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</p:sldMasterIdLst>
  <p:notesMasterIdLst>
    <p:notesMasterId r:id="rId22"/>
  </p:notesMasterIdLst>
  <p:handoutMasterIdLst>
    <p:handoutMasterId r:id="rId23"/>
  </p:handoutMasterIdLst>
  <p:sldIdLst>
    <p:sldId id="2178" r:id="rId6"/>
    <p:sldId id="518" r:id="rId7"/>
    <p:sldId id="2171" r:id="rId8"/>
    <p:sldId id="2175" r:id="rId9"/>
    <p:sldId id="369" r:id="rId10"/>
    <p:sldId id="335" r:id="rId11"/>
    <p:sldId id="2173" r:id="rId12"/>
    <p:sldId id="2177" r:id="rId13"/>
    <p:sldId id="2180" r:id="rId14"/>
    <p:sldId id="2143" r:id="rId15"/>
    <p:sldId id="835" r:id="rId16"/>
    <p:sldId id="2159" r:id="rId17"/>
    <p:sldId id="2181" r:id="rId18"/>
    <p:sldId id="2182" r:id="rId19"/>
    <p:sldId id="2147" r:id="rId20"/>
    <p:sldId id="2174" r:id="rId21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, Matthew R." initials="BMR" lastIdx="2" clrIdx="0">
    <p:extLst>
      <p:ext uri="{19B8F6BF-5375-455C-9EA6-DF929625EA0E}">
        <p15:presenceInfo xmlns:p15="http://schemas.microsoft.com/office/powerpoint/2012/main" userId="S::mbarry@wpi.edu::ecabba82-37b4-47b0-ba80-4e94382514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19A"/>
    <a:srgbClr val="9D3B3B"/>
    <a:srgbClr val="000000"/>
    <a:srgbClr val="009900"/>
    <a:srgbClr val="CCFFFF"/>
    <a:srgbClr val="FFFFCC"/>
    <a:srgbClr val="EF919E"/>
    <a:srgbClr val="B2B7BB"/>
    <a:srgbClr val="AB19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2171F-7C6C-487E-963C-29428455B257}" v="336" dt="2024-08-08T11:00:03.416"/>
    <p1510:client id="{F2746B49-C60C-454A-8B29-D519DF8B5731}" v="965" dt="2024-08-08T14:09:48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79082" autoAdjust="0"/>
  </p:normalViewPr>
  <p:slideViewPr>
    <p:cSldViewPr showGuides="1">
      <p:cViewPr varScale="1">
        <p:scale>
          <a:sx n="51" d="100"/>
          <a:sy n="51" d="100"/>
        </p:scale>
        <p:origin x="504" y="39"/>
      </p:cViewPr>
      <p:guideLst>
        <p:guide orient="horz" pos="720"/>
        <p:guide orient="horz" pos="960"/>
        <p:guide orient="horz" pos="3024"/>
        <p:guide pos="384"/>
        <p:guide pos="7296"/>
      </p:guideLst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076"/>
    </p:cViewPr>
  </p:sorterViewPr>
  <p:notesViewPr>
    <p:cSldViewPr showGuides="1">
      <p:cViewPr varScale="1">
        <p:scale>
          <a:sx n="48" d="100"/>
          <a:sy n="48" d="100"/>
        </p:scale>
        <p:origin x="2733" y="39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/>
          <a:lstStyle>
            <a:lvl1pPr algn="l">
              <a:defRPr sz="1200"/>
            </a:lvl1pPr>
          </a:lstStyle>
          <a:p>
            <a:r>
              <a:rPr lang="en-US" dirty="0"/>
              <a:t>Notes for COACHE Workshop</a:t>
            </a:r>
          </a:p>
          <a:p>
            <a:r>
              <a:rPr lang="en-US" dirty="0"/>
              <a:t>August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5:22:40.984"/>
    </inkml:context>
    <inkml:brush xml:id="br0">
      <inkml:brushProperty name="width" value="0.10583" units="cm"/>
      <inkml:brushProperty name="height" value="0.10583" units="cm"/>
      <inkml:brushProperty name="color" value="#9D3B3B"/>
    </inkml:brush>
  </inkml:definitions>
  <inkml:trace contextRef="#ctx0" brushRef="#br0">5201 1 24575,'-1'4'0,"1"1"0,-1-1 0,1 1 0,-1-1 0,0 1 0,-1-1 0,1 0 0,-1 0 0,0 0 0,0 0 0,0 0 0,-1 0 0,1 0 0,-1 0 0,0-1 0,0 0 0,0 1 0,0-1 0,-7 4 0,-5 3 0,0 0 0,-1-1 0,-27 11 0,17-9 0,-62 30-50,-2-4 0,-1-4 0,-118 27 0,-283 27-1096,422-76 948,-335 50-634,-275 47-32,426-55 481,3 11 1,-241 97 0,148-19 1714,-38 13-350,-8-25-315,297-100-633,53-17 306,1 2 0,1 2 1,-48 28-1,-220 114-328,217-116-13,26-13-1364,14-7-5461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6:31:05.555"/>
    </inkml:context>
    <inkml:brush xml:id="br0">
      <inkml:brushProperty name="width" value="0.10583" units="cm"/>
      <inkml:brushProperty name="height" value="0.10583" units="cm"/>
      <inkml:brushProperty name="color" value="#9D3B3B"/>
    </inkml:brush>
  </inkml:definitions>
  <inkml:trace contextRef="#ctx0" brushRef="#br0">0 1 24575,'2'1'0,"-1"1"0,1-1 0,-1 0 0,1 0 0,0 0 0,-1 0 0,1 0 0,0 0 0,0-1 0,2 2 0,8 2 0,312 106-420,13-19-248,-146-41 519,54 17-413,53 15-1687,1258 300-2113,-879-221 2988,-286-51 3121,-316-83-1901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/>
          <a:lstStyle>
            <a:lvl1pPr algn="l">
              <a:defRPr sz="1200"/>
            </a:lvl1pPr>
          </a:lstStyle>
          <a:p>
            <a:r>
              <a:rPr lang="en-US"/>
              <a:t>Notes on Student Well Being for Rose-Hulman August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3" tIns="46562" rIns="93123" bIns="465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23" tIns="46562" rIns="93123" bIns="465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23" tIns="46562" rIns="93123" bIns="46562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F8AB76-1C79-3C20-2A68-3C68475F30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308889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E164BEE-C6C2-4F8B-5EED-61517925F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120340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23E2E33-9449-48D3-C675-93F78471C2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201903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3B06D3-9A81-9C55-F8BC-5995F4CB8A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264717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 from President and Provost:  emphasize commitment to share the report and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3B06D3-9A81-9C55-F8BC-5995F4CB8A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257408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Director of our Teaching and Learning Center (where we base much of our faculty development effort) has always been co-chair or member of the Working Group.  (Member this year because she started last month!)  The Center has structures for communicating with faculty around faculty issues of interest.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3B06D3-9A81-9C55-F8BC-5995F4CB8A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405660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1B232-EF30-F645-8E6B-3C154DFDA5E8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9051B3B-CDDC-794F-727E-55FA809DE6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87826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1B232-EF30-F645-8E6B-3C154DFDA5E8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9051B3B-CDDC-794F-727E-55FA809DE6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359859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F8AB76-1C79-3C20-2A68-3C68475F30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131207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COACHE Survey in spring 2014 was viewed as “a letter to the new president”</a:t>
            </a:r>
          </a:p>
          <a:p>
            <a:endParaRPr lang="en-US" dirty="0"/>
          </a:p>
          <a:p>
            <a:r>
              <a:rPr lang="en-US" dirty="0"/>
              <a:t>The COACHE Working group helped serve as a framework for the new president’s “listening tour”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E164BEE-C6C2-4F8B-5EED-61517925F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29305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E164BEE-C6C2-4F8B-5EED-61517925F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323710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8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 of Concern:  Promotion</a:t>
            </a:r>
          </a:p>
          <a:p>
            <a:endParaRPr lang="en-US" dirty="0"/>
          </a:p>
          <a:p>
            <a:r>
              <a:rPr lang="en-US" dirty="0"/>
              <a:t>WPI is well below our</a:t>
            </a:r>
            <a:r>
              <a:rPr lang="en-US" baseline="0" dirty="0"/>
              <a:t> Peers and the COACHE population</a:t>
            </a:r>
          </a:p>
          <a:p>
            <a:endParaRPr lang="en-US" dirty="0"/>
          </a:p>
          <a:p>
            <a:r>
              <a:rPr lang="en-US" dirty="0"/>
              <a:t>For Women:  4 out of 23 A or SA while 12 out of 23 D</a:t>
            </a:r>
            <a:r>
              <a:rPr lang="en-US" baseline="0" dirty="0"/>
              <a:t> or SD</a:t>
            </a:r>
          </a:p>
          <a:p>
            <a:r>
              <a:rPr lang="en-US" baseline="0" dirty="0"/>
              <a:t>For </a:t>
            </a:r>
            <a:r>
              <a:rPr lang="en-US" baseline="0" dirty="0" err="1"/>
              <a:t>Assoc</a:t>
            </a:r>
            <a:r>
              <a:rPr lang="en-US" baseline="0" dirty="0"/>
              <a:t>:     14 out of 53 A or SA while 31 out of 53 D or 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3B06D3-9A81-9C55-F8BC-5995F4CB8A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331090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F8AB76-1C79-3C20-2A68-3C68475F30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310799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F8AB76-1C79-3C20-2A68-3C68475F30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Notes on Student Well Being for Rose-Hulman August 2023</a:t>
            </a:r>
          </a:p>
        </p:txBody>
      </p:sp>
    </p:spTree>
    <p:extLst>
      <p:ext uri="{BB962C8B-B14F-4D97-AF65-F5344CB8AC3E}">
        <p14:creationId xmlns:p14="http://schemas.microsoft.com/office/powerpoint/2010/main" val="408572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4120" y="2981886"/>
            <a:ext cx="527788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6576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00" y="1433514"/>
            <a:ext cx="5359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20" y="2981885"/>
            <a:ext cx="527788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65" y="2980945"/>
            <a:ext cx="527916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20" y="2981885"/>
            <a:ext cx="527788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9144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362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95" y="6391657"/>
            <a:ext cx="6123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65" y="2980945"/>
            <a:ext cx="527916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00" y="1433514"/>
            <a:ext cx="5359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4120" y="2981886"/>
            <a:ext cx="527788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6096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713FE-EA98-45C1-A136-5AA631B8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00C3E-51DE-4BE8-9153-ADD406A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E6A0D1E6-50D4-463C-898C-1FFB1A9EC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68200" cy="6858000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3AE0AA3-CC79-2B26-2950-FAE27105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899"/>
            <a:ext cx="9677400" cy="1828799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91440" rIns="182880" bIns="9144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Tahoma" pitchFamily="34" charset="0"/>
              </a:rPr>
              <a:t>WPI and COACHE:</a:t>
            </a:r>
          </a:p>
          <a:p>
            <a:pPr defTabSz="912813"/>
            <a:r>
              <a:rPr lang="en-US" sz="4400" i="1" dirty="0">
                <a:solidFill>
                  <a:schemeClr val="bg1"/>
                </a:solidFill>
                <a:latin typeface="Tahoma" pitchFamily="34" charset="0"/>
              </a:rPr>
              <a:t>      Data and </a:t>
            </a:r>
            <a:r>
              <a:rPr lang="en-US" sz="4400" i="1">
                <a:solidFill>
                  <a:schemeClr val="bg1"/>
                </a:solidFill>
                <a:latin typeface="Tahoma" pitchFamily="34" charset="0"/>
              </a:rPr>
              <a:t>Navigating Transitions</a:t>
            </a:r>
            <a:endParaRPr lang="en-US" sz="4400" i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67D05E3-1FCF-73EB-9F97-1CEA333B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800600"/>
            <a:ext cx="9677400" cy="1828800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rIns="548640">
            <a:noAutofit/>
          </a:bodyPr>
          <a:lstStyle/>
          <a:p>
            <a:pPr algn="r"/>
            <a:r>
              <a:rPr lang="en-US" sz="4000" i="1" dirty="0">
                <a:solidFill>
                  <a:srgbClr val="FFFFFF"/>
                </a:solidFill>
              </a:rPr>
              <a:t>Art Heinricher</a:t>
            </a:r>
            <a:r>
              <a:rPr lang="en-US" sz="3600" i="1" dirty="0">
                <a:solidFill>
                  <a:srgbClr val="FFFFFF"/>
                </a:solidFill>
              </a:rPr>
              <a:t>,</a:t>
            </a:r>
          </a:p>
          <a:p>
            <a:pPr algn="r"/>
            <a:r>
              <a:rPr lang="en-US" sz="3200" i="1" dirty="0">
                <a:solidFill>
                  <a:srgbClr val="FFFFFF"/>
                </a:solidFill>
              </a:rPr>
              <a:t>Former Faculty, Former Dean, </a:t>
            </a:r>
          </a:p>
          <a:p>
            <a:pPr algn="r"/>
            <a:r>
              <a:rPr lang="en-US" sz="3200" i="1" dirty="0">
                <a:solidFill>
                  <a:srgbClr val="FFFFFF"/>
                </a:solidFill>
              </a:rPr>
              <a:t>Interim Provost(2) … and Finally Faculty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5331D73-F42A-7768-64ED-4941E42DA953}"/>
              </a:ext>
            </a:extLst>
          </p:cNvPr>
          <p:cNvSpPr txBox="1"/>
          <p:nvPr/>
        </p:nvSpPr>
        <p:spPr>
          <a:xfrm>
            <a:off x="1629355" y="1371600"/>
            <a:ext cx="7819445" cy="129095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President Departs May 2022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Interim President and Provost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New President April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9F138-C695-250C-945E-B0C0B5F9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sz="4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 &amp; COACHE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455E-9CEA-3D24-087A-7D73DFDE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93A8E0-90BB-686F-4C59-FCB42D24F778}"/>
              </a:ext>
            </a:extLst>
          </p:cNvPr>
          <p:cNvSpPr/>
          <p:nvPr/>
        </p:nvSpPr>
        <p:spPr bwMode="auto">
          <a:xfrm>
            <a:off x="8957023" y="4196652"/>
            <a:ext cx="1627697" cy="533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i="1" dirty="0">
                <a:latin typeface="+mn-lt"/>
              </a:rPr>
              <a:t>COACHE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A3620D-7841-9659-EB6B-8F8FF04E1AD3}"/>
              </a:ext>
            </a:extLst>
          </p:cNvPr>
          <p:cNvGrpSpPr/>
          <p:nvPr/>
        </p:nvGrpSpPr>
        <p:grpSpPr>
          <a:xfrm>
            <a:off x="1295400" y="4696119"/>
            <a:ext cx="4267200" cy="914400"/>
            <a:chOff x="990600" y="3664486"/>
            <a:chExt cx="3640701" cy="9144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B8F253-2299-11F2-2D0B-7E3D6C1A410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4038600"/>
              <a:ext cx="3640701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4FC43-A19A-6879-AD4B-4EC7EF3D5C93}"/>
                </a:ext>
              </a:extLst>
            </p:cNvPr>
            <p:cNvSpPr txBox="1"/>
            <p:nvPr/>
          </p:nvSpPr>
          <p:spPr>
            <a:xfrm>
              <a:off x="1474594" y="3664486"/>
              <a:ext cx="2802501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i="1" dirty="0"/>
                <a:t>Interim President</a:t>
              </a:r>
            </a:p>
            <a:p>
              <a:pPr algn="ctr"/>
              <a:r>
                <a:rPr lang="en-US" b="1" i="1" dirty="0"/>
                <a:t>Interim Provost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9B79B3-A65A-51DB-A8D5-37FD8E1DE28F}"/>
              </a:ext>
            </a:extLst>
          </p:cNvPr>
          <p:cNvGrpSpPr/>
          <p:nvPr/>
        </p:nvGrpSpPr>
        <p:grpSpPr>
          <a:xfrm>
            <a:off x="7411822" y="4667054"/>
            <a:ext cx="3746175" cy="914400"/>
            <a:chOff x="8932299" y="3124200"/>
            <a:chExt cx="2954901" cy="9144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16358D-8147-3A03-A2F0-5A7C593FD2D8}"/>
                </a:ext>
              </a:extLst>
            </p:cNvPr>
            <p:cNvSpPr txBox="1"/>
            <p:nvPr/>
          </p:nvSpPr>
          <p:spPr>
            <a:xfrm>
              <a:off x="8932299" y="3124200"/>
              <a:ext cx="2802501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i="1" dirty="0"/>
                <a:t>Interim Provost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E64D31-0A2B-B248-85E5-F9E4829A7F4B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3505200"/>
              <a:ext cx="2819400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6001119-E9B1-1A92-DBA4-6AA78658CB39}"/>
              </a:ext>
            </a:extLst>
          </p:cNvPr>
          <p:cNvSpPr txBox="1"/>
          <p:nvPr/>
        </p:nvSpPr>
        <p:spPr>
          <a:xfrm>
            <a:off x="1143000" y="2819400"/>
            <a:ext cx="8610600" cy="12733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Provost departs October 2023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COACHE Survey Spring 2024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New Provost receives COACHE report August 2024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CDDBD1-FD1D-A70B-D0D0-75678B11089E}"/>
              </a:ext>
            </a:extLst>
          </p:cNvPr>
          <p:cNvGrpSpPr/>
          <p:nvPr/>
        </p:nvGrpSpPr>
        <p:grpSpPr>
          <a:xfrm>
            <a:off x="152400" y="5144791"/>
            <a:ext cx="12039600" cy="1027409"/>
            <a:chOff x="152400" y="5144791"/>
            <a:chExt cx="12039600" cy="102740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002F06-F429-CB68-07FB-30AE48121D6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11157999" y="5144791"/>
              <a:ext cx="0" cy="53926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FFD0D5-59A2-59F8-C4C4-B1B1F5C7332C}"/>
                </a:ext>
              </a:extLst>
            </p:cNvPr>
            <p:cNvGrpSpPr/>
            <p:nvPr/>
          </p:nvGrpSpPr>
          <p:grpSpPr>
            <a:xfrm>
              <a:off x="152400" y="5150659"/>
              <a:ext cx="12039600" cy="1021541"/>
              <a:chOff x="152400" y="5150659"/>
              <a:chExt cx="12039600" cy="10215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7F68720-5BCA-71E0-9867-802C00C9160E}"/>
                  </a:ext>
                </a:extLst>
              </p:cNvPr>
              <p:cNvGrpSpPr/>
              <p:nvPr/>
            </p:nvGrpSpPr>
            <p:grpSpPr>
              <a:xfrm>
                <a:off x="152400" y="5150659"/>
                <a:ext cx="12039600" cy="1021541"/>
                <a:chOff x="152400" y="5150659"/>
                <a:chExt cx="12039600" cy="1021541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F34B2F3A-E8AE-FA89-ADF6-00207DF326F9}"/>
                    </a:ext>
                  </a:extLst>
                </p:cNvPr>
                <p:cNvGrpSpPr/>
                <p:nvPr/>
              </p:nvGrpSpPr>
              <p:grpSpPr>
                <a:xfrm>
                  <a:off x="152400" y="5150659"/>
                  <a:ext cx="12039600" cy="1021541"/>
                  <a:chOff x="152400" y="5105400"/>
                  <a:chExt cx="12039600" cy="1021541"/>
                </a:xfrm>
              </p:grpSpPr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4F43A278-183C-2219-C676-1D020CC676E2}"/>
                      </a:ext>
                    </a:extLst>
                  </p:cNvPr>
                  <p:cNvCxnSpPr>
                    <a:cxnSpLocks/>
                    <a:stCxn id="18" idx="0"/>
                  </p:cNvCxnSpPr>
                  <p:nvPr/>
                </p:nvCxnSpPr>
                <p:spPr>
                  <a:xfrm flipV="1">
                    <a:off x="1186401" y="5166129"/>
                    <a:ext cx="0" cy="444872"/>
                  </a:xfrm>
                  <a:prstGeom prst="straightConnector1">
                    <a:avLst/>
                  </a:prstGeom>
                  <a:ln w="38100">
                    <a:solidFill>
                      <a:srgbClr val="0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8C28D1F0-AA5B-158C-B8CD-E57000A028F0}"/>
                      </a:ext>
                    </a:extLst>
                  </p:cNvPr>
                  <p:cNvGrpSpPr/>
                  <p:nvPr/>
                </p:nvGrpSpPr>
                <p:grpSpPr>
                  <a:xfrm>
                    <a:off x="152400" y="5105400"/>
                    <a:ext cx="12039600" cy="1021541"/>
                    <a:chOff x="152400" y="5105400"/>
                    <a:chExt cx="12039600" cy="1021541"/>
                  </a:xfrm>
                </p:grpSpPr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EF10FDBE-EBD9-ADBB-6053-6E4EB16757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86401" y="5105400"/>
                      <a:ext cx="10700799" cy="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687CFB23-204D-8C69-3E19-363106AA17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400" y="5611001"/>
                      <a:ext cx="2068002" cy="48814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noAutofit/>
                    </a:bodyPr>
                    <a:lstStyle/>
                    <a:p>
                      <a:pPr algn="ctr"/>
                      <a:r>
                        <a:rPr lang="en-US" sz="2000" b="1" i="1" dirty="0"/>
                        <a:t>May 2022</a:t>
                      </a:r>
                    </a:p>
                  </p:txBody>
                </p:sp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5268A55B-F2EE-C51E-B640-C5043DECD7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23998" y="5638800"/>
                      <a:ext cx="2068002" cy="48814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noAutofit/>
                    </a:bodyPr>
                    <a:lstStyle/>
                    <a:p>
                      <a:pPr algn="ctr"/>
                      <a:r>
                        <a:rPr lang="en-US" sz="2000" b="1" i="1" dirty="0"/>
                        <a:t>August 2024</a:t>
                      </a:r>
                    </a:p>
                  </p:txBody>
                </p:sp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B2FD5FE0-75CE-C1BE-F699-72D0B9E15B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67200" y="5152229"/>
                      <a:ext cx="2068002" cy="943771"/>
                      <a:chOff x="4866198" y="5152229"/>
                      <a:chExt cx="2068002" cy="943771"/>
                    </a:xfrm>
                  </p:grpSpPr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BCCFBC52-D8E2-2F7E-5191-97BDCA4962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66198" y="5607859"/>
                        <a:ext cx="2068002" cy="4881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none" rtlCol="0">
                        <a:noAutofit/>
                      </a:bodyPr>
                      <a:lstStyle/>
                      <a:p>
                        <a:pPr algn="ctr"/>
                        <a:r>
                          <a:rPr lang="en-US" sz="2000" b="1" i="1" dirty="0"/>
                          <a:t>April 2023</a:t>
                        </a:r>
                      </a:p>
                    </p:txBody>
                  </p:sp>
                  <p:cxnSp>
                    <p:nvCxnSpPr>
                      <p:cNvPr id="14" name="Straight Arrow Connector 13">
                        <a:extLst>
                          <a:ext uri="{FF2B5EF4-FFF2-40B4-BE49-F238E27FC236}">
                            <a16:creationId xmlns:a16="http://schemas.microsoft.com/office/drawing/2014/main" id="{F31F2BAB-7BA1-66BE-9B36-E6C87575F9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085398" y="5152229"/>
                        <a:ext cx="0" cy="45563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0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AC37912-012F-E7E8-D632-EE6B55249040}"/>
                    </a:ext>
                  </a:extLst>
                </p:cNvPr>
                <p:cNvSpPr txBox="1"/>
                <p:nvPr/>
              </p:nvSpPr>
              <p:spPr>
                <a:xfrm>
                  <a:off x="6542598" y="5665205"/>
                  <a:ext cx="2068002" cy="4881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2000" b="1" i="1" dirty="0"/>
                    <a:t>October 2023</a:t>
                  </a:r>
                </a:p>
              </p:txBody>
            </p: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DD383CD-F822-CA25-61F4-ACD6D86580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43800" y="5181600"/>
                <a:ext cx="0" cy="45563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45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1277600" cy="800100"/>
          </a:xfrm>
        </p:spPr>
        <p:txBody>
          <a:bodyPr/>
          <a:lstStyle/>
          <a:p>
            <a:r>
              <a:rPr lang="en-US" sz="44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that Interim Provost (2):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5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A704882B-3C51-65CD-79DE-053B75615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6666" r="26267" b="7778"/>
          <a:stretch/>
        </p:blipFill>
        <p:spPr>
          <a:xfrm>
            <a:off x="869629" y="1605833"/>
            <a:ext cx="3387069" cy="442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0617C6-A3FD-A908-A8F2-38C00951E9EA}"/>
              </a:ext>
            </a:extLst>
          </p:cNvPr>
          <p:cNvGrpSpPr/>
          <p:nvPr/>
        </p:nvGrpSpPr>
        <p:grpSpPr>
          <a:xfrm>
            <a:off x="4572000" y="2286000"/>
            <a:ext cx="6096000" cy="3200400"/>
            <a:chOff x="4572000" y="2286000"/>
            <a:chExt cx="6096000" cy="3200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483C68-BBB5-6E38-137C-F550062A047F}"/>
                </a:ext>
              </a:extLst>
            </p:cNvPr>
            <p:cNvSpPr/>
            <p:nvPr/>
          </p:nvSpPr>
          <p:spPr bwMode="auto">
            <a:xfrm>
              <a:off x="4572000" y="2286000"/>
              <a:ext cx="6096000" cy="3200400"/>
            </a:xfrm>
            <a:prstGeom prst="rect">
              <a:avLst/>
            </a:prstGeom>
            <a:noFill/>
            <a:ln w="38100" cap="sq" algn="ctr">
              <a:solidFill>
                <a:srgbClr val="9D3B3B"/>
              </a:solidFill>
              <a:miter lim="800000"/>
              <a:headEnd/>
              <a:tailEnd/>
            </a:ln>
            <a:effectLst/>
          </p:spPr>
          <p:txBody>
            <a:bodyPr wrap="none" lIns="640080" tIns="822960" rtlCol="0" anchor="t" anchorCtr="0"/>
            <a:lstStyle/>
            <a:p>
              <a:r>
                <a:rPr lang="en-US" sz="4400" dirty="0">
                  <a:latin typeface="+mn-lt"/>
                </a:rPr>
                <a:t>Art Heinricher</a:t>
              </a:r>
            </a:p>
            <a:p>
              <a:r>
                <a:rPr lang="en-US" sz="3600" dirty="0"/>
                <a:t>			</a:t>
              </a:r>
              <a:r>
                <a:rPr lang="en-US" sz="3200" i="1" dirty="0" err="1"/>
                <a:t>Recurrem</a:t>
              </a:r>
              <a:endParaRPr lang="en-US" sz="3200" i="1" dirty="0"/>
            </a:p>
            <a:p>
              <a:r>
                <a:rPr lang="en-US" sz="3200" dirty="0"/>
                <a:t>   Provost </a:t>
              </a:r>
              <a:r>
                <a:rPr lang="en-US" sz="3200" i="1" dirty="0"/>
                <a:t>ad Interim</a:t>
              </a:r>
            </a:p>
            <a:p>
              <a:r>
                <a:rPr lang="en-US" sz="3200" i="1" dirty="0"/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10F2E8-62AB-E698-FA34-6896D47E94CA}"/>
                </a:ext>
              </a:extLst>
            </p:cNvPr>
            <p:cNvGrpSpPr/>
            <p:nvPr/>
          </p:nvGrpSpPr>
          <p:grpSpPr>
            <a:xfrm>
              <a:off x="7696200" y="4354680"/>
              <a:ext cx="1872720" cy="598320"/>
              <a:chOff x="6084033" y="4298252"/>
              <a:chExt cx="1872720" cy="59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E6803A9A-9BE4-7135-B2D4-5B301D42105E}"/>
                      </a:ext>
                    </a:extLst>
                  </p14:cNvPr>
                  <p14:cNvContentPartPr/>
                  <p14:nvPr/>
                </p14:nvContentPartPr>
                <p14:xfrm>
                  <a:off x="6084033" y="4298252"/>
                  <a:ext cx="1872720" cy="5983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E6803A9A-9BE4-7135-B2D4-5B301D42105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064953" y="4279532"/>
                    <a:ext cx="1910160" cy="63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6BDC9AE-E3B3-692D-1148-D1F7E55CB24F}"/>
                      </a:ext>
                    </a:extLst>
                  </p14:cNvPr>
                  <p14:cNvContentPartPr/>
                  <p14:nvPr/>
                </p14:nvContentPartPr>
                <p14:xfrm>
                  <a:off x="6470673" y="4405680"/>
                  <a:ext cx="1486080" cy="394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6BDC9AE-E3B3-692D-1148-D1F7E55CB24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451593" y="4386960"/>
                    <a:ext cx="1523880" cy="432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B3766E4-EFAD-F928-07E1-44F6AF757D5A}"/>
              </a:ext>
            </a:extLst>
          </p:cNvPr>
          <p:cNvSpPr txBox="1">
            <a:spLocks/>
          </p:cNvSpPr>
          <p:nvPr/>
        </p:nvSpPr>
        <p:spPr>
          <a:xfrm>
            <a:off x="4419600" y="1257300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adjusted nameplate on my door: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6825ECF-2285-C2F5-7347-5438427B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664" y="5705272"/>
            <a:ext cx="7005536" cy="1022867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91440" rIns="182880" bIns="91440" anchor="t" anchorCtr="0">
            <a:noAutofit/>
          </a:bodyPr>
          <a:lstStyle/>
          <a:p>
            <a:pPr defTabSz="912813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I have had many roles at WPI:  </a:t>
            </a:r>
          </a:p>
          <a:p>
            <a:pPr defTabSz="912813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  I think I have always been “interim”!</a:t>
            </a:r>
          </a:p>
        </p:txBody>
      </p:sp>
    </p:spTree>
    <p:extLst>
      <p:ext uri="{BB962C8B-B14F-4D97-AF65-F5344CB8AC3E}">
        <p14:creationId xmlns:p14="http://schemas.microsoft.com/office/powerpoint/2010/main" val="39497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8E4EF-1A4A-49B6-8288-770CFC72D1E6}"/>
              </a:ext>
            </a:extLst>
          </p:cNvPr>
          <p:cNvSpPr txBox="1">
            <a:spLocks/>
          </p:cNvSpPr>
          <p:nvPr/>
        </p:nvSpPr>
        <p:spPr>
          <a:xfrm>
            <a:off x="609600" y="1295399"/>
            <a:ext cx="5042940" cy="525176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Leadership: Interim President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Strength: Tenure (+)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Concern:  Promotion (-) 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promotion criteria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Greatest improvement:     	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 process </a:t>
            </a: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D172B-3CB4-33D6-1CA2-030C74F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B7D2A-578F-DF36-16E2-E42C6CB0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4E2E-F0DA-DD63-84FE-D0DC9F0040E9}"/>
              </a:ext>
            </a:extLst>
          </p:cNvPr>
          <p:cNvSpPr txBox="1"/>
          <p:nvPr/>
        </p:nvSpPr>
        <p:spPr>
          <a:xfrm>
            <a:off x="609600" y="310831"/>
            <a:ext cx="11049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 and COACHE… 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BD75-9ABE-D904-1C81-2EFA83278691}"/>
              </a:ext>
            </a:extLst>
          </p:cNvPr>
          <p:cNvSpPr txBox="1">
            <a:spLocks/>
          </p:cNvSpPr>
          <p:nvPr/>
        </p:nvSpPr>
        <p:spPr>
          <a:xfrm>
            <a:off x="6539460" y="1295400"/>
            <a:ext cx="5042940" cy="525176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Pandemic Impact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areas of concern”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 between schools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completed two years with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presidents and 1 interim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provost and 2 interim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COACHE Report: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Areas of Strength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Area of Concern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to talk about!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8B57A0-C308-65E7-6FCE-8E63DA1DEB91}"/>
              </a:ext>
            </a:extLst>
          </p:cNvPr>
          <p:cNvSpPr/>
          <p:nvPr/>
        </p:nvSpPr>
        <p:spPr bwMode="auto">
          <a:xfrm>
            <a:off x="685800" y="1752600"/>
            <a:ext cx="4648200" cy="914400"/>
          </a:xfrm>
          <a:prstGeom prst="ellipse">
            <a:avLst/>
          </a:prstGeom>
          <a:noFill/>
          <a:ln w="38100" cap="sq" algn="ctr">
            <a:solidFill>
              <a:srgbClr val="9D3B3B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D193E4-53C6-A5FC-128B-5AB0F5250066}"/>
              </a:ext>
            </a:extLst>
          </p:cNvPr>
          <p:cNvSpPr/>
          <p:nvPr/>
        </p:nvSpPr>
        <p:spPr bwMode="auto">
          <a:xfrm>
            <a:off x="6629400" y="4158344"/>
            <a:ext cx="4648200" cy="914400"/>
          </a:xfrm>
          <a:prstGeom prst="ellipse">
            <a:avLst/>
          </a:prstGeom>
          <a:noFill/>
          <a:ln w="38100" cap="sq" algn="ctr">
            <a:solidFill>
              <a:srgbClr val="9D3B3B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8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D172B-3CB4-33D6-1CA2-030C74F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B7D2A-578F-DF36-16E2-E42C6CB0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4E2E-F0DA-DD63-84FE-D0DC9F0040E9}"/>
              </a:ext>
            </a:extLst>
          </p:cNvPr>
          <p:cNvSpPr txBox="1"/>
          <p:nvPr/>
        </p:nvSpPr>
        <p:spPr>
          <a:xfrm>
            <a:off x="609600" y="310831"/>
            <a:ext cx="11049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COACHE Working Group: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BD75-9ABE-D904-1C81-2EFA83278691}"/>
              </a:ext>
            </a:extLst>
          </p:cNvPr>
          <p:cNvSpPr txBox="1">
            <a:spLocks/>
          </p:cNvSpPr>
          <p:nvPr/>
        </p:nvSpPr>
        <p:spPr>
          <a:xfrm>
            <a:off x="1066800" y="1447800"/>
            <a:ext cx="9677400" cy="4594787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buClr>
                <a:srgbClr val="000000"/>
              </a:buClr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Co-Chair: Administrator + Faculty Governance Chair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Teaching &amp; Learning Center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Faculty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support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Aside: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Teaching &amp; Learning Center is a “trusted campus hub” where faculty share work related to professional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8E4EF-1A4A-49B6-8288-770CFC72D1E6}"/>
              </a:ext>
            </a:extLst>
          </p:cNvPr>
          <p:cNvSpPr txBox="1">
            <a:spLocks/>
          </p:cNvSpPr>
          <p:nvPr/>
        </p:nvSpPr>
        <p:spPr>
          <a:xfrm>
            <a:off x="6539460" y="1587377"/>
            <a:ext cx="5042940" cy="4584823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 community input on areas that should be prioritized for additional conversation, inquiry, and action;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and facilitate examination of the data by any other interested individuals and groups;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 a brief report with recommendations for a small number of focus areas, and appropriate groups to address each area in the next phase of study and action.</a:t>
            </a: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D172B-3CB4-33D6-1CA2-030C74F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B7D2A-578F-DF36-16E2-E42C6CB0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4E2E-F0DA-DD63-84FE-D0DC9F0040E9}"/>
              </a:ext>
            </a:extLst>
          </p:cNvPr>
          <p:cNvSpPr txBox="1"/>
          <p:nvPr/>
        </p:nvSpPr>
        <p:spPr>
          <a:xfrm>
            <a:off x="609600" y="310831"/>
            <a:ext cx="11049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to the 2024 COACHE Working Group: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BD75-9ABE-D904-1C81-2EFA83278691}"/>
              </a:ext>
            </a:extLst>
          </p:cNvPr>
          <p:cNvSpPr txBox="1">
            <a:spLocks/>
          </p:cNvSpPr>
          <p:nvPr/>
        </p:nvSpPr>
        <p:spPr>
          <a:xfrm>
            <a:off x="609600" y="1577413"/>
            <a:ext cx="5042940" cy="4594787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14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top-level review of the COACHE report; prepare and deliver a preliminary presentation of strengths, weaknesses, significant within-group differences, and changes since 2021 (and 2017) to the following audiences: </a:t>
            </a:r>
          </a:p>
          <a:p>
            <a:pPr lvl="1">
              <a:lnSpc>
                <a:spcPct val="114000"/>
              </a:lnSpc>
              <a:buClr>
                <a:srgbClr val="000000"/>
              </a:buClr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faculty in October, </a:t>
            </a:r>
          </a:p>
          <a:p>
            <a:pPr lvl="1">
              <a:lnSpc>
                <a:spcPct val="114000"/>
              </a:lnSpc>
              <a:buClr>
                <a:srgbClr val="000000"/>
              </a:buClr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leadership by December, and </a:t>
            </a:r>
          </a:p>
          <a:p>
            <a:pPr lvl="1">
              <a:lnSpc>
                <a:spcPct val="114000"/>
              </a:lnSpc>
              <a:buClr>
                <a:srgbClr val="000000"/>
              </a:buClr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of Trustees at its February 2025 meeting;</a:t>
            </a:r>
          </a:p>
        </p:txBody>
      </p:sp>
    </p:spTree>
    <p:extLst>
      <p:ext uri="{BB962C8B-B14F-4D97-AF65-F5344CB8AC3E}">
        <p14:creationId xmlns:p14="http://schemas.microsoft.com/office/powerpoint/2010/main" val="41750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4D28D6-0C0C-4984-9004-8DC336EEF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7BED1-CF5A-4560-BCD5-B1C2F7F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433BB31F-B537-4638-93A0-FCA4B27E9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47"/>
            <a:ext cx="12191999" cy="7199606"/>
          </a:xfrm>
          <a:solidFill>
            <a:schemeClr val="bg1">
              <a:lumMod val="85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E074-EFB5-4B34-9CAC-2B18372F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F04-202C-7347-8FB8-AF53A458205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71ED14-7C85-4E7D-8F10-5B066379DB89}"/>
              </a:ext>
            </a:extLst>
          </p:cNvPr>
          <p:cNvSpPr txBox="1">
            <a:spLocks/>
          </p:cNvSpPr>
          <p:nvPr/>
        </p:nvSpPr>
        <p:spPr>
          <a:xfrm>
            <a:off x="3276600" y="390253"/>
            <a:ext cx="8534400" cy="1359721"/>
          </a:xfrm>
          <a:prstGeom prst="rect">
            <a:avLst/>
          </a:prstGeom>
        </p:spPr>
        <p:txBody>
          <a:bodyPr tIns="91440" bIns="9144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>
                <a:solidFill>
                  <a:srgbClr val="C4123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4A43080-9F65-BE73-6B9E-EC0D1E67C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97980"/>
            <a:ext cx="9525000" cy="3998020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1440" tIns="91440" rIns="91440" bIns="91440" anchor="ctr" anchorCtr="0"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Scientists (Engineers) want to 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data to </a:t>
            </a:r>
            <a:r>
              <a:rPr lang="en-US" sz="28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conversations, not end them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and conversations with peers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Connecting with </a:t>
            </a:r>
            <a:r>
              <a:rPr lang="en-US" sz="28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community is powerful…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5CCC8C1-8F4B-E1F4-813D-43BB3EF6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1500"/>
            <a:ext cx="3200400" cy="1143000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1440" tIns="91440" rIns="91440" bIns="9144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Tx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Comments:</a:t>
            </a:r>
          </a:p>
        </p:txBody>
      </p:sp>
    </p:spTree>
    <p:extLst>
      <p:ext uri="{BB962C8B-B14F-4D97-AF65-F5344CB8AC3E}">
        <p14:creationId xmlns:p14="http://schemas.microsoft.com/office/powerpoint/2010/main" val="3989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4D28D6-0C0C-4984-9004-8DC336EEF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7BED1-CF5A-4560-BCD5-B1C2F7F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433BB31F-B537-4638-93A0-FCA4B27E9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0803"/>
            <a:ext cx="12191999" cy="7199606"/>
          </a:xfrm>
          <a:solidFill>
            <a:schemeClr val="bg1">
              <a:lumMod val="85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E074-EFB5-4B34-9CAC-2B18372F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F04-202C-7347-8FB8-AF53A458205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71ED14-7C85-4E7D-8F10-5B066379DB89}"/>
              </a:ext>
            </a:extLst>
          </p:cNvPr>
          <p:cNvSpPr txBox="1">
            <a:spLocks/>
          </p:cNvSpPr>
          <p:nvPr/>
        </p:nvSpPr>
        <p:spPr>
          <a:xfrm>
            <a:off x="3276600" y="390253"/>
            <a:ext cx="8534400" cy="1359721"/>
          </a:xfrm>
          <a:prstGeom prst="rect">
            <a:avLst/>
          </a:prstGeom>
        </p:spPr>
        <p:txBody>
          <a:bodyPr tIns="91440" bIns="9144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>
                <a:solidFill>
                  <a:srgbClr val="C4123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7D84CF8-EFD0-1CA7-5172-B4827D71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00400"/>
            <a:ext cx="7277098" cy="2477267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1440" tIns="91440" rIns="91440" bIns="91440" anchor="ctr" anchorCtr="0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i="1" dirty="0">
                <a:solidFill>
                  <a:srgbClr val="000000"/>
                </a:solidFill>
              </a:rPr>
              <a:t>Thank you!</a:t>
            </a:r>
          </a:p>
          <a:p>
            <a:pPr algn="ctr"/>
            <a:r>
              <a:rPr lang="en-US" sz="3600" i="1" dirty="0">
                <a:solidFill>
                  <a:srgbClr val="000000"/>
                </a:solidFill>
              </a:rPr>
              <a:t>Time for Conversation?</a:t>
            </a:r>
          </a:p>
        </p:txBody>
      </p:sp>
    </p:spTree>
    <p:extLst>
      <p:ext uri="{BB962C8B-B14F-4D97-AF65-F5344CB8AC3E}">
        <p14:creationId xmlns:p14="http://schemas.microsoft.com/office/powerpoint/2010/main" val="32783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713FE-EA98-45C1-A136-5AA631B8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00C3E-51DE-4BE8-9153-ADD406A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E6A0D1E6-50D4-463C-898C-1FFB1A9EC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68200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3E505FE-A99F-3DA6-B817-97FF3249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1"/>
            <a:ext cx="10134600" cy="4191000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274320" rIns="182880" bIns="91440" anchor="t" anchorCtr="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WPI and COACHE: 2014, 2017, 2021, 2024</a:t>
            </a:r>
          </a:p>
          <a:p>
            <a:pPr defTabSz="912813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</a:rPr>
              <a:t>Three (tangled) Threads: </a:t>
            </a:r>
          </a:p>
          <a:p>
            <a:pPr marL="1200150" lvl="1" indent="-742950" defTabSz="912813">
              <a:spcAft>
                <a:spcPts val="600"/>
              </a:spcAft>
              <a:buFont typeface="+mj-lt"/>
              <a:buAutoNum type="arabicPeriod"/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</a:rPr>
              <a:t>Data supports transitions in leadership</a:t>
            </a:r>
          </a:p>
          <a:p>
            <a:pPr marL="1200150" lvl="1" indent="-742950" defTabSz="912813">
              <a:spcAft>
                <a:spcPts val="600"/>
              </a:spcAft>
              <a:buFont typeface="+mj-lt"/>
              <a:buAutoNum type="arabicPeriod"/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</a:rPr>
              <a:t>Data builds community during transitions</a:t>
            </a:r>
          </a:p>
          <a:p>
            <a:pPr marL="1200150" lvl="1" indent="-742950" defTabSz="912813">
              <a:spcAft>
                <a:spcPts val="600"/>
              </a:spcAft>
              <a:buFont typeface="+mj-lt"/>
              <a:buAutoNum type="arabicPeriod"/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</a:rPr>
              <a:t>Community can make change sustainable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      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0C8D3C7-AF96-C2A5-9600-FE804C22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2999"/>
            <a:ext cx="8686800" cy="1438657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274320" rIns="182880" bIns="91440" anchor="t" anchorCtr="0">
            <a:noAutofit/>
          </a:bodyPr>
          <a:lstStyle/>
          <a:p>
            <a:pPr lvl="1" algn="ctr" defTabSz="912813">
              <a:spcAft>
                <a:spcPts val="600"/>
              </a:spcAft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</a:rPr>
              <a:t>Aside: I will focus on transitions…    </a:t>
            </a:r>
          </a:p>
          <a:p>
            <a:pPr lvl="1" algn="ctr" defTabSz="912813">
              <a:spcAft>
                <a:spcPts val="600"/>
              </a:spcAft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</a:rPr>
              <a:t>…but you are always in transition!</a:t>
            </a:r>
          </a:p>
        </p:txBody>
      </p:sp>
    </p:spTree>
    <p:extLst>
      <p:ext uri="{BB962C8B-B14F-4D97-AF65-F5344CB8AC3E}">
        <p14:creationId xmlns:p14="http://schemas.microsoft.com/office/powerpoint/2010/main" val="26185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066669B-F8DA-165D-17F8-FBD2093F2B08}"/>
              </a:ext>
            </a:extLst>
          </p:cNvPr>
          <p:cNvSpPr/>
          <p:nvPr/>
        </p:nvSpPr>
        <p:spPr bwMode="auto">
          <a:xfrm>
            <a:off x="7060096" y="4267200"/>
            <a:ext cx="5665304" cy="4890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i="1" dirty="0">
                <a:latin typeface="+mn-lt"/>
              </a:rPr>
              <a:t>COACHE Working Group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002F06-F429-CB68-07FB-30AE48121D6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157999" y="5144791"/>
            <a:ext cx="0" cy="53926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4B2F3A-E8AE-FA89-ADF6-00207DF326F9}"/>
              </a:ext>
            </a:extLst>
          </p:cNvPr>
          <p:cNvGrpSpPr/>
          <p:nvPr/>
        </p:nvGrpSpPr>
        <p:grpSpPr>
          <a:xfrm>
            <a:off x="152400" y="5150659"/>
            <a:ext cx="12039600" cy="1021541"/>
            <a:chOff x="152400" y="5105400"/>
            <a:chExt cx="12039600" cy="102154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43A278-183C-2219-C676-1D020CC676E2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186401" y="5166129"/>
              <a:ext cx="0" cy="44487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28D1F0-AA5B-158C-B8CD-E57000A028F0}"/>
                </a:ext>
              </a:extLst>
            </p:cNvPr>
            <p:cNvGrpSpPr/>
            <p:nvPr/>
          </p:nvGrpSpPr>
          <p:grpSpPr>
            <a:xfrm>
              <a:off x="152400" y="5105400"/>
              <a:ext cx="12039600" cy="1021541"/>
              <a:chOff x="152400" y="5105400"/>
              <a:chExt cx="12039600" cy="102154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F10FDBE-EBD9-ADBB-6053-6E4EB1675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6401" y="5105400"/>
                <a:ext cx="1070079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CFB23-204D-8C69-3E19-363106AA17F5}"/>
                  </a:ext>
                </a:extLst>
              </p:cNvPr>
              <p:cNvSpPr txBox="1"/>
              <p:nvPr/>
            </p:nvSpPr>
            <p:spPr>
              <a:xfrm>
                <a:off x="152400" y="5611001"/>
                <a:ext cx="2068002" cy="4881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2000" b="1" i="1" dirty="0"/>
                  <a:t>May 2013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68A55B-F2EE-C51E-B640-C5043DECD760}"/>
                  </a:ext>
                </a:extLst>
              </p:cNvPr>
              <p:cNvSpPr txBox="1"/>
              <p:nvPr/>
            </p:nvSpPr>
            <p:spPr>
              <a:xfrm>
                <a:off x="10123998" y="5638800"/>
                <a:ext cx="2068002" cy="4881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2000" b="1" i="1" dirty="0"/>
                  <a:t>June 2015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2FD5FE0-75CE-C1BE-F699-72D0B9E15B7A}"/>
                  </a:ext>
                </a:extLst>
              </p:cNvPr>
              <p:cNvGrpSpPr/>
              <p:nvPr/>
            </p:nvGrpSpPr>
            <p:grpSpPr>
              <a:xfrm>
                <a:off x="5105400" y="5152229"/>
                <a:ext cx="2068002" cy="943771"/>
                <a:chOff x="5704398" y="5152229"/>
                <a:chExt cx="2068002" cy="943771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CCFBC52-D8E2-2F7E-5191-97BDCA496289}"/>
                    </a:ext>
                  </a:extLst>
                </p:cNvPr>
                <p:cNvSpPr txBox="1"/>
                <p:nvPr/>
              </p:nvSpPr>
              <p:spPr>
                <a:xfrm>
                  <a:off x="5704398" y="5607859"/>
                  <a:ext cx="2068002" cy="48814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2000" b="1" i="1" dirty="0"/>
                    <a:t>July 2014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F31F2BAB-7BA1-66BE-9B36-E6C87575F9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22497" y="5152229"/>
                  <a:ext cx="0" cy="455630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331D73-F42A-7768-64ED-4941E42DA953}"/>
              </a:ext>
            </a:extLst>
          </p:cNvPr>
          <p:cNvSpPr txBox="1"/>
          <p:nvPr/>
        </p:nvSpPr>
        <p:spPr>
          <a:xfrm>
            <a:off x="638755" y="1550475"/>
            <a:ext cx="10410246" cy="990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President Departs May 2013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Interim President through June 2014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9F138-C695-250C-945E-B0C0B5F9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sz="4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 &amp; COACHE 2014: </a:t>
            </a:r>
            <a:r>
              <a:rPr lang="en-US" sz="36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to the New President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455E-9CEA-3D24-087A-7D73DFDE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A3620D-7841-9659-EB6B-8F8FF04E1AD3}"/>
              </a:ext>
            </a:extLst>
          </p:cNvPr>
          <p:cNvGrpSpPr/>
          <p:nvPr/>
        </p:nvGrpSpPr>
        <p:grpSpPr>
          <a:xfrm>
            <a:off x="1219200" y="4648200"/>
            <a:ext cx="4436623" cy="914400"/>
            <a:chOff x="990600" y="3692767"/>
            <a:chExt cx="4436623" cy="9144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B8F253-2299-11F2-2D0B-7E3D6C1A410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4038600"/>
              <a:ext cx="44366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4FC43-A19A-6879-AD4B-4EC7EF3D5C93}"/>
                </a:ext>
              </a:extLst>
            </p:cNvPr>
            <p:cNvSpPr txBox="1"/>
            <p:nvPr/>
          </p:nvSpPr>
          <p:spPr>
            <a:xfrm>
              <a:off x="1828800" y="3692767"/>
              <a:ext cx="2802501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b="1" i="1" dirty="0"/>
                <a:t>Interim President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E93A8E0-90BB-686F-4C59-FCB42D24F778}"/>
              </a:ext>
            </a:extLst>
          </p:cNvPr>
          <p:cNvSpPr/>
          <p:nvPr/>
        </p:nvSpPr>
        <p:spPr bwMode="auto">
          <a:xfrm>
            <a:off x="4028126" y="4191000"/>
            <a:ext cx="1627697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i="1" dirty="0">
                <a:latin typeface="+mn-lt"/>
              </a:rPr>
              <a:t>COACHE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01119-E9B1-1A92-DBA4-6AA78658CB39}"/>
              </a:ext>
            </a:extLst>
          </p:cNvPr>
          <p:cNvSpPr txBox="1"/>
          <p:nvPr/>
        </p:nvSpPr>
        <p:spPr>
          <a:xfrm>
            <a:off x="685800" y="2514600"/>
            <a:ext cx="8610600" cy="46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COACHE Survey Spring 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6743B-E48A-0933-649F-DB4C894DD8A7}"/>
              </a:ext>
            </a:extLst>
          </p:cNvPr>
          <p:cNvSpPr txBox="1"/>
          <p:nvPr/>
        </p:nvSpPr>
        <p:spPr>
          <a:xfrm>
            <a:off x="685800" y="3019103"/>
            <a:ext cx="8610600" cy="46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New President formed COACHE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9425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/>
      <p:bldP spid="33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5331D73-F42A-7768-64ED-4941E42DA953}"/>
              </a:ext>
            </a:extLst>
          </p:cNvPr>
          <p:cNvSpPr txBox="1"/>
          <p:nvPr/>
        </p:nvSpPr>
        <p:spPr>
          <a:xfrm>
            <a:off x="609600" y="1550474"/>
            <a:ext cx="10943645" cy="13451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Interim President during the Survey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Framed the purpose as a “Letter to the new president”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9F138-C695-250C-945E-B0C0B5F9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sz="4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 &amp; COACHE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455E-9CEA-3D24-087A-7D73DFDE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BDB1A-0DCB-40FE-91E4-27811C71AD39}"/>
              </a:ext>
            </a:extLst>
          </p:cNvPr>
          <p:cNvSpPr txBox="1"/>
          <p:nvPr/>
        </p:nvSpPr>
        <p:spPr>
          <a:xfrm>
            <a:off x="609600" y="3150674"/>
            <a:ext cx="10943645" cy="24881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New President arrived with the COACHE Report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Used the report to </a:t>
            </a:r>
            <a:r>
              <a:rPr lang="en-US" sz="2800" i="1" u="sng" dirty="0"/>
              <a:t>start</a:t>
            </a:r>
            <a:r>
              <a:rPr lang="en-US" sz="2800" i="1" dirty="0"/>
              <a:t> conversations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Framework for her first-year “Listening Tour”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Data shared widely and discussed openly</a:t>
            </a:r>
          </a:p>
        </p:txBody>
      </p:sp>
    </p:spTree>
    <p:extLst>
      <p:ext uri="{BB962C8B-B14F-4D97-AF65-F5344CB8AC3E}">
        <p14:creationId xmlns:p14="http://schemas.microsoft.com/office/powerpoint/2010/main" val="4267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438400" y="52578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43434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34290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430000" cy="800100"/>
          </a:xfrm>
        </p:spPr>
        <p:txBody>
          <a:bodyPr/>
          <a:lstStyle/>
          <a:p>
            <a:r>
              <a:rPr lang="en-US" sz="3600" b="0" dirty="0"/>
              <a:t>Two Examples: Tenure and Promotion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5146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3362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4.0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8416" y="32405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3.5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41650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3.0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08530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2.5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8886" y="1470412"/>
            <a:ext cx="1629514" cy="5074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WPI Tenure</a:t>
            </a:r>
          </a:p>
        </p:txBody>
      </p:sp>
      <p:cxnSp>
        <p:nvCxnSpPr>
          <p:cNvPr id="28" name="Curved Connector 27"/>
          <p:cNvCxnSpPr>
            <a:stCxn id="26" idx="1"/>
            <a:endCxn id="20" idx="0"/>
          </p:cNvCxnSpPr>
          <p:nvPr/>
        </p:nvCxnSpPr>
        <p:spPr>
          <a:xfrm rot="10800000" flipV="1">
            <a:off x="4109608" y="1724132"/>
            <a:ext cx="509278" cy="460596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3657600" y="2245806"/>
            <a:ext cx="914400" cy="3697794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57600" y="2245807"/>
            <a:ext cx="914400" cy="1000648"/>
          </a:xfrm>
          <a:prstGeom prst="rect">
            <a:avLst/>
          </a:prstGeom>
          <a:solidFill>
            <a:srgbClr val="66FF66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57600" y="3913836"/>
            <a:ext cx="914400" cy="2133599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58696" y="2652770"/>
            <a:ext cx="76200" cy="90430"/>
          </a:xfrm>
          <a:prstGeom prst="ellipse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58696" y="2743200"/>
            <a:ext cx="76200" cy="90430"/>
          </a:xfrm>
          <a:prstGeom prst="ellipse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58696" y="2687096"/>
            <a:ext cx="76200" cy="90430"/>
          </a:xfrm>
          <a:prstGeom prst="ellipse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058696" y="3200400"/>
            <a:ext cx="76200" cy="90430"/>
          </a:xfrm>
          <a:prstGeom prst="ellipse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58696" y="4024370"/>
            <a:ext cx="76200" cy="90430"/>
          </a:xfrm>
          <a:prstGeom prst="ellipse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48649" y="2184728"/>
            <a:ext cx="121919" cy="121368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906296" y="3429000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6858000" y="1873968"/>
            <a:ext cx="914400" cy="3205472"/>
            <a:chOff x="5638800" y="1873968"/>
            <a:chExt cx="914400" cy="320547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638800" y="1873968"/>
              <a:ext cx="914400" cy="3205472"/>
            </a:xfrm>
            <a:prstGeom prst="rect">
              <a:avLst/>
            </a:prstGeom>
            <a:solidFill>
              <a:schemeClr val="accent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638800" y="1874519"/>
              <a:ext cx="914400" cy="649241"/>
            </a:xfrm>
            <a:prstGeom prst="rect">
              <a:avLst/>
            </a:prstGeom>
            <a:solidFill>
              <a:srgbClr val="66FF66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38800" y="3503763"/>
              <a:ext cx="914400" cy="1575677"/>
            </a:xfrm>
            <a:prstGeom prst="rect">
              <a:avLst/>
            </a:prstGeom>
            <a:solidFill>
              <a:srgbClr val="C00000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039896" y="2728970"/>
              <a:ext cx="76200" cy="90430"/>
            </a:xfrm>
            <a:prstGeom prst="ellipse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039896" y="2635968"/>
              <a:ext cx="76200" cy="90430"/>
            </a:xfrm>
            <a:prstGeom prst="ellipse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39896" y="2881370"/>
              <a:ext cx="76200" cy="90430"/>
            </a:xfrm>
            <a:prstGeom prst="ellipse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039896" y="2286000"/>
              <a:ext cx="76200" cy="90430"/>
            </a:xfrm>
            <a:prstGeom prst="ellipse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039896" y="4252970"/>
              <a:ext cx="76200" cy="90430"/>
            </a:xfrm>
            <a:prstGeom prst="ellipse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029848" y="4069632"/>
              <a:ext cx="121919" cy="121368"/>
            </a:xfrm>
            <a:prstGeom prst="rect">
              <a:avLst/>
            </a:prstGeom>
            <a:solidFill>
              <a:schemeClr val="tx1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887496" y="2819400"/>
              <a:ext cx="381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8229600" y="4293160"/>
            <a:ext cx="2286000" cy="5074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WPI Promotion</a:t>
            </a:r>
          </a:p>
        </p:txBody>
      </p:sp>
      <p:cxnSp>
        <p:nvCxnSpPr>
          <p:cNvPr id="41" name="Curved Connector 40"/>
          <p:cNvCxnSpPr>
            <a:stCxn id="40" idx="1"/>
          </p:cNvCxnSpPr>
          <p:nvPr/>
        </p:nvCxnSpPr>
        <p:spPr>
          <a:xfrm rot="10800000">
            <a:off x="7620000" y="4114800"/>
            <a:ext cx="609600" cy="43208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95813593-DAAC-1273-2772-28698344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114800"/>
            <a:ext cx="10134600" cy="2520506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274320" rIns="182880" bIns="9144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Strength</a:t>
            </a:r>
            <a:r>
              <a:rPr lang="en-US" sz="2800">
                <a:solidFill>
                  <a:schemeClr val="bg1"/>
                </a:solidFill>
              </a:rPr>
              <a:t>:  But… Tenure </a:t>
            </a:r>
            <a:r>
              <a:rPr lang="en-US" sz="2800" dirty="0">
                <a:solidFill>
                  <a:schemeClr val="bg1"/>
                </a:solidFill>
              </a:rPr>
              <a:t>at WPI is unusual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Department and school are not central in evaluation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Strong support for interdisciplinary 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Need to defend this process with every new academic leader</a:t>
            </a:r>
          </a:p>
        </p:txBody>
      </p:sp>
    </p:spTree>
    <p:extLst>
      <p:ext uri="{BB962C8B-B14F-4D97-AF65-F5344CB8AC3E}">
        <p14:creationId xmlns:p14="http://schemas.microsoft.com/office/powerpoint/2010/main" val="42004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9280" y="1828800"/>
          <a:ext cx="8351521" cy="4319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Agree +</a:t>
                      </a:r>
                      <a:r>
                        <a:rPr lang="en-US" sz="24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Strongly Agree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WPI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Peers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 All Faculty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39%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63%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61%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 Full Professors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52%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76%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75%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 Assoc. Professors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27%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47%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44%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3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 Women 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17%</a:t>
                      </a:r>
                      <a:endParaRPr lang="en-US" sz="2400" b="0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55%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54%</a:t>
                      </a:r>
                      <a:endParaRPr lang="en-US" sz="2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51137"/>
            <a:ext cx="1165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Promotion Problem: </a:t>
            </a:r>
          </a:p>
          <a:p>
            <a:r>
              <a:rPr lang="en-US" sz="2800" dirty="0">
                <a:solidFill>
                  <a:prstClr val="black"/>
                </a:solidFill>
              </a:rPr>
              <a:t>  </a:t>
            </a:r>
            <a:r>
              <a:rPr lang="en-US" sz="2800" i="1" dirty="0">
                <a:solidFill>
                  <a:prstClr val="black"/>
                </a:solidFill>
              </a:rPr>
              <a:t>“Department culture encourages promotion to full professor” </a:t>
            </a:r>
            <a:endParaRPr lang="en-US" sz="28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86BAE-94B8-D878-3FD9-6B77DDADDCE7}"/>
              </a:ext>
            </a:extLst>
          </p:cNvPr>
          <p:cNvSpPr/>
          <p:nvPr/>
        </p:nvSpPr>
        <p:spPr bwMode="auto">
          <a:xfrm>
            <a:off x="1676400" y="5410200"/>
            <a:ext cx="8656320" cy="838200"/>
          </a:xfrm>
          <a:prstGeom prst="rect">
            <a:avLst/>
          </a:prstGeom>
          <a:noFill/>
          <a:ln w="381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7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8E4EF-1A4A-49B6-8288-770CFC72D1E6}"/>
              </a:ext>
            </a:extLst>
          </p:cNvPr>
          <p:cNvSpPr txBox="1">
            <a:spLocks/>
          </p:cNvSpPr>
          <p:nvPr/>
        </p:nvSpPr>
        <p:spPr>
          <a:xfrm>
            <a:off x="609600" y="1295399"/>
            <a:ext cx="5042940" cy="525176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tIns="18288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Leadership: </a:t>
            </a:r>
          </a:p>
          <a:p>
            <a:pPr marL="640080" lvl="2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President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Strength: Tenure (+)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Concern:  Promotion (-) </a:t>
            </a: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promotion criteria &amp; process</a:t>
            </a:r>
          </a:p>
          <a:p>
            <a:pPr marL="617220" lvl="2" indent="-3429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Greatest improvement:     	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 process </a:t>
            </a: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lvl="1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D172B-3CB4-33D6-1CA2-030C74F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B7D2A-578F-DF36-16E2-E42C6CB0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4E2E-F0DA-DD63-84FE-D0DC9F0040E9}"/>
              </a:ext>
            </a:extLst>
          </p:cNvPr>
          <p:cNvSpPr txBox="1"/>
          <p:nvPr/>
        </p:nvSpPr>
        <p:spPr>
          <a:xfrm>
            <a:off x="609600" y="310831"/>
            <a:ext cx="11049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 and COACHE… 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8B57A0-C308-65E7-6FCE-8E63DA1DEB91}"/>
              </a:ext>
            </a:extLst>
          </p:cNvPr>
          <p:cNvSpPr/>
          <p:nvPr/>
        </p:nvSpPr>
        <p:spPr bwMode="auto">
          <a:xfrm>
            <a:off x="421464" y="2905703"/>
            <a:ext cx="4648200" cy="504443"/>
          </a:xfrm>
          <a:prstGeom prst="ellipse">
            <a:avLst/>
          </a:prstGeom>
          <a:noFill/>
          <a:ln w="38100" cap="sq" algn="ctr">
            <a:solidFill>
              <a:srgbClr val="9D3B3B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FAD0-9C85-0666-D502-D41DE611C74B}"/>
              </a:ext>
            </a:extLst>
          </p:cNvPr>
          <p:cNvGrpSpPr/>
          <p:nvPr/>
        </p:nvGrpSpPr>
        <p:grpSpPr>
          <a:xfrm>
            <a:off x="797736" y="3157925"/>
            <a:ext cx="5042940" cy="2523350"/>
            <a:chOff x="310912" y="3286684"/>
            <a:chExt cx="5042940" cy="295568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7D346-C457-6C21-DEEE-5AF02B155A60}"/>
                </a:ext>
              </a:extLst>
            </p:cNvPr>
            <p:cNvSpPr/>
            <p:nvPr/>
          </p:nvSpPr>
          <p:spPr bwMode="auto">
            <a:xfrm>
              <a:off x="310912" y="4718368"/>
              <a:ext cx="5042940" cy="1524000"/>
            </a:xfrm>
            <a:prstGeom prst="ellipse">
              <a:avLst/>
            </a:prstGeom>
            <a:noFill/>
            <a:ln w="38100" cap="sq" algn="ctr">
              <a:solidFill>
                <a:srgbClr val="9D3B3B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69803EF0-F6C2-2CEA-168D-9A9DD4F9D700}"/>
                </a:ext>
              </a:extLst>
            </p:cNvPr>
            <p:cNvCxnSpPr>
              <a:cxnSpLocks/>
              <a:stCxn id="6" idx="6"/>
              <a:endCxn id="8" idx="6"/>
            </p:cNvCxnSpPr>
            <p:nvPr/>
          </p:nvCxnSpPr>
          <p:spPr>
            <a:xfrm>
              <a:off x="4582840" y="3286684"/>
              <a:ext cx="771012" cy="2193685"/>
            </a:xfrm>
            <a:prstGeom prst="curvedConnector3">
              <a:avLst>
                <a:gd name="adj1" fmla="val 167551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713FE-EA98-45C1-A136-5AA631B8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00C3E-51DE-4BE8-9153-ADD406A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E6A0D1E6-50D4-463C-898C-1FFB1A9EC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68200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3E505FE-A99F-3DA6-B817-97FF3249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10744200" cy="3733800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91440" anchor="t" anchorCtr="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COACHE 2014:</a:t>
            </a:r>
          </a:p>
          <a:p>
            <a:pPr marL="571500" indent="-571500" defTabSz="9128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Tahoma" pitchFamily="34" charset="0"/>
              </a:rPr>
              <a:t>Helped the faculty talk to leadership</a:t>
            </a:r>
          </a:p>
          <a:p>
            <a:pPr marL="571500" indent="-571500" defTabSz="9128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Tahoma" pitchFamily="34" charset="0"/>
              </a:rPr>
              <a:t>Helped leadership learn about the culture </a:t>
            </a:r>
          </a:p>
          <a:p>
            <a:pPr marL="571500" indent="-571500" defTabSz="9128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Tahoma" pitchFamily="34" charset="0"/>
              </a:rPr>
              <a:t>Gave the community problems to focus on 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33A453B-218C-3B8A-F5E1-5CFDEE29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07151"/>
            <a:ext cx="5178804" cy="1022867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91440" anchor="t" anchorCtr="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Pause…</a:t>
            </a:r>
          </a:p>
        </p:txBody>
      </p:sp>
    </p:spTree>
    <p:extLst>
      <p:ext uri="{BB962C8B-B14F-4D97-AF65-F5344CB8AC3E}">
        <p14:creationId xmlns:p14="http://schemas.microsoft.com/office/powerpoint/2010/main" val="18372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713FE-EA98-45C1-A136-5AA631B8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00C3E-51DE-4BE8-9153-ADD406A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E6A0D1E6-50D4-463C-898C-1FFB1A9EC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68200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3E505FE-A99F-3DA6-B817-97FF3249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10744200" cy="3124199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91440" anchor="t" anchorCtr="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COACHE 2024:</a:t>
            </a:r>
          </a:p>
          <a:p>
            <a:pPr marL="571500" indent="-571500" defTabSz="9128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Tahoma" pitchFamily="34" charset="0"/>
              </a:rPr>
              <a:t>Followed three turbulent years</a:t>
            </a:r>
          </a:p>
          <a:p>
            <a:pPr marL="571500" indent="-571500" defTabSz="9128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Tahoma" pitchFamily="34" charset="0"/>
              </a:rPr>
              <a:t>Forming a new COACHE Working Group now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C0396BC-6C3F-5B75-555E-59420F7F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07151"/>
            <a:ext cx="5178804" cy="1022867"/>
          </a:xfrm>
          <a:prstGeom prst="rect">
            <a:avLst/>
          </a:prstGeom>
          <a:solidFill>
            <a:srgbClr val="800000">
              <a:alpha val="7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91440" anchor="t" anchorCtr="0">
            <a:noAutofit/>
          </a:bodyPr>
          <a:lstStyle/>
          <a:p>
            <a:pPr defTabSz="912813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Leap Ahead…</a:t>
            </a:r>
          </a:p>
        </p:txBody>
      </p:sp>
    </p:spTree>
    <p:extLst>
      <p:ext uri="{BB962C8B-B14F-4D97-AF65-F5344CB8AC3E}">
        <p14:creationId xmlns:p14="http://schemas.microsoft.com/office/powerpoint/2010/main" val="25964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2012Multi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C2D7DA28E4041B6A7A0BDF497E88B" ma:contentTypeVersion="18" ma:contentTypeDescription="Create a new document." ma:contentTypeScope="" ma:versionID="ba571d5b32d8572f15dc6a5a3ad7e64d">
  <xsd:schema xmlns:xsd="http://www.w3.org/2001/XMLSchema" xmlns:xs="http://www.w3.org/2001/XMLSchema" xmlns:p="http://schemas.microsoft.com/office/2006/metadata/properties" xmlns:ns1="http://schemas.microsoft.com/sharepoint/v3" xmlns:ns3="d7186fe4-49aa-4e1d-ab17-9e2ac446a68f" xmlns:ns4="4c05dffc-2138-45e1-a49a-5c7c267e2aeb" targetNamespace="http://schemas.microsoft.com/office/2006/metadata/properties" ma:root="true" ma:fieldsID="7e9ea788d6e52263704c0c8c5c3deea4" ns1:_="" ns3:_="" ns4:_="">
    <xsd:import namespace="http://schemas.microsoft.com/sharepoint/v3"/>
    <xsd:import namespace="d7186fe4-49aa-4e1d-ab17-9e2ac446a68f"/>
    <xsd:import namespace="4c05dffc-2138-45e1-a49a-5c7c267e2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86fe4-49aa-4e1d-ab17-9e2ac446a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5dffc-2138-45e1-a49a-5c7c267e2a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d7186fe4-49aa-4e1d-ab17-9e2ac446a68f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242C00-1E8C-419A-A466-B57AE10A0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7186fe4-49aa-4e1d-ab17-9e2ac446a68f"/>
    <ds:schemaRef ds:uri="4c05dffc-2138-45e1-a49a-5c7c267e2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B28A-096B-40E4-A162-7A90E502D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20BBD-13E1-4E4F-AB8B-39D6AF534BFF}">
  <ds:schemaRefs>
    <ds:schemaRef ds:uri="http://schemas.microsoft.com/sharepoint/v3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c05dffc-2138-45e1-a49a-5c7c267e2aeb"/>
    <ds:schemaRef ds:uri="d7186fe4-49aa-4e1d-ab17-9e2ac446a6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20289</TotalTime>
  <Words>1041</Words>
  <Application>Microsoft Office PowerPoint</Application>
  <PresentationFormat>Widescreen</PresentationFormat>
  <Paragraphs>219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WPI_2012Multi</vt:lpstr>
      <vt:lpstr>WPI_Gray</vt:lpstr>
      <vt:lpstr>PowerPoint Presentation</vt:lpstr>
      <vt:lpstr>PowerPoint Presentation</vt:lpstr>
      <vt:lpstr>WPI &amp; COACHE 2014: Letter to the New President</vt:lpstr>
      <vt:lpstr>WPI &amp; COACHE 2014</vt:lpstr>
      <vt:lpstr>Two Examples: Tenure and Promotion</vt:lpstr>
      <vt:lpstr> </vt:lpstr>
      <vt:lpstr>PowerPoint Presentation</vt:lpstr>
      <vt:lpstr>PowerPoint Presentation</vt:lpstr>
      <vt:lpstr>PowerPoint Presentation</vt:lpstr>
      <vt:lpstr>WPI &amp; COACHE 2024</vt:lpstr>
      <vt:lpstr>About that Interim Provost (2):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Elmes, Katherine A.</dc:creator>
  <cp:lastModifiedBy>Heinricher, Arthur</cp:lastModifiedBy>
  <cp:revision>182</cp:revision>
  <cp:lastPrinted>2024-08-08T14:10:35Z</cp:lastPrinted>
  <dcterms:created xsi:type="dcterms:W3CDTF">2020-08-11T22:03:20Z</dcterms:created>
  <dcterms:modified xsi:type="dcterms:W3CDTF">2024-08-08T14:30:09Z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0x010100877C2D7DA28E4041B6A7A0BDF497E88B</vt:lpwstr>
  </property>
</Properties>
</file>