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97" r:id="rId5"/>
  </p:sldMasterIdLst>
  <p:notesMasterIdLst>
    <p:notesMasterId r:id="rId22"/>
  </p:notesMasterIdLst>
  <p:handoutMasterIdLst>
    <p:handoutMasterId r:id="rId23"/>
  </p:handoutMasterIdLst>
  <p:sldIdLst>
    <p:sldId id="2178" r:id="rId6"/>
    <p:sldId id="518" r:id="rId7"/>
    <p:sldId id="2171" r:id="rId8"/>
    <p:sldId id="2175" r:id="rId9"/>
    <p:sldId id="369" r:id="rId10"/>
    <p:sldId id="335" r:id="rId11"/>
    <p:sldId id="2173" r:id="rId12"/>
    <p:sldId id="2177" r:id="rId13"/>
    <p:sldId id="2180" r:id="rId14"/>
    <p:sldId id="2143" r:id="rId15"/>
    <p:sldId id="835" r:id="rId16"/>
    <p:sldId id="2159" r:id="rId17"/>
    <p:sldId id="2181" r:id="rId18"/>
    <p:sldId id="2182" r:id="rId19"/>
    <p:sldId id="2147" r:id="rId20"/>
    <p:sldId id="2174" r:id="rId21"/>
  </p:sldIdLst>
  <p:sldSz cx="12192000" cy="6858000"/>
  <p:notesSz cx="7010400" cy="92964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0" userDrawn="1">
          <p15:clr>
            <a:srgbClr val="A4A3A4"/>
          </p15:clr>
        </p15:guide>
        <p15:guide id="2" orient="horz" pos="960" userDrawn="1">
          <p15:clr>
            <a:srgbClr val="A4A3A4"/>
          </p15:clr>
        </p15:guide>
        <p15:guide id="3" orient="horz" pos="3024" userDrawn="1">
          <p15:clr>
            <a:srgbClr val="A4A3A4"/>
          </p15:clr>
        </p15:guide>
        <p15:guide id="4" pos="384" userDrawn="1">
          <p15:clr>
            <a:srgbClr val="A4A3A4"/>
          </p15:clr>
        </p15:guide>
        <p15:guide id="5" pos="729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ry, Matthew R." initials="BMR" lastIdx="2" clrIdx="0">
    <p:extLst>
      <p:ext uri="{19B8F6BF-5375-455C-9EA6-DF929625EA0E}">
        <p15:presenceInfo xmlns:p15="http://schemas.microsoft.com/office/powerpoint/2012/main" userId="S::mbarry@wpi.edu::ecabba82-37b4-47b0-ba80-4e94382514b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C19A"/>
    <a:srgbClr val="9D3B3B"/>
    <a:srgbClr val="000000"/>
    <a:srgbClr val="009900"/>
    <a:srgbClr val="CCFFFF"/>
    <a:srgbClr val="FFFFCC"/>
    <a:srgbClr val="EF919E"/>
    <a:srgbClr val="B2B7BB"/>
    <a:srgbClr val="AB192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D2171F-7C6C-487E-963C-29428455B257}" v="336" dt="2024-08-08T11:00:03.416"/>
    <p1510:client id="{F2746B49-C60C-454A-8B29-D519DF8B5731}" v="965" dt="2024-08-08T14:09:48.0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55" autoAdjust="0"/>
    <p:restoredTop sz="79082" autoAdjust="0"/>
  </p:normalViewPr>
  <p:slideViewPr>
    <p:cSldViewPr showGuides="1">
      <p:cViewPr varScale="1">
        <p:scale>
          <a:sx n="51" d="100"/>
          <a:sy n="51" d="100"/>
        </p:scale>
        <p:origin x="504" y="39"/>
      </p:cViewPr>
      <p:guideLst>
        <p:guide orient="horz" pos="720"/>
        <p:guide orient="horz" pos="960"/>
        <p:guide orient="horz" pos="3024"/>
        <p:guide pos="384"/>
        <p:guide pos="7296"/>
      </p:guideLst>
    </p:cSldViewPr>
  </p:slideViewPr>
  <p:outlineViewPr>
    <p:cViewPr>
      <p:scale>
        <a:sx n="33" d="100"/>
        <a:sy n="33" d="100"/>
      </p:scale>
      <p:origin x="0" y="-60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-1076"/>
    </p:cViewPr>
  </p:sorterViewPr>
  <p:notesViewPr>
    <p:cSldViewPr showGuides="1">
      <p:cViewPr varScale="1">
        <p:scale>
          <a:sx n="48" d="100"/>
          <a:sy n="48" d="100"/>
        </p:scale>
        <p:origin x="2733" y="39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23" tIns="46562" rIns="93123" bIns="46562" rtlCol="0"/>
          <a:lstStyle>
            <a:lvl1pPr algn="l">
              <a:defRPr sz="1200"/>
            </a:lvl1pPr>
          </a:lstStyle>
          <a:p>
            <a:r>
              <a:rPr lang="en-US" dirty="0"/>
              <a:t>Notes for COACHE Workshop</a:t>
            </a:r>
          </a:p>
          <a:p>
            <a:r>
              <a:rPr lang="en-US" dirty="0"/>
              <a:t>August 2024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23" tIns="46562" rIns="93123" bIns="465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41" y="8829967"/>
            <a:ext cx="3037840" cy="464820"/>
          </a:xfrm>
          <a:prstGeom prst="rect">
            <a:avLst/>
          </a:prstGeom>
        </p:spPr>
        <p:txBody>
          <a:bodyPr vert="horz" lIns="93123" tIns="46562" rIns="93123" bIns="46562" rtlCol="0" anchor="b"/>
          <a:lstStyle>
            <a:lvl1pPr algn="r">
              <a:defRPr sz="1200"/>
            </a:lvl1pPr>
          </a:lstStyle>
          <a:p>
            <a:fld id="{B5C7A2D6-6A74-4789-8A27-67CDFFE8E4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79565"/>
      </p:ext>
    </p:extLst>
  </p:cSld>
  <p:clrMap bg1="lt1" tx1="dk1" bg2="lt2" tx2="dk2" accent1="accent1" accent2="accent2" accent3="accent3" accent4="accent4" accent5="accent5" accent6="accent6" hlink="hlink" folHlink="folHlink"/>
  <p:hf ftr="0" dt="0"/>
  <p:extLst>
    <p:ext uri="{56416CCD-93CA-4268-BC5B-53C4BB910035}">
      <p15:sldGuideLst xmlns:p15="http://schemas.microsoft.com/office/powerpoint/2012/main">
        <p15:guide id="1" orient="horz" pos="2928" userDrawn="1">
          <p15:clr>
            <a:srgbClr val="F26B43"/>
          </p15:clr>
        </p15:guide>
        <p15:guide id="2" pos="2208" userDrawn="1">
          <p15:clr>
            <a:srgbClr val="F26B43"/>
          </p15:clr>
        </p15:guide>
      </p15:sldGuideLst>
    </p:ext>
  </p:extLst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05T15:22:40.984"/>
    </inkml:context>
    <inkml:brush xml:id="br0">
      <inkml:brushProperty name="width" value="0.10583" units="cm"/>
      <inkml:brushProperty name="height" value="0.10583" units="cm"/>
      <inkml:brushProperty name="color" value="#9D3B3B"/>
    </inkml:brush>
  </inkml:definitions>
  <inkml:trace contextRef="#ctx0" brushRef="#br0">5201 1 24575,'-1'4'0,"1"1"0,-1-1 0,1 1 0,-1-1 0,0 1 0,-1-1 0,1 0 0,-1 0 0,0 0 0,0 0 0,0 0 0,-1 0 0,1 0 0,-1 0 0,0-1 0,0 0 0,0 1 0,0-1 0,-7 4 0,-5 3 0,0 0 0,-1-1 0,-27 11 0,17-9 0,-62 30-50,-2-4 0,-1-4 0,-118 27 0,-283 27-1096,422-76 948,-335 50-634,-275 47-32,426-55 481,3 11 1,-241 97 0,148-19 1714,-38 13-350,-8-25-315,297-100-633,53-17 306,1 2 0,1 2 1,-48 28-1,-220 114-328,217-116-13,26-13-1364,14-7-5461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8-05T16:31:05.555"/>
    </inkml:context>
    <inkml:brush xml:id="br0">
      <inkml:brushProperty name="width" value="0.10583" units="cm"/>
      <inkml:brushProperty name="height" value="0.10583" units="cm"/>
      <inkml:brushProperty name="color" value="#9D3B3B"/>
    </inkml:brush>
  </inkml:definitions>
  <inkml:trace contextRef="#ctx0" brushRef="#br0">0 1 24575,'2'1'0,"-1"1"0,1-1 0,-1 0 0,1 0 0,0 0 0,-1 0 0,1 0 0,0 0 0,0-1 0,2 2 0,8 2 0,312 106-420,13-19-248,-146-41 519,54 17-413,53 15-1687,1258 300-2113,-879-221 2988,-286-51 3121,-316-83-1901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3123" tIns="46562" rIns="93123" bIns="46562" rtlCol="0"/>
          <a:lstStyle>
            <a:lvl1pPr algn="l">
              <a:defRPr sz="1200"/>
            </a:lvl1pPr>
          </a:lstStyle>
          <a:p>
            <a:r>
              <a:rPr lang="en-US"/>
              <a:t>Notes on Student Well Being for Rose-Hulman August 2023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41" y="1"/>
            <a:ext cx="3037840" cy="464820"/>
          </a:xfrm>
          <a:prstGeom prst="rect">
            <a:avLst/>
          </a:prstGeom>
        </p:spPr>
        <p:txBody>
          <a:bodyPr vert="horz" lIns="93123" tIns="46562" rIns="93123" bIns="46562" rtlCol="0"/>
          <a:lstStyle>
            <a:lvl1pPr algn="r">
              <a:defRPr sz="1200"/>
            </a:lvl1pPr>
          </a:lstStyle>
          <a:p>
            <a:fld id="{914C511E-AA3B-43E3-B946-406AB5E4C4BB}" type="datetimeFigureOut">
              <a:rPr lang="en-US" smtClean="0"/>
              <a:pPr/>
              <a:t>8/8/2024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850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3" tIns="46562" rIns="93123" bIns="465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23" tIns="46562" rIns="93123" bIns="465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23" tIns="46562" rIns="93123" bIns="465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41" y="8829967"/>
            <a:ext cx="3037840" cy="464820"/>
          </a:xfrm>
          <a:prstGeom prst="rect">
            <a:avLst/>
          </a:prstGeom>
        </p:spPr>
        <p:txBody>
          <a:bodyPr vert="horz" lIns="93123" tIns="46562" rIns="93123" bIns="46562" rtlCol="0" anchor="b"/>
          <a:lstStyle>
            <a:lvl1pPr algn="r">
              <a:defRPr sz="1200"/>
            </a:lvl1pPr>
          </a:lstStyle>
          <a:p>
            <a:fld id="{78E4A049-8685-4352-9DC2-828F08FD54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25901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928" userDrawn="1">
          <p15:clr>
            <a:srgbClr val="F26B43"/>
          </p15:clr>
        </p15:guide>
        <p15:guide id="2" pos="2208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D0F8AB76-1C79-3C20-2A68-3C68475F308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3088893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EE164BEE-C6C2-4F8B-5EED-61517925FEA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1203405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8500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823E2E33-9449-48D3-C675-93F78471C26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20190341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FF3B06D3-9A81-9C55-F8BC-5995F4CB8A1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2647179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Charge from President and Provost:  emphasize commitment to share the report and the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FF3B06D3-9A81-9C55-F8BC-5995F4CB8A1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2574084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Director of our Teaching and Learning Center (where we base much of our faculty development effort) has always been co-chair or member of the Working Group.  (Member this year because she started last month!)  The Center has structures for communicating with faculty around faculty issues of interest.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FF3B06D3-9A81-9C55-F8BC-5995F4CB8A1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40566022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1B232-EF30-F645-8E6B-3C154DFDA5E8}" type="slidenum">
              <a:rPr lang="en-US" smtClean="0"/>
              <a:t>15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09051B3B-CDDC-794F-727E-55FA809DE65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8782653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41B232-EF30-F645-8E6B-3C154DFDA5E8}" type="slidenum">
              <a:rPr lang="en-US" smtClean="0"/>
              <a:t>16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09051B3B-CDDC-794F-727E-55FA809DE65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359859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D0F8AB76-1C79-3C20-2A68-3C68475F308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1312072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COACHE Survey in spring 2014 was viewed as “a letter to the new president”</a:t>
            </a:r>
          </a:p>
          <a:p>
            <a:endParaRPr lang="en-US" dirty="0"/>
          </a:p>
          <a:p>
            <a:r>
              <a:rPr lang="en-US" dirty="0"/>
              <a:t>The COACHE Working group helped serve as a framework for the new president’s “listening tour”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EE164BEE-C6C2-4F8B-5EED-61517925FEA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293055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EE164BEE-C6C2-4F8B-5EED-61517925FEA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3237100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42E4EEC-242E-4699-A735-AC67A337252C}" type="slidenum">
              <a:rPr lang="en-US"/>
              <a:pPr/>
              <a:t>5</a:t>
            </a:fld>
            <a:endParaRPr lang="en-US"/>
          </a:p>
        </p:txBody>
      </p:sp>
      <p:sp>
        <p:nvSpPr>
          <p:cNvPr id="595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5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282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Area of Concern:  Promotion</a:t>
            </a:r>
          </a:p>
          <a:p>
            <a:endParaRPr lang="en-US" dirty="0"/>
          </a:p>
          <a:p>
            <a:r>
              <a:rPr lang="en-US" dirty="0"/>
              <a:t>WPI is well below our</a:t>
            </a:r>
            <a:r>
              <a:rPr lang="en-US" baseline="0" dirty="0"/>
              <a:t> Peers and the COACHE population</a:t>
            </a:r>
          </a:p>
          <a:p>
            <a:endParaRPr lang="en-US" dirty="0"/>
          </a:p>
          <a:p>
            <a:r>
              <a:rPr lang="en-US" dirty="0"/>
              <a:t>For Women:  4 out of 23 A or SA while 12 out of 23 D</a:t>
            </a:r>
            <a:r>
              <a:rPr lang="en-US" baseline="0" dirty="0"/>
              <a:t> or SD</a:t>
            </a:r>
          </a:p>
          <a:p>
            <a:r>
              <a:rPr lang="en-US" baseline="0" dirty="0"/>
              <a:t>For </a:t>
            </a:r>
            <a:r>
              <a:rPr lang="en-US" baseline="0" dirty="0" err="1"/>
              <a:t>Assoc</a:t>
            </a:r>
            <a:r>
              <a:rPr lang="en-US" baseline="0" dirty="0"/>
              <a:t>:     14 out of 53 A or SA while 31 out of 53 D or SD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A09BFF-9304-4EE8-967B-56F816FBB8C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346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FF3B06D3-9A81-9C55-F8BC-5995F4CB8A1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3310902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D0F8AB76-1C79-3C20-2A68-3C68475F308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3107996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4A049-8685-4352-9DC2-828F08FD542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D0F8AB76-1C79-3C20-2A68-3C68475F308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Notes on Student Well Being for Rose-Hulman August 2023</a:t>
            </a:r>
          </a:p>
        </p:txBody>
      </p:sp>
    </p:spTree>
    <p:extLst>
      <p:ext uri="{BB962C8B-B14F-4D97-AF65-F5344CB8AC3E}">
        <p14:creationId xmlns:p14="http://schemas.microsoft.com/office/powerpoint/2010/main" val="4085726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eyWatermark-2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914120" y="2981886"/>
            <a:ext cx="5277880" cy="387611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0"/>
            <a:ext cx="9144000" cy="1524000"/>
          </a:xfrm>
        </p:spPr>
        <p:txBody>
          <a:bodyPr>
            <a:noAutofit/>
          </a:bodyPr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041648"/>
            <a:ext cx="9144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3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200" y="990601"/>
            <a:ext cx="3657600" cy="889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09600" y="1524000"/>
            <a:ext cx="7823200" cy="4648200"/>
          </a:xfrm>
        </p:spPr>
        <p:txBody>
          <a:bodyPr/>
          <a:lstStyle/>
          <a:p>
            <a:r>
              <a:rPr lang="en-US"/>
              <a:t>Drag picture to placeholder or click icon to add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737600" y="1524000"/>
            <a:ext cx="2844800" cy="46482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493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6300" y="1433514"/>
            <a:ext cx="53594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59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" y="986500"/>
            <a:ext cx="3657600" cy="88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4120" y="2981885"/>
            <a:ext cx="5277880" cy="38761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0"/>
            <a:ext cx="9144000" cy="15240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041648"/>
            <a:ext cx="9144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06064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" y="986500"/>
            <a:ext cx="3657600" cy="88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0"/>
            <a:ext cx="9144000" cy="1524000"/>
          </a:xfrm>
        </p:spPr>
        <p:txBody>
          <a:bodyPr>
            <a:noAutofit/>
          </a:bodyPr>
          <a:lstStyle>
            <a:lvl1pPr>
              <a:defRPr sz="40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038600"/>
            <a:ext cx="9144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2865" y="2980945"/>
            <a:ext cx="5279161" cy="387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59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4120" y="2981885"/>
            <a:ext cx="5277880" cy="38761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685800"/>
            <a:ext cx="9144000" cy="1676400"/>
          </a:xfrm>
        </p:spPr>
        <p:txBody>
          <a:bodyPr anchor="b" anchorCtr="0"/>
          <a:lstStyle>
            <a:lvl1pPr algn="l">
              <a:defRPr lang="en-US" sz="40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2362200"/>
            <a:ext cx="9144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400800"/>
            <a:ext cx="6807200" cy="304800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213315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3370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676400"/>
            <a:ext cx="4876800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6400"/>
            <a:ext cx="4876800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4945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1496736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6000" y="2216400"/>
            <a:ext cx="4876800" cy="3955800"/>
          </a:xfrm>
        </p:spPr>
        <p:txBody>
          <a:bodyPr anchor="t" anchorCtr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1496736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2216400"/>
            <a:ext cx="4876800" cy="3955800"/>
          </a:xfrm>
        </p:spPr>
        <p:txBody>
          <a:bodyPr anchor="t" anchorCtr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020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416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-2795" y="6391657"/>
            <a:ext cx="612396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06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2">
    <p:bg>
      <p:bgPr>
        <a:solidFill>
          <a:srgbClr val="AB19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136" y="986500"/>
            <a:ext cx="3657600" cy="88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00"/>
            <a:ext cx="9144000" cy="1524000"/>
          </a:xfrm>
        </p:spPr>
        <p:txBody>
          <a:bodyPr>
            <a:no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038600"/>
            <a:ext cx="9144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12865" y="2980945"/>
            <a:ext cx="5279161" cy="387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66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1074400" cy="1066800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3709" y="1524001"/>
            <a:ext cx="7058691" cy="46481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890" y="1524000"/>
            <a:ext cx="3564876" cy="4648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447147" y="3581135"/>
            <a:ext cx="3810000" cy="2117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0458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09600" y="1524000"/>
            <a:ext cx="7823200" cy="46482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737600" y="1524000"/>
            <a:ext cx="2844800" cy="46482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7920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Re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6300" y="1433514"/>
            <a:ext cx="5359400" cy="399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187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eyWatermark-2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914120" y="2981886"/>
            <a:ext cx="5277880" cy="387611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innerShdw blurRad="215900" dist="76200" dir="5400000">
              <a:prstClr val="black">
                <a:alpha val="13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000" y="1447800"/>
            <a:ext cx="9144000" cy="1676400"/>
          </a:xfrm>
        </p:spPr>
        <p:txBody>
          <a:bodyPr anchor="b" anchorCtr="0"/>
          <a:lstStyle>
            <a:lvl1pPr algn="l">
              <a:defRPr lang="en-US" sz="4000" b="1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3124200"/>
            <a:ext cx="9144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400800"/>
            <a:ext cx="6807200" cy="304800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3"/>
          <p:cNvSpPr>
            <a:spLocks noGrp="1"/>
          </p:cNvSpPr>
          <p:nvPr>
            <p:ph type="title"/>
          </p:nvPr>
        </p:nvSpPr>
        <p:spPr/>
        <p:txBody>
          <a:bodyPr anchor="b" anchorCtr="0"/>
          <a:lstStyle/>
          <a:p>
            <a:r>
              <a:rPr lang="en-US" noProof="1"/>
              <a:t>Click to edit Master title style</a:t>
            </a:r>
            <a:endParaRPr lang="en-US" dirty="0"/>
          </a:p>
        </p:txBody>
      </p:sp>
      <p:sp>
        <p:nvSpPr>
          <p:cNvPr id="14" name="Rectangle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Click to 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  <a:endParaRPr lang="en-US"/>
          </a:p>
        </p:txBody>
      </p:sp>
      <p:sp>
        <p:nvSpPr>
          <p:cNvPr id="27" name="Rectangl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709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16000" y="1676400"/>
            <a:ext cx="4876800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6400"/>
            <a:ext cx="4876800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6000" y="1496736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6000" y="2216400"/>
            <a:ext cx="4876800" cy="3955800"/>
          </a:xfrm>
        </p:spPr>
        <p:txBody>
          <a:bodyPr anchor="t" anchorCtr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1496736"/>
            <a:ext cx="4876800" cy="63976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2216400"/>
            <a:ext cx="4876800" cy="3955800"/>
          </a:xfrm>
        </p:spPr>
        <p:txBody>
          <a:bodyPr anchor="t" anchorCtr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" y="6391657"/>
            <a:ext cx="612396" cy="365125"/>
          </a:xfrm>
        </p:spPr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1074400" cy="1066800"/>
          </a:xfr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3709" y="1524001"/>
            <a:ext cx="7058691" cy="46481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890" y="1524000"/>
            <a:ext cx="3564876" cy="4648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447147" y="3581135"/>
            <a:ext cx="3810000" cy="2117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9"/>
          <p:cNvSpPr>
            <a:spLocks noGrp="1"/>
          </p:cNvSpPr>
          <p:nvPr>
            <p:ph type="ftr" sz="quarter" idx="11"/>
          </p:nvPr>
        </p:nvSpPr>
        <p:spPr>
          <a:xfrm>
            <a:off x="609600" y="6400800"/>
            <a:ext cx="6807200" cy="3048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33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42900"/>
            <a:ext cx="10972800" cy="8001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24000"/>
            <a:ext cx="10972800" cy="46482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387664"/>
            <a:ext cx="609600" cy="3941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600" y="1234967"/>
            <a:ext cx="11582400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Box 9"/>
          <p:cNvSpPr txBox="1"/>
          <p:nvPr/>
        </p:nvSpPr>
        <p:spPr>
          <a:xfrm>
            <a:off x="7315200" y="6400800"/>
            <a:ext cx="44704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Worcester Polytechnic Institute</a:t>
            </a: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400800"/>
            <a:ext cx="6807200" cy="304800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2" r:id="rId2"/>
    <p:sldLayoutId id="2147483663" r:id="rId3"/>
    <p:sldLayoutId id="2147483695" r:id="rId4"/>
    <p:sldLayoutId id="2147483664" r:id="rId5"/>
    <p:sldLayoutId id="2147483665" r:id="rId6"/>
    <p:sldLayoutId id="2147483666" r:id="rId7"/>
    <p:sldLayoutId id="2147483667" r:id="rId8"/>
    <p:sldLayoutId id="2147483683" r:id="rId9"/>
    <p:sldLayoutId id="2147483696" r:id="rId10"/>
    <p:sldLayoutId id="2147483708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>
              <a:lumMod val="85000"/>
              <a:lumOff val="15000"/>
            </a:schemeClr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5000"/>
        </a:lnSpc>
        <a:spcBef>
          <a:spcPts val="1200"/>
        </a:spcBef>
        <a:buClr>
          <a:schemeClr val="bg2"/>
        </a:buClr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594360" indent="-27432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Verdana" pitchFamily="34" charset="0"/>
        <a:buChar char="─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86868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14300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Courier New" pitchFamily="49" charset="0"/>
        <a:buChar char="o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137160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42900"/>
            <a:ext cx="10972800" cy="8001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24000"/>
            <a:ext cx="10972800" cy="46482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391657"/>
            <a:ext cx="609600" cy="3139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600" y="1234967"/>
            <a:ext cx="11582400" cy="457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Box 9"/>
          <p:cNvSpPr txBox="1"/>
          <p:nvPr/>
        </p:nvSpPr>
        <p:spPr>
          <a:xfrm>
            <a:off x="7315200" y="6400800"/>
            <a:ext cx="4470400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Worcester Polytechnic Institute</a:t>
            </a:r>
          </a:p>
        </p:txBody>
      </p:sp>
      <p:sp>
        <p:nvSpPr>
          <p:cNvPr id="1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400800"/>
            <a:ext cx="6807200" cy="304800"/>
          </a:xfrm>
          <a:prstGeom prst="rect">
            <a:avLst/>
          </a:prstGeom>
        </p:spPr>
        <p:txBody>
          <a:bodyPr/>
          <a:lstStyle>
            <a:lvl1pPr>
              <a:defRPr sz="1600" b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894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9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lnSpc>
          <a:spcPct val="95000"/>
        </a:lnSpc>
        <a:spcBef>
          <a:spcPts val="1200"/>
        </a:spcBef>
        <a:buClr>
          <a:schemeClr val="bg2"/>
        </a:buClr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594360" indent="-27432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Verdana" pitchFamily="34" charset="0"/>
        <a:buChar char="─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86868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Wingdings" pitchFamily="2" charset="2"/>
        <a:buChar char="§"/>
        <a:defRPr sz="1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14300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Courier New" pitchFamily="49" charset="0"/>
        <a:buChar char="o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1371600" indent="-228600" algn="l" defTabSz="914400" rtl="0" eaLnBrk="1" latinLnBrk="0" hangingPunct="1">
        <a:lnSpc>
          <a:spcPct val="95000"/>
        </a:lnSpc>
        <a:spcBef>
          <a:spcPts val="600"/>
        </a:spcBef>
        <a:buClr>
          <a:schemeClr val="bg2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.xml"/><Relationship Id="rId5" Type="http://schemas.openxmlformats.org/officeDocument/2006/relationships/image" Target="../media/image11.png"/><Relationship Id="rId4" Type="http://schemas.openxmlformats.org/officeDocument/2006/relationships/customXml" Target="../ink/ink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7713FE-EA98-45C1-A136-5AA631B8F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600C3E-51DE-4BE8-9153-ADD406A5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person riding a wave on a surfboard in the water&#10;&#10;Description automatically generated">
            <a:extLst>
              <a:ext uri="{FF2B5EF4-FFF2-40B4-BE49-F238E27FC236}">
                <a16:creationId xmlns:a16="http://schemas.microsoft.com/office/drawing/2014/main" id="{E6A0D1E6-50D4-463C-898C-1FFB1A9EC4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268200" cy="6858000"/>
          </a:xfrm>
          <a:prstGeom prst="rect">
            <a:avLst/>
          </a:prstGeom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A3AE0AA3-CC79-2B26-2950-FAE27105D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42899"/>
            <a:ext cx="9677400" cy="1828799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82880" tIns="91440" rIns="182880" bIns="91440">
            <a:noAutofit/>
          </a:bodyPr>
          <a:lstStyle/>
          <a:p>
            <a:pPr defTabSz="912813">
              <a:spcAft>
                <a:spcPts val="1200"/>
              </a:spcAft>
            </a:pPr>
            <a:r>
              <a:rPr lang="en-US" sz="4800" dirty="0">
                <a:solidFill>
                  <a:schemeClr val="bg1"/>
                </a:solidFill>
                <a:latin typeface="Tahoma" pitchFamily="34" charset="0"/>
              </a:rPr>
              <a:t>WPI and COACHE:</a:t>
            </a:r>
          </a:p>
          <a:p>
            <a:pPr defTabSz="912813"/>
            <a:r>
              <a:rPr lang="en-US" sz="4400" i="1" dirty="0">
                <a:solidFill>
                  <a:schemeClr val="bg1"/>
                </a:solidFill>
                <a:latin typeface="Tahoma" pitchFamily="34" charset="0"/>
              </a:rPr>
              <a:t>      Data and </a:t>
            </a:r>
            <a:r>
              <a:rPr lang="en-US" sz="4400" i="1">
                <a:solidFill>
                  <a:schemeClr val="bg1"/>
                </a:solidFill>
                <a:latin typeface="Tahoma" pitchFamily="34" charset="0"/>
              </a:rPr>
              <a:t>Navigating Transitions</a:t>
            </a:r>
            <a:endParaRPr lang="en-US" sz="4400" i="1" dirty="0">
              <a:solidFill>
                <a:schemeClr val="bg1"/>
              </a:solidFill>
              <a:latin typeface="Tahoma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867D05E3-1FCF-73EB-9F97-1CEA333B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1" y="4800600"/>
            <a:ext cx="9677400" cy="1828800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rIns="548640">
            <a:noAutofit/>
          </a:bodyPr>
          <a:lstStyle/>
          <a:p>
            <a:pPr algn="r"/>
            <a:r>
              <a:rPr lang="en-US" sz="4000" i="1" dirty="0">
                <a:solidFill>
                  <a:srgbClr val="FFFFFF"/>
                </a:solidFill>
              </a:rPr>
              <a:t>Art Heinricher</a:t>
            </a:r>
            <a:r>
              <a:rPr lang="en-US" sz="3600" i="1" dirty="0">
                <a:solidFill>
                  <a:srgbClr val="FFFFFF"/>
                </a:solidFill>
              </a:rPr>
              <a:t>,</a:t>
            </a:r>
          </a:p>
          <a:p>
            <a:pPr algn="r"/>
            <a:r>
              <a:rPr lang="en-US" sz="3200" i="1" dirty="0">
                <a:solidFill>
                  <a:srgbClr val="FFFFFF"/>
                </a:solidFill>
              </a:rPr>
              <a:t>Former Faculty, Former Dean, </a:t>
            </a:r>
          </a:p>
          <a:p>
            <a:pPr algn="r"/>
            <a:r>
              <a:rPr lang="en-US" sz="3200" i="1" dirty="0">
                <a:solidFill>
                  <a:srgbClr val="FFFFFF"/>
                </a:solidFill>
              </a:rPr>
              <a:t>Interim Provost(2) … and Finally Faculty</a:t>
            </a:r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82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05331D73-F42A-7768-64ED-4941E42DA953}"/>
              </a:ext>
            </a:extLst>
          </p:cNvPr>
          <p:cNvSpPr txBox="1"/>
          <p:nvPr/>
        </p:nvSpPr>
        <p:spPr>
          <a:xfrm>
            <a:off x="1629355" y="1371600"/>
            <a:ext cx="7819445" cy="1290955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none" rtlCol="0">
            <a:no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President Departs May 2022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Interim President and Provost 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New President April 2023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9F138-C695-250C-945E-B0C0B5F97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</p:spPr>
        <p:txBody>
          <a:bodyPr/>
          <a:lstStyle/>
          <a:p>
            <a:r>
              <a:rPr lang="en-US" sz="4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WPI &amp; COACHE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DC455E-9CEA-3D24-087A-7D73DFDE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E93A8E0-90BB-686F-4C59-FCB42D24F778}"/>
              </a:ext>
            </a:extLst>
          </p:cNvPr>
          <p:cNvSpPr/>
          <p:nvPr/>
        </p:nvSpPr>
        <p:spPr bwMode="auto">
          <a:xfrm>
            <a:off x="8957023" y="4196652"/>
            <a:ext cx="1627697" cy="53340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381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en-US" b="1" i="1" dirty="0">
                <a:latin typeface="+mn-lt"/>
              </a:rPr>
              <a:t>COACHE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A3620D-7841-9659-EB6B-8F8FF04E1AD3}"/>
              </a:ext>
            </a:extLst>
          </p:cNvPr>
          <p:cNvGrpSpPr/>
          <p:nvPr/>
        </p:nvGrpSpPr>
        <p:grpSpPr>
          <a:xfrm>
            <a:off x="1295400" y="4696119"/>
            <a:ext cx="4267200" cy="914400"/>
            <a:chOff x="990600" y="3664486"/>
            <a:chExt cx="3640701" cy="914400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6B8F253-2299-11F2-2D0B-7E3D6C1A4106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" y="4038600"/>
              <a:ext cx="3640701" cy="0"/>
            </a:xfrm>
            <a:prstGeom prst="straightConnector1">
              <a:avLst/>
            </a:prstGeom>
            <a:ln w="38100">
              <a:solidFill>
                <a:schemeClr val="bg1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C4FC43-A19A-6879-AD4B-4EC7EF3D5C93}"/>
                </a:ext>
              </a:extLst>
            </p:cNvPr>
            <p:cNvSpPr txBox="1"/>
            <p:nvPr/>
          </p:nvSpPr>
          <p:spPr>
            <a:xfrm>
              <a:off x="1474594" y="3664486"/>
              <a:ext cx="2802501" cy="9144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>
                <a:spcAft>
                  <a:spcPts val="1200"/>
                </a:spcAft>
              </a:pPr>
              <a:r>
                <a:rPr lang="en-US" b="1" i="1" dirty="0"/>
                <a:t>Interim President</a:t>
              </a:r>
            </a:p>
            <a:p>
              <a:pPr algn="ctr"/>
              <a:r>
                <a:rPr lang="en-US" b="1" i="1" dirty="0"/>
                <a:t>Interim Provost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D9B79B3-A65A-51DB-A8D5-37FD8E1DE28F}"/>
              </a:ext>
            </a:extLst>
          </p:cNvPr>
          <p:cNvGrpSpPr/>
          <p:nvPr/>
        </p:nvGrpSpPr>
        <p:grpSpPr>
          <a:xfrm>
            <a:off x="7411822" y="4667054"/>
            <a:ext cx="3746175" cy="914400"/>
            <a:chOff x="8932299" y="3124200"/>
            <a:chExt cx="2954901" cy="91440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D16358D-8147-3A03-A2F0-5A7C593FD2D8}"/>
                </a:ext>
              </a:extLst>
            </p:cNvPr>
            <p:cNvSpPr txBox="1"/>
            <p:nvPr/>
          </p:nvSpPr>
          <p:spPr>
            <a:xfrm>
              <a:off x="8932299" y="3124200"/>
              <a:ext cx="2802501" cy="9144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b="1" i="1" dirty="0"/>
                <a:t>Interim Provost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7E64D31-0A2B-B248-85E5-F9E4829A7F4B}"/>
                </a:ext>
              </a:extLst>
            </p:cNvPr>
            <p:cNvCxnSpPr>
              <a:cxnSpLocks/>
            </p:cNvCxnSpPr>
            <p:nvPr/>
          </p:nvCxnSpPr>
          <p:spPr>
            <a:xfrm>
              <a:off x="9067800" y="3505200"/>
              <a:ext cx="2819400" cy="0"/>
            </a:xfrm>
            <a:prstGeom prst="straightConnector1">
              <a:avLst/>
            </a:prstGeom>
            <a:ln w="38100">
              <a:solidFill>
                <a:schemeClr val="bg1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E6001119-E9B1-1A92-DBA4-6AA78658CB39}"/>
              </a:ext>
            </a:extLst>
          </p:cNvPr>
          <p:cNvSpPr txBox="1"/>
          <p:nvPr/>
        </p:nvSpPr>
        <p:spPr>
          <a:xfrm>
            <a:off x="1143000" y="2819400"/>
            <a:ext cx="8610600" cy="127336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Provost departs October 2023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COACHE Survey Spring 2024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New Provost receives COACHE report August 2024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54CDDBD1-FD1D-A70B-D0D0-75678B11089E}"/>
              </a:ext>
            </a:extLst>
          </p:cNvPr>
          <p:cNvGrpSpPr/>
          <p:nvPr/>
        </p:nvGrpSpPr>
        <p:grpSpPr>
          <a:xfrm>
            <a:off x="152400" y="5144791"/>
            <a:ext cx="12039600" cy="1027409"/>
            <a:chOff x="152400" y="5144791"/>
            <a:chExt cx="12039600" cy="102740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F002F06-F429-CB68-07FB-30AE48121D6C}"/>
                </a:ext>
              </a:extLst>
            </p:cNvPr>
            <p:cNvCxnSpPr>
              <a:cxnSpLocks/>
              <a:stCxn id="7" idx="0"/>
            </p:cNvCxnSpPr>
            <p:nvPr/>
          </p:nvCxnSpPr>
          <p:spPr>
            <a:xfrm flipV="1">
              <a:off x="11157999" y="5144791"/>
              <a:ext cx="0" cy="53926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9FFD0D5-59A2-59F8-C4C4-B1B1F5C7332C}"/>
                </a:ext>
              </a:extLst>
            </p:cNvPr>
            <p:cNvGrpSpPr/>
            <p:nvPr/>
          </p:nvGrpSpPr>
          <p:grpSpPr>
            <a:xfrm>
              <a:off x="152400" y="5150659"/>
              <a:ext cx="12039600" cy="1021541"/>
              <a:chOff x="152400" y="5150659"/>
              <a:chExt cx="12039600" cy="1021541"/>
            </a:xfrm>
          </p:grpSpPr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37F68720-5BCA-71E0-9867-802C00C9160E}"/>
                  </a:ext>
                </a:extLst>
              </p:cNvPr>
              <p:cNvGrpSpPr/>
              <p:nvPr/>
            </p:nvGrpSpPr>
            <p:grpSpPr>
              <a:xfrm>
                <a:off x="152400" y="5150659"/>
                <a:ext cx="12039600" cy="1021541"/>
                <a:chOff x="152400" y="5150659"/>
                <a:chExt cx="12039600" cy="1021541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F34B2F3A-E8AE-FA89-ADF6-00207DF326F9}"/>
                    </a:ext>
                  </a:extLst>
                </p:cNvPr>
                <p:cNvGrpSpPr/>
                <p:nvPr/>
              </p:nvGrpSpPr>
              <p:grpSpPr>
                <a:xfrm>
                  <a:off x="152400" y="5150659"/>
                  <a:ext cx="12039600" cy="1021541"/>
                  <a:chOff x="152400" y="5105400"/>
                  <a:chExt cx="12039600" cy="1021541"/>
                </a:xfrm>
              </p:grpSpPr>
              <p:cxnSp>
                <p:nvCxnSpPr>
                  <p:cNvPr id="9" name="Straight Arrow Connector 8">
                    <a:extLst>
                      <a:ext uri="{FF2B5EF4-FFF2-40B4-BE49-F238E27FC236}">
                        <a16:creationId xmlns:a16="http://schemas.microsoft.com/office/drawing/2014/main" id="{4F43A278-183C-2219-C676-1D020CC676E2}"/>
                      </a:ext>
                    </a:extLst>
                  </p:cNvPr>
                  <p:cNvCxnSpPr>
                    <a:cxnSpLocks/>
                    <a:stCxn id="18" idx="0"/>
                  </p:cNvCxnSpPr>
                  <p:nvPr/>
                </p:nvCxnSpPr>
                <p:spPr>
                  <a:xfrm flipV="1">
                    <a:off x="1186401" y="5166129"/>
                    <a:ext cx="0" cy="444872"/>
                  </a:xfrm>
                  <a:prstGeom prst="straightConnector1">
                    <a:avLst/>
                  </a:prstGeom>
                  <a:ln w="38100">
                    <a:solidFill>
                      <a:srgbClr val="0000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8C28D1F0-AA5B-158C-B8CD-E57000A028F0}"/>
                      </a:ext>
                    </a:extLst>
                  </p:cNvPr>
                  <p:cNvGrpSpPr/>
                  <p:nvPr/>
                </p:nvGrpSpPr>
                <p:grpSpPr>
                  <a:xfrm>
                    <a:off x="152400" y="5105400"/>
                    <a:ext cx="12039600" cy="1021541"/>
                    <a:chOff x="152400" y="5105400"/>
                    <a:chExt cx="12039600" cy="1021541"/>
                  </a:xfrm>
                </p:grpSpPr>
                <p:cxnSp>
                  <p:nvCxnSpPr>
                    <p:cNvPr id="11" name="Straight Arrow Connector 10">
                      <a:extLst>
                        <a:ext uri="{FF2B5EF4-FFF2-40B4-BE49-F238E27FC236}">
                          <a16:creationId xmlns:a16="http://schemas.microsoft.com/office/drawing/2014/main" id="{EF10FDBE-EBD9-ADBB-6053-6E4EB167570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1186401" y="5105400"/>
                      <a:ext cx="10700799" cy="0"/>
                    </a:xfrm>
                    <a:prstGeom prst="straightConnector1">
                      <a:avLst/>
                    </a:prstGeom>
                    <a:ln w="38100"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8" name="TextBox 17">
                      <a:extLst>
                        <a:ext uri="{FF2B5EF4-FFF2-40B4-BE49-F238E27FC236}">
                          <a16:creationId xmlns:a16="http://schemas.microsoft.com/office/drawing/2014/main" id="{687CFB23-204D-8C69-3E19-363106AA17F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52400" y="5611001"/>
                      <a:ext cx="2068002" cy="488141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txBody>
                    <a:bodyPr wrap="none" rtlCol="0">
                      <a:noAutofit/>
                    </a:bodyPr>
                    <a:lstStyle/>
                    <a:p>
                      <a:pPr algn="ctr"/>
                      <a:r>
                        <a:rPr lang="en-US" sz="2000" b="1" i="1" dirty="0"/>
                        <a:t>May 2022</a:t>
                      </a:r>
                    </a:p>
                  </p:txBody>
                </p:sp>
                <p:sp>
                  <p:nvSpPr>
                    <p:cNvPr id="7" name="TextBox 6">
                      <a:extLst>
                        <a:ext uri="{FF2B5EF4-FFF2-40B4-BE49-F238E27FC236}">
                          <a16:creationId xmlns:a16="http://schemas.microsoft.com/office/drawing/2014/main" id="{5268A55B-F2EE-C51E-B640-C5043DECD76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123998" y="5638800"/>
                      <a:ext cx="2068002" cy="488141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tx1"/>
                      </a:solidFill>
                    </a:ln>
                  </p:spPr>
                  <p:txBody>
                    <a:bodyPr wrap="none" rtlCol="0">
                      <a:noAutofit/>
                    </a:bodyPr>
                    <a:lstStyle/>
                    <a:p>
                      <a:pPr algn="ctr"/>
                      <a:r>
                        <a:rPr lang="en-US" sz="2000" b="1" i="1" dirty="0"/>
                        <a:t>August 2024</a:t>
                      </a:r>
                    </a:p>
                  </p:txBody>
                </p:sp>
                <p:grpSp>
                  <p:nvGrpSpPr>
                    <p:cNvPr id="12" name="Group 11">
                      <a:extLst>
                        <a:ext uri="{FF2B5EF4-FFF2-40B4-BE49-F238E27FC236}">
                          <a16:creationId xmlns:a16="http://schemas.microsoft.com/office/drawing/2014/main" id="{B2FD5FE0-75CE-C1BE-F699-72D0B9E15B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67200" y="5152229"/>
                      <a:ext cx="2068002" cy="943771"/>
                      <a:chOff x="4866198" y="5152229"/>
                      <a:chExt cx="2068002" cy="943771"/>
                    </a:xfrm>
                  </p:grpSpPr>
                  <p:sp>
                    <p:nvSpPr>
                      <p:cNvPr id="6" name="TextBox 5">
                        <a:extLst>
                          <a:ext uri="{FF2B5EF4-FFF2-40B4-BE49-F238E27FC236}">
                            <a16:creationId xmlns:a16="http://schemas.microsoft.com/office/drawing/2014/main" id="{BCCFBC52-D8E2-2F7E-5191-97BDCA49628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4866198" y="5607859"/>
                        <a:ext cx="2068002" cy="488141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wrap="none" rtlCol="0">
                        <a:noAutofit/>
                      </a:bodyPr>
                      <a:lstStyle/>
                      <a:p>
                        <a:pPr algn="ctr"/>
                        <a:r>
                          <a:rPr lang="en-US" sz="2000" b="1" i="1" dirty="0"/>
                          <a:t>April 2023</a:t>
                        </a:r>
                      </a:p>
                    </p:txBody>
                  </p:sp>
                  <p:cxnSp>
                    <p:nvCxnSpPr>
                      <p:cNvPr id="14" name="Straight Arrow Connector 13">
                        <a:extLst>
                          <a:ext uri="{FF2B5EF4-FFF2-40B4-BE49-F238E27FC236}">
                            <a16:creationId xmlns:a16="http://schemas.microsoft.com/office/drawing/2014/main" id="{F31F2BAB-7BA1-66BE-9B36-E6C87575F993}"/>
                          </a:ext>
                        </a:extLst>
                      </p:cNvPr>
                      <p:cNvCxnSpPr>
                        <a:cxnSpLocks/>
                      </p:cNvCxnSpPr>
                      <p:nvPr/>
                    </p:nvCxnSpPr>
                    <p:spPr>
                      <a:xfrm flipV="1">
                        <a:off x="6085398" y="5152229"/>
                        <a:ext cx="0" cy="455630"/>
                      </a:xfrm>
                      <a:prstGeom prst="straightConnector1">
                        <a:avLst/>
                      </a:prstGeom>
                      <a:ln w="38100">
                        <a:solidFill>
                          <a:srgbClr val="000000"/>
                        </a:solidFill>
                        <a:tailEnd type="triangl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9AC37912-012F-E7E8-D632-EE6B55249040}"/>
                    </a:ext>
                  </a:extLst>
                </p:cNvPr>
                <p:cNvSpPr txBox="1"/>
                <p:nvPr/>
              </p:nvSpPr>
              <p:spPr>
                <a:xfrm>
                  <a:off x="6542598" y="5665205"/>
                  <a:ext cx="2068002" cy="48814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2000" b="1" i="1" dirty="0"/>
                    <a:t>October 2023</a:t>
                  </a:r>
                </a:p>
              </p:txBody>
            </p:sp>
          </p:grp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2DD383CD-F822-CA25-61F4-ACD6D86580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43800" y="5181600"/>
                <a:ext cx="0" cy="455630"/>
              </a:xfrm>
              <a:prstGeom prst="straightConnector1">
                <a:avLst/>
              </a:prstGeom>
              <a:ln w="38100">
                <a:solidFill>
                  <a:srgbClr val="0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614591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42900"/>
            <a:ext cx="11277600" cy="800100"/>
          </a:xfrm>
        </p:spPr>
        <p:txBody>
          <a:bodyPr/>
          <a:lstStyle/>
          <a:p>
            <a:r>
              <a:rPr lang="en-US" sz="44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About that Interim Provost (2):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16" name="Picture 15" descr="A person in a white shirt and red tie&#10;&#10;Description automatically generated">
            <a:extLst>
              <a:ext uri="{FF2B5EF4-FFF2-40B4-BE49-F238E27FC236}">
                <a16:creationId xmlns:a16="http://schemas.microsoft.com/office/drawing/2014/main" id="{A704882B-3C51-65CD-79DE-053B756152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75" t="6666" r="26267" b="7778"/>
          <a:stretch/>
        </p:blipFill>
        <p:spPr>
          <a:xfrm>
            <a:off x="869629" y="1605833"/>
            <a:ext cx="3387069" cy="4420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F20617C6-A3FD-A908-A8F2-38C00951E9EA}"/>
              </a:ext>
            </a:extLst>
          </p:cNvPr>
          <p:cNvGrpSpPr/>
          <p:nvPr/>
        </p:nvGrpSpPr>
        <p:grpSpPr>
          <a:xfrm>
            <a:off x="4572000" y="2286000"/>
            <a:ext cx="6096000" cy="3200400"/>
            <a:chOff x="4572000" y="2286000"/>
            <a:chExt cx="6096000" cy="32004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2483C68-BBB5-6E38-137C-F550062A047F}"/>
                </a:ext>
              </a:extLst>
            </p:cNvPr>
            <p:cNvSpPr/>
            <p:nvPr/>
          </p:nvSpPr>
          <p:spPr bwMode="auto">
            <a:xfrm>
              <a:off x="4572000" y="2286000"/>
              <a:ext cx="6096000" cy="3200400"/>
            </a:xfrm>
            <a:prstGeom prst="rect">
              <a:avLst/>
            </a:prstGeom>
            <a:noFill/>
            <a:ln w="38100" cap="sq" algn="ctr">
              <a:solidFill>
                <a:srgbClr val="9D3B3B"/>
              </a:solidFill>
              <a:miter lim="800000"/>
              <a:headEnd/>
              <a:tailEnd/>
            </a:ln>
            <a:effectLst/>
          </p:spPr>
          <p:txBody>
            <a:bodyPr wrap="none" lIns="640080" tIns="822960" rtlCol="0" anchor="t" anchorCtr="0"/>
            <a:lstStyle/>
            <a:p>
              <a:r>
                <a:rPr lang="en-US" sz="4400" dirty="0">
                  <a:latin typeface="+mn-lt"/>
                </a:rPr>
                <a:t>Art Heinricher</a:t>
              </a:r>
            </a:p>
            <a:p>
              <a:r>
                <a:rPr lang="en-US" sz="3600" dirty="0"/>
                <a:t>			</a:t>
              </a:r>
              <a:r>
                <a:rPr lang="en-US" sz="3200" i="1" dirty="0" err="1"/>
                <a:t>Recurrem</a:t>
              </a:r>
              <a:endParaRPr lang="en-US" sz="3200" i="1" dirty="0"/>
            </a:p>
            <a:p>
              <a:r>
                <a:rPr lang="en-US" sz="3200" dirty="0"/>
                <a:t>   Provost </a:t>
              </a:r>
              <a:r>
                <a:rPr lang="en-US" sz="3200" i="1" dirty="0"/>
                <a:t>ad Interim</a:t>
              </a:r>
            </a:p>
            <a:p>
              <a:r>
                <a:rPr lang="en-US" sz="3200" i="1" dirty="0"/>
                <a:t> 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310F2E8-62AB-E698-FA34-6896D47E94CA}"/>
                </a:ext>
              </a:extLst>
            </p:cNvPr>
            <p:cNvGrpSpPr/>
            <p:nvPr/>
          </p:nvGrpSpPr>
          <p:grpSpPr>
            <a:xfrm>
              <a:off x="7696200" y="4354680"/>
              <a:ext cx="1872720" cy="598320"/>
              <a:chOff x="6084033" y="4298252"/>
              <a:chExt cx="1872720" cy="5983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2" name="Ink 11">
                    <a:extLst>
                      <a:ext uri="{FF2B5EF4-FFF2-40B4-BE49-F238E27FC236}">
                        <a16:creationId xmlns:a16="http://schemas.microsoft.com/office/drawing/2014/main" id="{E6803A9A-9BE4-7135-B2D4-5B301D42105E}"/>
                      </a:ext>
                    </a:extLst>
                  </p14:cNvPr>
                  <p14:cNvContentPartPr/>
                  <p14:nvPr/>
                </p14:nvContentPartPr>
                <p14:xfrm>
                  <a:off x="6084033" y="4298252"/>
                  <a:ext cx="1872720" cy="598320"/>
                </p14:xfrm>
              </p:contentPart>
            </mc:Choice>
            <mc:Fallback xmlns="">
              <p:pic>
                <p:nvPicPr>
                  <p:cNvPr id="12" name="Ink 11">
                    <a:extLst>
                      <a:ext uri="{FF2B5EF4-FFF2-40B4-BE49-F238E27FC236}">
                        <a16:creationId xmlns:a16="http://schemas.microsoft.com/office/drawing/2014/main" id="{E6803A9A-9BE4-7135-B2D4-5B301D42105E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064953" y="4279532"/>
                    <a:ext cx="1910160" cy="6361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17" name="Ink 16">
                    <a:extLst>
                      <a:ext uri="{FF2B5EF4-FFF2-40B4-BE49-F238E27FC236}">
                        <a16:creationId xmlns:a16="http://schemas.microsoft.com/office/drawing/2014/main" id="{46BDC9AE-E3B3-692D-1148-D1F7E55CB24F}"/>
                      </a:ext>
                    </a:extLst>
                  </p14:cNvPr>
                  <p14:cNvContentPartPr/>
                  <p14:nvPr/>
                </p14:nvContentPartPr>
                <p14:xfrm>
                  <a:off x="6470673" y="4405680"/>
                  <a:ext cx="1486080" cy="394920"/>
                </p14:xfrm>
              </p:contentPart>
            </mc:Choice>
            <mc:Fallback xmlns="">
              <p:pic>
                <p:nvPicPr>
                  <p:cNvPr id="17" name="Ink 16">
                    <a:extLst>
                      <a:ext uri="{FF2B5EF4-FFF2-40B4-BE49-F238E27FC236}">
                        <a16:creationId xmlns:a16="http://schemas.microsoft.com/office/drawing/2014/main" id="{46BDC9AE-E3B3-692D-1148-D1F7E55CB24F}"/>
                      </a:ext>
                    </a:extLst>
                  </p:cNvPr>
                  <p:cNvPicPr/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6451593" y="4386960"/>
                    <a:ext cx="1523880" cy="43272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7B3766E4-EFAD-F928-07E1-44F6AF757D5A}"/>
              </a:ext>
            </a:extLst>
          </p:cNvPr>
          <p:cNvSpPr txBox="1">
            <a:spLocks/>
          </p:cNvSpPr>
          <p:nvPr/>
        </p:nvSpPr>
        <p:spPr>
          <a:xfrm>
            <a:off x="4419600" y="1257300"/>
            <a:ext cx="11277600" cy="8001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 adjusted nameplate on my door: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26825ECF-2285-C2F5-7347-5438427B8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1664" y="5705272"/>
            <a:ext cx="7005536" cy="1022867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82880" tIns="91440" rIns="182880" bIns="91440" anchor="t" anchorCtr="0">
            <a:noAutofit/>
          </a:bodyPr>
          <a:lstStyle/>
          <a:p>
            <a:pPr defTabSz="912813"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Tahoma" pitchFamily="34" charset="0"/>
              </a:rPr>
              <a:t>I have had many roles at WPI:  </a:t>
            </a:r>
          </a:p>
          <a:p>
            <a:pPr defTabSz="912813">
              <a:spcAft>
                <a:spcPts val="1200"/>
              </a:spcAft>
            </a:pPr>
            <a:r>
              <a:rPr lang="en-US" sz="2400" dirty="0">
                <a:solidFill>
                  <a:schemeClr val="bg1"/>
                </a:solidFill>
                <a:latin typeface="Tahoma" pitchFamily="34" charset="0"/>
              </a:rPr>
              <a:t>     I think I have always been “interim”!</a:t>
            </a:r>
          </a:p>
        </p:txBody>
      </p:sp>
    </p:spTree>
    <p:extLst>
      <p:ext uri="{BB962C8B-B14F-4D97-AF65-F5344CB8AC3E}">
        <p14:creationId xmlns:p14="http://schemas.microsoft.com/office/powerpoint/2010/main" val="394971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D8E4EF-1A4A-49B6-8288-770CFC72D1E6}"/>
              </a:ext>
            </a:extLst>
          </p:cNvPr>
          <p:cNvSpPr txBox="1">
            <a:spLocks/>
          </p:cNvSpPr>
          <p:nvPr/>
        </p:nvSpPr>
        <p:spPr>
          <a:xfrm>
            <a:off x="609600" y="1295399"/>
            <a:ext cx="5042940" cy="525176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tIns="182880">
            <a:normAutofit/>
          </a:bodyPr>
          <a:lstStyle>
            <a:lvl1pPr marL="274320" indent="-274320" algn="l" defTabSz="914400" rtl="0" eaLnBrk="1" latinLnBrk="0" hangingPunct="1">
              <a:lnSpc>
                <a:spcPct val="95000"/>
              </a:lnSpc>
              <a:spcBef>
                <a:spcPts val="1200"/>
              </a:spcBef>
              <a:buClr>
                <a:schemeClr val="bg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594360" indent="-27432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Verdana" pitchFamily="34" charset="0"/>
              <a:buChar char="─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86868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1430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13716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2014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 in Leadership: Interim President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Strength: Tenure (+)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Concern:  Promotion (-) </a:t>
            </a: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</a:t>
            </a:r>
          </a:p>
          <a:p>
            <a:pPr marL="617220" lvl="2" indent="-342900">
              <a:lnSpc>
                <a:spcPct val="110000"/>
              </a:lnSpc>
              <a:spcBef>
                <a:spcPts val="0"/>
              </a:spcBef>
              <a:buClrTx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promotion criteria</a:t>
            </a:r>
          </a:p>
          <a:p>
            <a:pPr marL="617220" lvl="2" indent="-342900">
              <a:lnSpc>
                <a:spcPct val="110000"/>
              </a:lnSpc>
              <a:spcBef>
                <a:spcPts val="0"/>
              </a:spcBef>
              <a:buClrTx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Greatest improvement:     	</a:t>
            </a: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promotion process </a:t>
            </a:r>
          </a:p>
          <a:p>
            <a:pPr marL="274320" lvl="2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ED172B-3CB4-33D6-1CA2-030C74F5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7B7D2A-578F-DF36-16E2-E42C6CB0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C4E2E-F0DA-DD63-84FE-D0DC9F0040E9}"/>
              </a:ext>
            </a:extLst>
          </p:cNvPr>
          <p:cNvSpPr txBox="1"/>
          <p:nvPr/>
        </p:nvSpPr>
        <p:spPr>
          <a:xfrm>
            <a:off x="609600" y="310831"/>
            <a:ext cx="110490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4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WPI and COACHE… </a:t>
            </a:r>
            <a:endParaRPr lang="en-US" sz="3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69CBD75-9ABE-D904-1C81-2EFA83278691}"/>
              </a:ext>
            </a:extLst>
          </p:cNvPr>
          <p:cNvSpPr txBox="1">
            <a:spLocks/>
          </p:cNvSpPr>
          <p:nvPr/>
        </p:nvSpPr>
        <p:spPr>
          <a:xfrm>
            <a:off x="6539460" y="1295400"/>
            <a:ext cx="5042940" cy="525176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tIns="182880">
            <a:normAutofit/>
          </a:bodyPr>
          <a:lstStyle>
            <a:lvl1pPr marL="274320" indent="-274320" algn="l" defTabSz="914400" rtl="0" eaLnBrk="1" latinLnBrk="0" hangingPunct="1">
              <a:lnSpc>
                <a:spcPct val="95000"/>
              </a:lnSpc>
              <a:spcBef>
                <a:spcPts val="1200"/>
              </a:spcBef>
              <a:buClr>
                <a:schemeClr val="bg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594360" indent="-27432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Verdana" pitchFamily="34" charset="0"/>
              <a:buChar char="─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86868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1430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13716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2021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Pandemic Impact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“No areas of concern”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Variation between schools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2024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Just completed two years with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presidents and 1 interim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provost and 2 interim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COACHE Report: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 Areas of Strength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Area of Concern</a:t>
            </a:r>
          </a:p>
          <a:p>
            <a:pPr lvl="2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Lots to talk about!</a:t>
            </a: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18B57A0-C308-65E7-6FCE-8E63DA1DEB91}"/>
              </a:ext>
            </a:extLst>
          </p:cNvPr>
          <p:cNvSpPr/>
          <p:nvPr/>
        </p:nvSpPr>
        <p:spPr bwMode="auto">
          <a:xfrm>
            <a:off x="685800" y="1752600"/>
            <a:ext cx="4648200" cy="914400"/>
          </a:xfrm>
          <a:prstGeom prst="ellipse">
            <a:avLst/>
          </a:prstGeom>
          <a:noFill/>
          <a:ln w="38100" cap="sq" algn="ctr">
            <a:solidFill>
              <a:srgbClr val="9D3B3B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4D193E4-53C6-A5FC-128B-5AB0F5250066}"/>
              </a:ext>
            </a:extLst>
          </p:cNvPr>
          <p:cNvSpPr/>
          <p:nvPr/>
        </p:nvSpPr>
        <p:spPr bwMode="auto">
          <a:xfrm>
            <a:off x="6629400" y="4158344"/>
            <a:ext cx="4648200" cy="914400"/>
          </a:xfrm>
          <a:prstGeom prst="ellipse">
            <a:avLst/>
          </a:prstGeom>
          <a:noFill/>
          <a:ln w="38100" cap="sq" algn="ctr">
            <a:solidFill>
              <a:srgbClr val="9D3B3B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987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ED172B-3CB4-33D6-1CA2-030C74F5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7B7D2A-578F-DF36-16E2-E42C6CB0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C4E2E-F0DA-DD63-84FE-D0DC9F0040E9}"/>
              </a:ext>
            </a:extLst>
          </p:cNvPr>
          <p:cNvSpPr txBox="1"/>
          <p:nvPr/>
        </p:nvSpPr>
        <p:spPr>
          <a:xfrm>
            <a:off x="609600" y="310831"/>
            <a:ext cx="110490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4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COACHE Working Group:</a:t>
            </a:r>
            <a:endParaRPr lang="en-US" sz="3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69CBD75-9ABE-D904-1C81-2EFA83278691}"/>
              </a:ext>
            </a:extLst>
          </p:cNvPr>
          <p:cNvSpPr txBox="1">
            <a:spLocks/>
          </p:cNvSpPr>
          <p:nvPr/>
        </p:nvSpPr>
        <p:spPr>
          <a:xfrm>
            <a:off x="1066800" y="1447800"/>
            <a:ext cx="9677400" cy="4594787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tIns="182880">
            <a:noAutofit/>
          </a:bodyPr>
          <a:lstStyle>
            <a:lvl1pPr marL="274320" indent="-274320" algn="l" defTabSz="914400" rtl="0" eaLnBrk="1" latinLnBrk="0" hangingPunct="1">
              <a:lnSpc>
                <a:spcPct val="95000"/>
              </a:lnSpc>
              <a:spcBef>
                <a:spcPts val="1200"/>
              </a:spcBef>
              <a:buClr>
                <a:schemeClr val="bg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594360" indent="-27432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Verdana" pitchFamily="34" charset="0"/>
              <a:buChar char="─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86868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1430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13716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Clr>
                <a:srgbClr val="000000"/>
              </a:buClr>
              <a:buNone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Membership: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Co-Chair: Administrator + Faculty Governance Chair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Director Teaching &amp; Learning Center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Faculty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US" sz="2800" i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Staff support</a:t>
            </a:r>
            <a:endParaRPr lang="en-US" sz="28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</a:pPr>
            <a:endParaRPr lang="en-US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ClrTx/>
              <a:buNone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Aside: </a:t>
            </a:r>
          </a:p>
          <a:p>
            <a:pPr>
              <a:lnSpc>
                <a:spcPct val="100000"/>
              </a:lnSpc>
              <a:spcBef>
                <a:spcPts val="0"/>
              </a:spcBef>
              <a:buClrTx/>
            </a:pPr>
            <a:r>
              <a:rPr lang="en-US" sz="2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Teaching &amp; Learning Center is a “trusted campus hub” where faculty share work related to professional development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None/>
            </a:pPr>
            <a:endParaRPr lang="en-US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73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D8E4EF-1A4A-49B6-8288-770CFC72D1E6}"/>
              </a:ext>
            </a:extLst>
          </p:cNvPr>
          <p:cNvSpPr txBox="1">
            <a:spLocks/>
          </p:cNvSpPr>
          <p:nvPr/>
        </p:nvSpPr>
        <p:spPr>
          <a:xfrm>
            <a:off x="6539460" y="1587377"/>
            <a:ext cx="5042940" cy="4584823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tIns="182880">
            <a:normAutofit/>
          </a:bodyPr>
          <a:lstStyle>
            <a:lvl1pPr marL="274320" indent="-274320" algn="l" defTabSz="914400" rtl="0" eaLnBrk="1" latinLnBrk="0" hangingPunct="1">
              <a:lnSpc>
                <a:spcPct val="95000"/>
              </a:lnSpc>
              <a:spcBef>
                <a:spcPts val="1200"/>
              </a:spcBef>
              <a:buClr>
                <a:schemeClr val="bg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594360" indent="-27432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Verdana" pitchFamily="34" charset="0"/>
              <a:buChar char="─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86868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1430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13716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+mj-lt"/>
              <a:buAutoNum type="arabicPeriod" startAt="2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Seek community input on areas that should be prioritized for additional conversation, inquiry, and action;</a:t>
            </a:r>
          </a:p>
          <a:p>
            <a:pPr marL="457200" marR="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+mj-lt"/>
              <a:buAutoNum type="arabicPeriod" startAt="2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Encourage and facilitate examination of the data by any other interested individuals and groups;</a:t>
            </a:r>
          </a:p>
          <a:p>
            <a:pPr marL="457200" marR="0" lvl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Font typeface="+mj-lt"/>
              <a:buAutoNum type="arabicPeriod" startAt="2"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Prepare a brief report with recommendations for a small number of focus areas, and appropriate groups to address each area in the next phase of study and action.</a:t>
            </a:r>
          </a:p>
          <a:p>
            <a:pPr marL="274320" lvl="2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ED172B-3CB4-33D6-1CA2-030C74F5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7B7D2A-578F-DF36-16E2-E42C6CB0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C4E2E-F0DA-DD63-84FE-D0DC9F0040E9}"/>
              </a:ext>
            </a:extLst>
          </p:cNvPr>
          <p:cNvSpPr txBox="1"/>
          <p:nvPr/>
        </p:nvSpPr>
        <p:spPr>
          <a:xfrm>
            <a:off x="609600" y="310831"/>
            <a:ext cx="110490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4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Charge to the 2024 COACHE Working Group:</a:t>
            </a:r>
            <a:endParaRPr lang="en-US" sz="3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69CBD75-9ABE-D904-1C81-2EFA83278691}"/>
              </a:ext>
            </a:extLst>
          </p:cNvPr>
          <p:cNvSpPr txBox="1">
            <a:spLocks/>
          </p:cNvSpPr>
          <p:nvPr/>
        </p:nvSpPr>
        <p:spPr>
          <a:xfrm>
            <a:off x="609600" y="1577413"/>
            <a:ext cx="5042940" cy="4594787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tIns="182880">
            <a:noAutofit/>
          </a:bodyPr>
          <a:lstStyle>
            <a:lvl1pPr marL="274320" indent="-274320" algn="l" defTabSz="914400" rtl="0" eaLnBrk="1" latinLnBrk="0" hangingPunct="1">
              <a:lnSpc>
                <a:spcPct val="95000"/>
              </a:lnSpc>
              <a:spcBef>
                <a:spcPts val="1200"/>
              </a:spcBef>
              <a:buClr>
                <a:schemeClr val="bg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594360" indent="-27432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Verdana" pitchFamily="34" charset="0"/>
              <a:buChar char="─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86868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1430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13716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lnSpc>
                <a:spcPct val="114000"/>
              </a:lnSpc>
              <a:buClr>
                <a:srgbClr val="000000"/>
              </a:buClr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 a top-level review of the COACHE report; prepare and deliver a preliminary presentation of strengths, weaknesses, significant within-group differences, and changes since 2021 (and 2017) to the following audiences: </a:t>
            </a:r>
          </a:p>
          <a:p>
            <a:pPr lvl="1">
              <a:lnSpc>
                <a:spcPct val="114000"/>
              </a:lnSpc>
              <a:buClr>
                <a:srgbClr val="000000"/>
              </a:buClr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faculty in October, </a:t>
            </a:r>
          </a:p>
          <a:p>
            <a:pPr lvl="1">
              <a:lnSpc>
                <a:spcPct val="114000"/>
              </a:lnSpc>
              <a:buClr>
                <a:srgbClr val="000000"/>
              </a:buClr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leadership by December, and </a:t>
            </a:r>
          </a:p>
          <a:p>
            <a:pPr lvl="1">
              <a:lnSpc>
                <a:spcPct val="114000"/>
              </a:lnSpc>
              <a:buClr>
                <a:srgbClr val="000000"/>
              </a:buClr>
            </a:pP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Board of Trustees at its February 2025 meeting;</a:t>
            </a:r>
          </a:p>
        </p:txBody>
      </p:sp>
    </p:spTree>
    <p:extLst>
      <p:ext uri="{BB962C8B-B14F-4D97-AF65-F5344CB8AC3E}">
        <p14:creationId xmlns:p14="http://schemas.microsoft.com/office/powerpoint/2010/main" val="417506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54D28D6-0C0C-4984-9004-8DC336EEFC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27BED1-CF5A-4560-BCD5-B1C2F7FB8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A picture containing grass, tree, outdoor, sky&#10;&#10;Description automatically generated">
            <a:extLst>
              <a:ext uri="{FF2B5EF4-FFF2-40B4-BE49-F238E27FC236}">
                <a16:creationId xmlns:a16="http://schemas.microsoft.com/office/drawing/2014/main" id="{433BB31F-B537-4638-93A0-FCA4B27E9F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42247"/>
            <a:ext cx="12191999" cy="7199606"/>
          </a:xfrm>
          <a:solidFill>
            <a:schemeClr val="bg1">
              <a:lumMod val="85000"/>
            </a:schemeClr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5E074-EFB5-4B34-9CAC-2B18372FB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F04-202C-7347-8FB8-AF53A4582059}" type="slidenum">
              <a:rPr lang="en-US" smtClean="0"/>
              <a:t>15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71ED14-7C85-4E7D-8F10-5B066379DB89}"/>
              </a:ext>
            </a:extLst>
          </p:cNvPr>
          <p:cNvSpPr txBox="1">
            <a:spLocks/>
          </p:cNvSpPr>
          <p:nvPr/>
        </p:nvSpPr>
        <p:spPr>
          <a:xfrm>
            <a:off x="3276600" y="390253"/>
            <a:ext cx="8534400" cy="1359721"/>
          </a:xfrm>
          <a:prstGeom prst="rect">
            <a:avLst/>
          </a:prstGeom>
        </p:spPr>
        <p:txBody>
          <a:bodyPr tIns="91440" bIns="9144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4400" b="1" kern="1200">
                <a:solidFill>
                  <a:srgbClr val="C4123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0" i="1" dirty="0">
              <a:solidFill>
                <a:schemeClr val="tx1"/>
              </a:solidFill>
            </a:endParaRPr>
          </a:p>
        </p:txBody>
      </p:sp>
      <p:sp>
        <p:nvSpPr>
          <p:cNvPr id="3" name="Text Box 5">
            <a:extLst>
              <a:ext uri="{FF2B5EF4-FFF2-40B4-BE49-F238E27FC236}">
                <a16:creationId xmlns:a16="http://schemas.microsoft.com/office/drawing/2014/main" id="{14A43080-9F65-BE73-6B9E-EC0D1E67C9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097980"/>
            <a:ext cx="9525000" cy="3998020"/>
          </a:xfrm>
          <a:prstGeom prst="rect">
            <a:avLst/>
          </a:prstGeom>
          <a:solidFill>
            <a:schemeClr val="bg1">
              <a:lumMod val="85000"/>
              <a:alpha val="69000"/>
            </a:schemeClr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91440" tIns="91440" rIns="91440" bIns="91440" anchor="ctr" anchorCtr="0">
            <a:noAutofit/>
          </a:bodyPr>
          <a:lstStyle/>
          <a:p>
            <a:pPr marL="457200" indent="-457200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Scientists (Engineers) want to </a:t>
            </a:r>
            <a:r>
              <a:rPr lang="en-US" sz="3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answer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questions</a:t>
            </a:r>
          </a:p>
          <a:p>
            <a:pPr marL="914400" lvl="1" indent="-45720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sz="2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data to </a:t>
            </a:r>
            <a:r>
              <a:rPr lang="en-US" sz="2800" i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start</a:t>
            </a:r>
            <a:r>
              <a:rPr lang="en-US" sz="2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conversations, not end them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Comparison and conversations with peers</a:t>
            </a:r>
          </a:p>
          <a:p>
            <a:pPr marL="914400" lvl="1" indent="-457200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ü"/>
            </a:pPr>
            <a:r>
              <a:rPr lang="en-US" sz="2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Connecting with </a:t>
            </a:r>
            <a:r>
              <a:rPr lang="en-US" sz="2800" i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this</a:t>
            </a:r>
            <a:r>
              <a:rPr lang="en-US" sz="28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community is powerful…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5CCC8C1-8F4B-E1F4-813D-43BB3EF60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71500"/>
            <a:ext cx="3200400" cy="1143000"/>
          </a:xfrm>
          <a:prstGeom prst="rect">
            <a:avLst/>
          </a:prstGeom>
          <a:solidFill>
            <a:schemeClr val="bg1">
              <a:lumMod val="85000"/>
              <a:alpha val="69000"/>
            </a:schemeClr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91440" tIns="91440" rIns="91440" bIns="91440" anchor="ctr" anchorCtr="0"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buClrTx/>
            </a:pPr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Comments:</a:t>
            </a:r>
          </a:p>
        </p:txBody>
      </p:sp>
    </p:spTree>
    <p:extLst>
      <p:ext uri="{BB962C8B-B14F-4D97-AF65-F5344CB8AC3E}">
        <p14:creationId xmlns:p14="http://schemas.microsoft.com/office/powerpoint/2010/main" val="39892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54D28D6-0C0C-4984-9004-8DC336EEFC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27BED1-CF5A-4560-BCD5-B1C2F7FB8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 descr="A picture containing grass, tree, outdoor, sky&#10;&#10;Description automatically generated">
            <a:extLst>
              <a:ext uri="{FF2B5EF4-FFF2-40B4-BE49-F238E27FC236}">
                <a16:creationId xmlns:a16="http://schemas.microsoft.com/office/drawing/2014/main" id="{433BB31F-B537-4638-93A0-FCA4B27E9F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70803"/>
            <a:ext cx="12191999" cy="7199606"/>
          </a:xfrm>
          <a:solidFill>
            <a:schemeClr val="bg1">
              <a:lumMod val="85000"/>
            </a:schemeClr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95E074-EFB5-4B34-9CAC-2B18372FB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CDF04-202C-7347-8FB8-AF53A4582059}" type="slidenum">
              <a:rPr lang="en-US" smtClean="0"/>
              <a:t>16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D71ED14-7C85-4E7D-8F10-5B066379DB89}"/>
              </a:ext>
            </a:extLst>
          </p:cNvPr>
          <p:cNvSpPr txBox="1">
            <a:spLocks/>
          </p:cNvSpPr>
          <p:nvPr/>
        </p:nvSpPr>
        <p:spPr>
          <a:xfrm>
            <a:off x="3276600" y="390253"/>
            <a:ext cx="8534400" cy="1359721"/>
          </a:xfrm>
          <a:prstGeom prst="rect">
            <a:avLst/>
          </a:prstGeom>
        </p:spPr>
        <p:txBody>
          <a:bodyPr tIns="91440" bIns="91440" anchor="ctr" anchorCtr="0"/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4400" b="1" kern="1200">
                <a:solidFill>
                  <a:srgbClr val="C41230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0" i="1" dirty="0">
              <a:solidFill>
                <a:schemeClr val="tx1"/>
              </a:solidFill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7D84CF8-EFD0-1CA7-5172-B4827D716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200400"/>
            <a:ext cx="7277098" cy="2477267"/>
          </a:xfrm>
          <a:prstGeom prst="rect">
            <a:avLst/>
          </a:prstGeom>
          <a:solidFill>
            <a:schemeClr val="bg1">
              <a:lumMod val="85000"/>
              <a:alpha val="69000"/>
            </a:schemeClr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square" lIns="91440" tIns="91440" rIns="91440" bIns="91440" anchor="ctr" anchorCtr="0">
            <a:noAutofit/>
          </a:bodyPr>
          <a:lstStyle/>
          <a:p>
            <a:pPr algn="ctr">
              <a:spcAft>
                <a:spcPts val="2400"/>
              </a:spcAft>
            </a:pPr>
            <a:r>
              <a:rPr lang="en-US" sz="3600" b="1" i="1" dirty="0">
                <a:solidFill>
                  <a:srgbClr val="000000"/>
                </a:solidFill>
              </a:rPr>
              <a:t>Thank you!</a:t>
            </a:r>
          </a:p>
          <a:p>
            <a:pPr algn="ctr"/>
            <a:r>
              <a:rPr lang="en-US" sz="3600" i="1" dirty="0">
                <a:solidFill>
                  <a:srgbClr val="000000"/>
                </a:solidFill>
              </a:rPr>
              <a:t>Time for Conversation?</a:t>
            </a:r>
          </a:p>
        </p:txBody>
      </p:sp>
    </p:spTree>
    <p:extLst>
      <p:ext uri="{BB962C8B-B14F-4D97-AF65-F5344CB8AC3E}">
        <p14:creationId xmlns:p14="http://schemas.microsoft.com/office/powerpoint/2010/main" val="3278329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7713FE-EA98-45C1-A136-5AA631B8F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600C3E-51DE-4BE8-9153-ADD406A5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person riding a wave on a surfboard in the water&#10;&#10;Description automatically generated">
            <a:extLst>
              <a:ext uri="{FF2B5EF4-FFF2-40B4-BE49-F238E27FC236}">
                <a16:creationId xmlns:a16="http://schemas.microsoft.com/office/drawing/2014/main" id="{E6A0D1E6-50D4-463C-898C-1FFB1A9EC4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268200" cy="6858000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33E505FE-A99F-3DA6-B817-97FF32496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609601"/>
            <a:ext cx="10134600" cy="4191000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82880" tIns="274320" rIns="182880" bIns="91440" anchor="t" anchorCtr="0">
            <a:noAutofit/>
          </a:bodyPr>
          <a:lstStyle/>
          <a:p>
            <a:pPr defTabSz="912813">
              <a:spcAft>
                <a:spcPts val="1200"/>
              </a:spcAft>
            </a:pPr>
            <a:r>
              <a:rPr lang="en-US" sz="4000" dirty="0">
                <a:solidFill>
                  <a:schemeClr val="bg1"/>
                </a:solidFill>
                <a:latin typeface="Tahoma" pitchFamily="34" charset="0"/>
              </a:rPr>
              <a:t>WPI and COACHE: 2014, 2017, 2021, 2024</a:t>
            </a:r>
          </a:p>
          <a:p>
            <a:pPr defTabSz="912813">
              <a:spcAft>
                <a:spcPts val="1200"/>
              </a:spcAft>
            </a:pPr>
            <a:r>
              <a:rPr lang="en-US" sz="3600" dirty="0">
                <a:solidFill>
                  <a:schemeClr val="bg1"/>
                </a:solidFill>
                <a:latin typeface="Tahoma" pitchFamily="34" charset="0"/>
              </a:rPr>
              <a:t>Three (tangled) Threads: </a:t>
            </a:r>
          </a:p>
          <a:p>
            <a:pPr marL="1200150" lvl="1" indent="-742950" defTabSz="912813">
              <a:spcAft>
                <a:spcPts val="600"/>
              </a:spcAft>
              <a:buFont typeface="+mj-lt"/>
              <a:buAutoNum type="arabicPeriod"/>
            </a:pPr>
            <a:r>
              <a:rPr lang="en-US" sz="3200" i="1" dirty="0">
                <a:solidFill>
                  <a:schemeClr val="bg1"/>
                </a:solidFill>
                <a:latin typeface="Tahoma" pitchFamily="34" charset="0"/>
              </a:rPr>
              <a:t>Data supports transitions in leadership</a:t>
            </a:r>
          </a:p>
          <a:p>
            <a:pPr marL="1200150" lvl="1" indent="-742950" defTabSz="912813">
              <a:spcAft>
                <a:spcPts val="600"/>
              </a:spcAft>
              <a:buFont typeface="+mj-lt"/>
              <a:buAutoNum type="arabicPeriod"/>
            </a:pPr>
            <a:r>
              <a:rPr lang="en-US" sz="3200" i="1" dirty="0">
                <a:solidFill>
                  <a:schemeClr val="bg1"/>
                </a:solidFill>
                <a:latin typeface="Tahoma" pitchFamily="34" charset="0"/>
              </a:rPr>
              <a:t>Data builds community during transitions</a:t>
            </a:r>
          </a:p>
          <a:p>
            <a:pPr marL="1200150" lvl="1" indent="-742950" defTabSz="912813">
              <a:spcAft>
                <a:spcPts val="600"/>
              </a:spcAft>
              <a:buFont typeface="+mj-lt"/>
              <a:buAutoNum type="arabicPeriod"/>
            </a:pPr>
            <a:r>
              <a:rPr lang="en-US" sz="3200" i="1" dirty="0">
                <a:solidFill>
                  <a:schemeClr val="bg1"/>
                </a:solidFill>
                <a:latin typeface="Tahoma" pitchFamily="34" charset="0"/>
              </a:rPr>
              <a:t>Community can make change sustainable</a:t>
            </a:r>
            <a:r>
              <a:rPr lang="en-US" sz="4000" dirty="0">
                <a:solidFill>
                  <a:schemeClr val="bg1"/>
                </a:solidFill>
                <a:latin typeface="Tahoma" pitchFamily="34" charset="0"/>
              </a:rPr>
              <a:t>       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90C8D3C7-AF96-C2A5-9600-FE804C2220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4952999"/>
            <a:ext cx="8686800" cy="1438657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82880" tIns="274320" rIns="182880" bIns="91440" anchor="t" anchorCtr="0">
            <a:noAutofit/>
          </a:bodyPr>
          <a:lstStyle/>
          <a:p>
            <a:pPr lvl="1" algn="ctr" defTabSz="912813">
              <a:spcAft>
                <a:spcPts val="600"/>
              </a:spcAft>
            </a:pPr>
            <a:r>
              <a:rPr lang="en-US" sz="3200" i="1" dirty="0">
                <a:solidFill>
                  <a:schemeClr val="bg1"/>
                </a:solidFill>
                <a:latin typeface="Tahoma" pitchFamily="34" charset="0"/>
              </a:rPr>
              <a:t>Aside: I will focus on transitions…    </a:t>
            </a:r>
          </a:p>
          <a:p>
            <a:pPr lvl="1" algn="ctr" defTabSz="912813">
              <a:spcAft>
                <a:spcPts val="600"/>
              </a:spcAft>
            </a:pPr>
            <a:r>
              <a:rPr lang="en-US" sz="3200" i="1" dirty="0">
                <a:solidFill>
                  <a:schemeClr val="bg1"/>
                </a:solidFill>
                <a:latin typeface="Tahoma" pitchFamily="34" charset="0"/>
              </a:rPr>
              <a:t>…but you are always in transition!</a:t>
            </a:r>
          </a:p>
        </p:txBody>
      </p:sp>
    </p:spTree>
    <p:extLst>
      <p:ext uri="{BB962C8B-B14F-4D97-AF65-F5344CB8AC3E}">
        <p14:creationId xmlns:p14="http://schemas.microsoft.com/office/powerpoint/2010/main" val="2618519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B066669B-F8DA-165D-17F8-FBD2093F2B08}"/>
              </a:ext>
            </a:extLst>
          </p:cNvPr>
          <p:cNvSpPr/>
          <p:nvPr/>
        </p:nvSpPr>
        <p:spPr bwMode="auto">
          <a:xfrm>
            <a:off x="7060096" y="4267200"/>
            <a:ext cx="5665304" cy="489003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  <a:ln w="381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en-US" b="1" i="1" dirty="0">
                <a:latin typeface="+mn-lt"/>
              </a:rPr>
              <a:t>COACHE Working Group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F002F06-F429-CB68-07FB-30AE48121D6C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11157999" y="5144791"/>
            <a:ext cx="0" cy="539268"/>
          </a:xfrm>
          <a:prstGeom prst="straightConnector1">
            <a:avLst/>
          </a:prstGeom>
          <a:ln w="381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34B2F3A-E8AE-FA89-ADF6-00207DF326F9}"/>
              </a:ext>
            </a:extLst>
          </p:cNvPr>
          <p:cNvGrpSpPr/>
          <p:nvPr/>
        </p:nvGrpSpPr>
        <p:grpSpPr>
          <a:xfrm>
            <a:off x="152400" y="5150659"/>
            <a:ext cx="12039600" cy="1021541"/>
            <a:chOff x="152400" y="5105400"/>
            <a:chExt cx="12039600" cy="1021541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F43A278-183C-2219-C676-1D020CC676E2}"/>
                </a:ext>
              </a:extLst>
            </p:cNvPr>
            <p:cNvCxnSpPr>
              <a:cxnSpLocks/>
              <a:stCxn id="18" idx="0"/>
            </p:cNvCxnSpPr>
            <p:nvPr/>
          </p:nvCxnSpPr>
          <p:spPr>
            <a:xfrm flipV="1">
              <a:off x="1186401" y="5166129"/>
              <a:ext cx="0" cy="444872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C28D1F0-AA5B-158C-B8CD-E57000A028F0}"/>
                </a:ext>
              </a:extLst>
            </p:cNvPr>
            <p:cNvGrpSpPr/>
            <p:nvPr/>
          </p:nvGrpSpPr>
          <p:grpSpPr>
            <a:xfrm>
              <a:off x="152400" y="5105400"/>
              <a:ext cx="12039600" cy="1021541"/>
              <a:chOff x="152400" y="5105400"/>
              <a:chExt cx="12039600" cy="1021541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EF10FDBE-EBD9-ADBB-6053-6E4EB16757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86401" y="5105400"/>
                <a:ext cx="10700799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87CFB23-204D-8C69-3E19-363106AA17F5}"/>
                  </a:ext>
                </a:extLst>
              </p:cNvPr>
              <p:cNvSpPr txBox="1"/>
              <p:nvPr/>
            </p:nvSpPr>
            <p:spPr>
              <a:xfrm>
                <a:off x="152400" y="5611001"/>
                <a:ext cx="2068002" cy="48814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en-US" sz="2000" b="1" i="1" dirty="0"/>
                  <a:t>May 2013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68A55B-F2EE-C51E-B640-C5043DECD760}"/>
                  </a:ext>
                </a:extLst>
              </p:cNvPr>
              <p:cNvSpPr txBox="1"/>
              <p:nvPr/>
            </p:nvSpPr>
            <p:spPr>
              <a:xfrm>
                <a:off x="10123998" y="5638800"/>
                <a:ext cx="2068002" cy="488141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noAutofit/>
              </a:bodyPr>
              <a:lstStyle/>
              <a:p>
                <a:pPr algn="ctr"/>
                <a:r>
                  <a:rPr lang="en-US" sz="2000" b="1" i="1" dirty="0"/>
                  <a:t>June 2015</a:t>
                </a:r>
              </a:p>
            </p:txBody>
          </p: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B2FD5FE0-75CE-C1BE-F699-72D0B9E15B7A}"/>
                  </a:ext>
                </a:extLst>
              </p:cNvPr>
              <p:cNvGrpSpPr/>
              <p:nvPr/>
            </p:nvGrpSpPr>
            <p:grpSpPr>
              <a:xfrm>
                <a:off x="5105400" y="5152229"/>
                <a:ext cx="2068002" cy="943771"/>
                <a:chOff x="5704398" y="5152229"/>
                <a:chExt cx="2068002" cy="943771"/>
              </a:xfrm>
            </p:grpSpPr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BCCFBC52-D8E2-2F7E-5191-97BDCA496289}"/>
                    </a:ext>
                  </a:extLst>
                </p:cNvPr>
                <p:cNvSpPr txBox="1"/>
                <p:nvPr/>
              </p:nvSpPr>
              <p:spPr>
                <a:xfrm>
                  <a:off x="5704398" y="5607859"/>
                  <a:ext cx="2068002" cy="48814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txBody>
                <a:bodyPr wrap="none" rtlCol="0">
                  <a:noAutofit/>
                </a:bodyPr>
                <a:lstStyle/>
                <a:p>
                  <a:pPr algn="ctr"/>
                  <a:r>
                    <a:rPr lang="en-US" sz="2000" b="1" i="1" dirty="0"/>
                    <a:t>July 2014</a:t>
                  </a:r>
                </a:p>
              </p:txBody>
            </p:sp>
            <p:cxnSp>
              <p:nvCxnSpPr>
                <p:cNvPr id="14" name="Straight Arrow Connector 13">
                  <a:extLst>
                    <a:ext uri="{FF2B5EF4-FFF2-40B4-BE49-F238E27FC236}">
                      <a16:creationId xmlns:a16="http://schemas.microsoft.com/office/drawing/2014/main" id="{F31F2BAB-7BA1-66BE-9B36-E6C87575F99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722497" y="5152229"/>
                  <a:ext cx="0" cy="455630"/>
                </a:xfrm>
                <a:prstGeom prst="straightConnector1">
                  <a:avLst/>
                </a:prstGeom>
                <a:ln w="38100">
                  <a:solidFill>
                    <a:srgbClr val="00000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05331D73-F42A-7768-64ED-4941E42DA953}"/>
              </a:ext>
            </a:extLst>
          </p:cNvPr>
          <p:cNvSpPr txBox="1"/>
          <p:nvPr/>
        </p:nvSpPr>
        <p:spPr>
          <a:xfrm>
            <a:off x="638755" y="1550475"/>
            <a:ext cx="10410246" cy="9906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President Departs May 2013</a:t>
            </a:r>
          </a:p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Interim President through June 2014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9F138-C695-250C-945E-B0C0B5F97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</p:spPr>
        <p:txBody>
          <a:bodyPr/>
          <a:lstStyle/>
          <a:p>
            <a:r>
              <a:rPr lang="en-US" sz="4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WPI &amp; COACHE 2014: </a:t>
            </a:r>
            <a:r>
              <a:rPr lang="en-US" sz="3600" b="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Letter to the New President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DC455E-9CEA-3D24-087A-7D73DFDE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lang="en-US" smtClean="0"/>
              <a:pPr/>
              <a:t>3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A3620D-7841-9659-EB6B-8F8FF04E1AD3}"/>
              </a:ext>
            </a:extLst>
          </p:cNvPr>
          <p:cNvGrpSpPr/>
          <p:nvPr/>
        </p:nvGrpSpPr>
        <p:grpSpPr>
          <a:xfrm>
            <a:off x="1219200" y="4648200"/>
            <a:ext cx="4436623" cy="914400"/>
            <a:chOff x="990600" y="3692767"/>
            <a:chExt cx="4436623" cy="914400"/>
          </a:xfrm>
        </p:grpSpPr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66B8F253-2299-11F2-2D0B-7E3D6C1A4106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" y="4038600"/>
              <a:ext cx="4436623" cy="0"/>
            </a:xfrm>
            <a:prstGeom prst="straightConnector1">
              <a:avLst/>
            </a:prstGeom>
            <a:ln w="38100">
              <a:solidFill>
                <a:schemeClr val="bg1">
                  <a:lumMod val="75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DC4FC43-A19A-6879-AD4B-4EC7EF3D5C93}"/>
                </a:ext>
              </a:extLst>
            </p:cNvPr>
            <p:cNvSpPr txBox="1"/>
            <p:nvPr/>
          </p:nvSpPr>
          <p:spPr>
            <a:xfrm>
              <a:off x="1828800" y="3692767"/>
              <a:ext cx="2802501" cy="9144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ctr"/>
              <a:r>
                <a:rPr lang="en-US" b="1" i="1" dirty="0"/>
                <a:t>Interim President</a:t>
              </a: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4E93A8E0-90BB-686F-4C59-FCB42D24F778}"/>
              </a:ext>
            </a:extLst>
          </p:cNvPr>
          <p:cNvSpPr/>
          <p:nvPr/>
        </p:nvSpPr>
        <p:spPr bwMode="auto">
          <a:xfrm>
            <a:off x="4028126" y="4191000"/>
            <a:ext cx="1627697" cy="53340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r>
              <a:rPr lang="en-US" b="1" i="1" dirty="0">
                <a:latin typeface="+mn-lt"/>
              </a:rPr>
              <a:t>COACHE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001119-E9B1-1A92-DBA4-6AA78658CB39}"/>
              </a:ext>
            </a:extLst>
          </p:cNvPr>
          <p:cNvSpPr txBox="1"/>
          <p:nvPr/>
        </p:nvSpPr>
        <p:spPr>
          <a:xfrm>
            <a:off x="685800" y="2514600"/>
            <a:ext cx="8610600" cy="46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COACHE Survey Spring 2014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B6743B-E48A-0933-649F-DB4C894DD8A7}"/>
              </a:ext>
            </a:extLst>
          </p:cNvPr>
          <p:cNvSpPr txBox="1"/>
          <p:nvPr/>
        </p:nvSpPr>
        <p:spPr>
          <a:xfrm>
            <a:off x="685800" y="3019103"/>
            <a:ext cx="8610600" cy="46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400" i="1" dirty="0"/>
              <a:t>New President formed COACHE Working Group</a:t>
            </a:r>
          </a:p>
        </p:txBody>
      </p:sp>
    </p:spTree>
    <p:extLst>
      <p:ext uri="{BB962C8B-B14F-4D97-AF65-F5344CB8AC3E}">
        <p14:creationId xmlns:p14="http://schemas.microsoft.com/office/powerpoint/2010/main" val="194257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0" grpId="0"/>
      <p:bldP spid="33" grpId="0" animBg="1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05331D73-F42A-7768-64ED-4941E42DA953}"/>
              </a:ext>
            </a:extLst>
          </p:cNvPr>
          <p:cNvSpPr txBox="1"/>
          <p:nvPr/>
        </p:nvSpPr>
        <p:spPr>
          <a:xfrm>
            <a:off x="609600" y="1550474"/>
            <a:ext cx="10943645" cy="1345126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3200" dirty="0"/>
              <a:t>Interim President during the Survey</a:t>
            </a:r>
          </a:p>
          <a:p>
            <a:pPr marL="742950" lvl="1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i="1" dirty="0"/>
              <a:t>Framed the purpose as a “Letter to the new president”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B9F138-C695-250C-945E-B0C0B5F97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</p:spPr>
        <p:txBody>
          <a:bodyPr/>
          <a:lstStyle/>
          <a:p>
            <a:r>
              <a:rPr lang="en-US" sz="40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WPI &amp; COACHE 2014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DC455E-9CEA-3D24-087A-7D73DFDEB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0023-0CED-47F7-85AE-654F0B232C2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4BDB1A-0DCB-40FE-91E4-27811C71AD39}"/>
              </a:ext>
            </a:extLst>
          </p:cNvPr>
          <p:cNvSpPr txBox="1"/>
          <p:nvPr/>
        </p:nvSpPr>
        <p:spPr>
          <a:xfrm>
            <a:off x="609600" y="3150674"/>
            <a:ext cx="10943645" cy="2488126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n-US" sz="3200" dirty="0"/>
              <a:t>New President arrived with the COACHE Report</a:t>
            </a:r>
          </a:p>
          <a:p>
            <a:pPr marL="742950" lvl="1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i="1" dirty="0"/>
              <a:t>Used the report to </a:t>
            </a:r>
            <a:r>
              <a:rPr lang="en-US" sz="2800" i="1" u="sng" dirty="0"/>
              <a:t>start</a:t>
            </a:r>
            <a:r>
              <a:rPr lang="en-US" sz="2800" i="1" dirty="0"/>
              <a:t> conversations</a:t>
            </a:r>
          </a:p>
          <a:p>
            <a:pPr marL="742950" lvl="1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i="1" dirty="0"/>
              <a:t>Framework for her first-year “Listening Tour”</a:t>
            </a:r>
          </a:p>
          <a:p>
            <a:pPr marL="742950" lvl="1" indent="-28575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2800" i="1" dirty="0"/>
              <a:t>Data shared widely and discussed openly</a:t>
            </a:r>
          </a:p>
        </p:txBody>
      </p:sp>
    </p:spTree>
    <p:extLst>
      <p:ext uri="{BB962C8B-B14F-4D97-AF65-F5344CB8AC3E}">
        <p14:creationId xmlns:p14="http://schemas.microsoft.com/office/powerpoint/2010/main" val="426788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2438400" y="5257800"/>
            <a:ext cx="716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438400" y="4343400"/>
            <a:ext cx="716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438400" y="3429000"/>
            <a:ext cx="716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9718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11430000" cy="800100"/>
          </a:xfrm>
        </p:spPr>
        <p:txBody>
          <a:bodyPr/>
          <a:lstStyle/>
          <a:p>
            <a:r>
              <a:rPr lang="en-US" sz="3600" b="0" dirty="0"/>
              <a:t>Two Examples: Tenure and Promotion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5</a:t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2438400" y="2514600"/>
            <a:ext cx="7162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76400" y="233624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1600" dirty="0"/>
              <a:t>4.0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48416" y="3240592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1600" dirty="0"/>
              <a:t>3.5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52600" y="4165040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1600" dirty="0"/>
              <a:t>3.0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52600" y="5085304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US" sz="1600" dirty="0"/>
              <a:t>2.5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618886" y="1470412"/>
            <a:ext cx="1629514" cy="50744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WPI Tenure</a:t>
            </a:r>
          </a:p>
        </p:txBody>
      </p:sp>
      <p:cxnSp>
        <p:nvCxnSpPr>
          <p:cNvPr id="28" name="Curved Connector 27"/>
          <p:cNvCxnSpPr>
            <a:stCxn id="26" idx="1"/>
            <a:endCxn id="20" idx="0"/>
          </p:cNvCxnSpPr>
          <p:nvPr/>
        </p:nvCxnSpPr>
        <p:spPr>
          <a:xfrm rot="10800000" flipV="1">
            <a:off x="4109608" y="1724132"/>
            <a:ext cx="509278" cy="460596"/>
          </a:xfrm>
          <a:prstGeom prst="curvedConnector2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 bwMode="auto">
          <a:xfrm>
            <a:off x="3657600" y="2245806"/>
            <a:ext cx="914400" cy="3697794"/>
          </a:xfrm>
          <a:prstGeom prst="rect">
            <a:avLst/>
          </a:prstGeom>
          <a:solidFill>
            <a:schemeClr val="accent2"/>
          </a:solidFill>
          <a:ln w="12700" cap="sq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657600" y="2245807"/>
            <a:ext cx="914400" cy="1000648"/>
          </a:xfrm>
          <a:prstGeom prst="rect">
            <a:avLst/>
          </a:prstGeom>
          <a:solidFill>
            <a:srgbClr val="66FF66"/>
          </a:solidFill>
          <a:ln w="12700" cap="sq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3657600" y="3913836"/>
            <a:ext cx="914400" cy="2133599"/>
          </a:xfrm>
          <a:prstGeom prst="rect">
            <a:avLst/>
          </a:prstGeom>
          <a:solidFill>
            <a:srgbClr val="C00000"/>
          </a:solidFill>
          <a:ln w="12700" cap="sq" algn="ctr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058696" y="2652770"/>
            <a:ext cx="76200" cy="90430"/>
          </a:xfrm>
          <a:prstGeom prst="ellipse">
            <a:avLst/>
          </a:prstGeom>
          <a:noFill/>
          <a:ln w="254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4058696" y="2743200"/>
            <a:ext cx="76200" cy="90430"/>
          </a:xfrm>
          <a:prstGeom prst="ellipse">
            <a:avLst/>
          </a:prstGeom>
          <a:noFill/>
          <a:ln w="254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4058696" y="2687096"/>
            <a:ext cx="76200" cy="90430"/>
          </a:xfrm>
          <a:prstGeom prst="ellipse">
            <a:avLst/>
          </a:prstGeom>
          <a:noFill/>
          <a:ln w="254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4058696" y="3200400"/>
            <a:ext cx="76200" cy="90430"/>
          </a:xfrm>
          <a:prstGeom prst="ellipse">
            <a:avLst/>
          </a:prstGeom>
          <a:noFill/>
          <a:ln w="254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4058696" y="4024370"/>
            <a:ext cx="76200" cy="90430"/>
          </a:xfrm>
          <a:prstGeom prst="ellipse">
            <a:avLst/>
          </a:prstGeom>
          <a:noFill/>
          <a:ln w="25400" cap="sq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048649" y="2184728"/>
            <a:ext cx="121919" cy="121368"/>
          </a:xfrm>
          <a:prstGeom prst="rect">
            <a:avLst/>
          </a:prstGeom>
          <a:solidFill>
            <a:schemeClr val="tx1"/>
          </a:solidFill>
          <a:ln w="12700" cap="sq" algn="ctr">
            <a:solidFill>
              <a:schemeClr val="tx2"/>
            </a:solidFill>
            <a:miter lim="800000"/>
            <a:headEnd/>
            <a:tailEnd/>
          </a:ln>
          <a:effectLst/>
          <a:scene3d>
            <a:camera prst="orthographicFront">
              <a:rot lat="0" lon="0" rev="18900000"/>
            </a:camera>
            <a:lightRig rig="threePt" dir="t"/>
          </a:scene3d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3906296" y="3429000"/>
            <a:ext cx="3810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42"/>
          <p:cNvGrpSpPr/>
          <p:nvPr/>
        </p:nvGrpSpPr>
        <p:grpSpPr>
          <a:xfrm>
            <a:off x="6858000" y="1873968"/>
            <a:ext cx="914400" cy="3205472"/>
            <a:chOff x="5638800" y="1873968"/>
            <a:chExt cx="914400" cy="3205472"/>
          </a:xfrm>
        </p:grpSpPr>
        <p:sp>
          <p:nvSpPr>
            <p:cNvPr id="29" name="Rectangle 28"/>
            <p:cNvSpPr/>
            <p:nvPr/>
          </p:nvSpPr>
          <p:spPr bwMode="auto">
            <a:xfrm>
              <a:off x="5638800" y="1873968"/>
              <a:ext cx="914400" cy="3205472"/>
            </a:xfrm>
            <a:prstGeom prst="rect">
              <a:avLst/>
            </a:prstGeom>
            <a:solidFill>
              <a:schemeClr val="accent2"/>
            </a:solidFill>
            <a:ln w="12700" cap="sq" algn="ctr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5638800" y="1874519"/>
              <a:ext cx="914400" cy="649241"/>
            </a:xfrm>
            <a:prstGeom prst="rect">
              <a:avLst/>
            </a:prstGeom>
            <a:solidFill>
              <a:srgbClr val="66FF66"/>
            </a:solidFill>
            <a:ln w="12700" cap="sq" algn="ctr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5638800" y="3503763"/>
              <a:ext cx="914400" cy="1575677"/>
            </a:xfrm>
            <a:prstGeom prst="rect">
              <a:avLst/>
            </a:prstGeom>
            <a:solidFill>
              <a:srgbClr val="C00000"/>
            </a:solidFill>
            <a:ln w="12700" cap="sq" algn="ctr">
              <a:solidFill>
                <a:schemeClr val="tx2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 bwMode="auto">
            <a:xfrm>
              <a:off x="6039896" y="2728970"/>
              <a:ext cx="76200" cy="90430"/>
            </a:xfrm>
            <a:prstGeom prst="ellipse">
              <a:avLst/>
            </a:prstGeom>
            <a:noFill/>
            <a:ln w="254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 bwMode="auto">
            <a:xfrm>
              <a:off x="6039896" y="2635968"/>
              <a:ext cx="76200" cy="90430"/>
            </a:xfrm>
            <a:prstGeom prst="ellipse">
              <a:avLst/>
            </a:prstGeom>
            <a:noFill/>
            <a:ln w="254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6039896" y="2881370"/>
              <a:ext cx="76200" cy="90430"/>
            </a:xfrm>
            <a:prstGeom prst="ellipse">
              <a:avLst/>
            </a:prstGeom>
            <a:noFill/>
            <a:ln w="254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 bwMode="auto">
            <a:xfrm>
              <a:off x="6039896" y="2286000"/>
              <a:ext cx="76200" cy="90430"/>
            </a:xfrm>
            <a:prstGeom prst="ellipse">
              <a:avLst/>
            </a:prstGeom>
            <a:noFill/>
            <a:ln w="254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6039896" y="4252970"/>
              <a:ext cx="76200" cy="90430"/>
            </a:xfrm>
            <a:prstGeom prst="ellipse">
              <a:avLst/>
            </a:prstGeom>
            <a:noFill/>
            <a:ln w="25400" cap="sq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6029848" y="4069632"/>
              <a:ext cx="121919" cy="121368"/>
            </a:xfrm>
            <a:prstGeom prst="rect">
              <a:avLst/>
            </a:prstGeom>
            <a:solidFill>
              <a:schemeClr val="tx1"/>
            </a:solidFill>
            <a:ln w="12700" cap="sq" algn="ctr">
              <a:solidFill>
                <a:schemeClr val="tx2"/>
              </a:solidFill>
              <a:miter lim="800000"/>
              <a:headEnd/>
              <a:tailEnd/>
            </a:ln>
            <a:effectLst/>
            <a:scene3d>
              <a:camera prst="orthographicFront">
                <a:rot lat="0" lon="0" rev="18900000"/>
              </a:camera>
              <a:lightRig rig="threePt" dir="t"/>
            </a:scene3d>
          </p:spPr>
          <p:txBody>
            <a:bodyPr wrap="none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</a:endParaRPr>
            </a:p>
          </p:txBody>
        </p:sp>
        <p:cxnSp>
          <p:nvCxnSpPr>
            <p:cNvPr id="39" name="Straight Connector 38"/>
            <p:cNvCxnSpPr/>
            <p:nvPr/>
          </p:nvCxnSpPr>
          <p:spPr>
            <a:xfrm>
              <a:off x="5887496" y="2819400"/>
              <a:ext cx="38100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8229600" y="4293160"/>
            <a:ext cx="2286000" cy="507440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txBody>
          <a:bodyPr wrap="none" rtlCol="0" anchor="ctr" anchorCtr="0">
            <a:no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WPI Promotion</a:t>
            </a:r>
          </a:p>
        </p:txBody>
      </p:sp>
      <p:cxnSp>
        <p:nvCxnSpPr>
          <p:cNvPr id="41" name="Curved Connector 40"/>
          <p:cNvCxnSpPr>
            <a:stCxn id="40" idx="1"/>
          </p:cNvCxnSpPr>
          <p:nvPr/>
        </p:nvCxnSpPr>
        <p:spPr>
          <a:xfrm rot="10800000">
            <a:off x="7620000" y="4114800"/>
            <a:ext cx="609600" cy="432080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">
            <a:extLst>
              <a:ext uri="{FF2B5EF4-FFF2-40B4-BE49-F238E27FC236}">
                <a16:creationId xmlns:a16="http://schemas.microsoft.com/office/drawing/2014/main" id="{95813593-DAAC-1273-2772-286983448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4114800"/>
            <a:ext cx="10134600" cy="2520506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82880" tIns="274320" rIns="182880" bIns="91440" anchor="t" anchorCtr="0">
            <a:no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bg1"/>
                </a:solidFill>
              </a:rPr>
              <a:t>Strength</a:t>
            </a:r>
            <a:r>
              <a:rPr lang="en-US" sz="2800">
                <a:solidFill>
                  <a:schemeClr val="bg1"/>
                </a:solidFill>
              </a:rPr>
              <a:t>:  But… Tenure </a:t>
            </a:r>
            <a:r>
              <a:rPr lang="en-US" sz="2800" dirty="0">
                <a:solidFill>
                  <a:schemeClr val="bg1"/>
                </a:solidFill>
              </a:rPr>
              <a:t>at WPI is unusual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1"/>
                </a:solidFill>
              </a:rPr>
              <a:t>Department and school are not central in evaluation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1"/>
                </a:solidFill>
              </a:rPr>
              <a:t>Strong support for interdisciplinary work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chemeClr val="bg1"/>
                </a:solidFill>
              </a:rPr>
              <a:t>Need to defend this process with every new academic leader</a:t>
            </a:r>
          </a:p>
        </p:txBody>
      </p:sp>
    </p:spTree>
    <p:extLst>
      <p:ext uri="{BB962C8B-B14F-4D97-AF65-F5344CB8AC3E}">
        <p14:creationId xmlns:p14="http://schemas.microsoft.com/office/powerpoint/2010/main" val="420046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endParaRPr lang="en-US" sz="40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859280" y="1828800"/>
          <a:ext cx="8351521" cy="4319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08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5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3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9600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4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% Agree +</a:t>
                      </a:r>
                      <a:r>
                        <a:rPr lang="en-US" sz="2400" b="0" i="1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Strongly Agree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ctr" fontAlgn="ctr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WPI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Peers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ALL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3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</a:rPr>
                        <a:t> All Faculty</a:t>
                      </a:r>
                      <a:endParaRPr lang="en-US" sz="2400" b="0" i="0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39%</a:t>
                      </a:r>
                      <a:endParaRPr lang="en-US" sz="2400" b="0" i="0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63%</a:t>
                      </a:r>
                      <a:endParaRPr lang="en-US" sz="2400" b="1" i="1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61%</a:t>
                      </a:r>
                      <a:endParaRPr lang="en-US" sz="2400" b="1" i="1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3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</a:rPr>
                        <a:t> Full Professors</a:t>
                      </a:r>
                      <a:endParaRPr lang="en-US" sz="2400" b="0" i="0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52%</a:t>
                      </a:r>
                      <a:endParaRPr lang="en-US" sz="2400" b="0" i="0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76%</a:t>
                      </a:r>
                      <a:endParaRPr lang="en-US" sz="2400" b="1" i="1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75%</a:t>
                      </a:r>
                      <a:endParaRPr lang="en-US" sz="2400" b="1" i="1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53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</a:rPr>
                        <a:t> Assoc. Professors</a:t>
                      </a:r>
                      <a:endParaRPr lang="en-US" sz="2400" b="0" i="0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27%</a:t>
                      </a:r>
                      <a:endParaRPr lang="en-US" sz="2400" b="0" i="0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47%</a:t>
                      </a:r>
                      <a:endParaRPr lang="en-US" sz="2400" b="1" i="1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44%</a:t>
                      </a:r>
                      <a:endParaRPr lang="en-US" sz="2400" b="1" i="1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53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Men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53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u="none" strike="noStrike" dirty="0">
                          <a:effectLst/>
                        </a:rPr>
                        <a:t> Women </a:t>
                      </a:r>
                      <a:endParaRPr lang="en-US" sz="2400" b="0" i="0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17%</a:t>
                      </a:r>
                      <a:endParaRPr lang="en-US" sz="2400" b="0" i="0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55%</a:t>
                      </a:r>
                      <a:endParaRPr lang="en-US" sz="2400" b="1" i="1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54%</a:t>
                      </a:r>
                      <a:endParaRPr lang="en-US" sz="2400" b="1" i="1" u="none" strike="noStrike" dirty="0">
                        <a:solidFill>
                          <a:srgbClr val="8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81000" y="51137"/>
            <a:ext cx="11658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Promotion Problem: </a:t>
            </a:r>
          </a:p>
          <a:p>
            <a:r>
              <a:rPr lang="en-US" sz="2800" dirty="0">
                <a:solidFill>
                  <a:prstClr val="black"/>
                </a:solidFill>
              </a:rPr>
              <a:t>  </a:t>
            </a:r>
            <a:r>
              <a:rPr lang="en-US" sz="2800" i="1" dirty="0">
                <a:solidFill>
                  <a:prstClr val="black"/>
                </a:solidFill>
              </a:rPr>
              <a:t>“Department culture encourages promotion to full professor” </a:t>
            </a:r>
            <a:endParaRPr lang="en-US" sz="2800" i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86BAE-94B8-D878-3FD9-6B77DDADDCE7}"/>
              </a:ext>
            </a:extLst>
          </p:cNvPr>
          <p:cNvSpPr/>
          <p:nvPr/>
        </p:nvSpPr>
        <p:spPr bwMode="auto">
          <a:xfrm>
            <a:off x="1676400" y="5410200"/>
            <a:ext cx="8656320" cy="838200"/>
          </a:xfrm>
          <a:prstGeom prst="rect">
            <a:avLst/>
          </a:prstGeom>
          <a:noFill/>
          <a:ln w="38100" cap="sq" algn="ctr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1376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D8E4EF-1A4A-49B6-8288-770CFC72D1E6}"/>
              </a:ext>
            </a:extLst>
          </p:cNvPr>
          <p:cNvSpPr txBox="1">
            <a:spLocks/>
          </p:cNvSpPr>
          <p:nvPr/>
        </p:nvSpPr>
        <p:spPr>
          <a:xfrm>
            <a:off x="609600" y="1295399"/>
            <a:ext cx="5042940" cy="5251769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tIns="182880">
            <a:normAutofit/>
          </a:bodyPr>
          <a:lstStyle>
            <a:lvl1pPr marL="274320" indent="-274320" algn="l" defTabSz="914400" rtl="0" eaLnBrk="1" latinLnBrk="0" hangingPunct="1">
              <a:lnSpc>
                <a:spcPct val="95000"/>
              </a:lnSpc>
              <a:spcBef>
                <a:spcPts val="1200"/>
              </a:spcBef>
              <a:buClr>
                <a:schemeClr val="bg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594360" indent="-27432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Verdana" pitchFamily="34" charset="0"/>
              <a:buChar char="─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86868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1430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Courier New" pitchFamily="49" charset="0"/>
              <a:buChar char="o"/>
              <a:defRPr sz="16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1371600" indent="-228600" algn="l" defTabSz="914400" rtl="0" eaLnBrk="1" latinLnBrk="0" hangingPunct="1">
              <a:lnSpc>
                <a:spcPct val="95000"/>
              </a:lnSpc>
              <a:spcBef>
                <a:spcPts val="600"/>
              </a:spcBef>
              <a:buClr>
                <a:schemeClr val="bg2"/>
              </a:buClr>
              <a:buFont typeface="Arial" pitchFamily="34" charset="0"/>
              <a:buChar char="•"/>
              <a:defRPr sz="1600" kern="1200" baseline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2014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Change in Leadership: </a:t>
            </a:r>
          </a:p>
          <a:p>
            <a:pPr marL="640080" lvl="2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  </a:t>
            </a:r>
            <a:r>
              <a:rPr lang="en-US" sz="2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Interim President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Strength: Tenure (+) 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Concern:  Promotion (-) </a:t>
            </a: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en-US" sz="24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2017</a:t>
            </a:r>
          </a:p>
          <a:p>
            <a:pPr marL="617220" lvl="2" indent="-342900">
              <a:lnSpc>
                <a:spcPct val="110000"/>
              </a:lnSpc>
              <a:spcBef>
                <a:spcPts val="0"/>
              </a:spcBef>
              <a:buClrTx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promotion criteria &amp; process</a:t>
            </a:r>
          </a:p>
          <a:p>
            <a:pPr marL="617220" lvl="2" indent="-342900">
              <a:lnSpc>
                <a:spcPct val="110000"/>
              </a:lnSpc>
              <a:spcBef>
                <a:spcPts val="0"/>
              </a:spcBef>
              <a:buClrTx/>
            </a:pPr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Greatest improvement:     	</a:t>
            </a:r>
            <a:r>
              <a:rPr lang="en-US" sz="22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promotion process </a:t>
            </a:r>
          </a:p>
          <a:p>
            <a:pPr marL="274320" lvl="2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20040" lvl="1" indent="0">
              <a:lnSpc>
                <a:spcPct val="110000"/>
              </a:lnSpc>
              <a:spcBef>
                <a:spcPts val="0"/>
              </a:spcBef>
              <a:buClrTx/>
              <a:buNone/>
            </a:pP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ED172B-3CB4-33D6-1CA2-030C74F5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7B7D2A-578F-DF36-16E2-E42C6CB0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EC4E2E-F0DA-DD63-84FE-D0DC9F0040E9}"/>
              </a:ext>
            </a:extLst>
          </p:cNvPr>
          <p:cNvSpPr txBox="1"/>
          <p:nvPr/>
        </p:nvSpPr>
        <p:spPr>
          <a:xfrm>
            <a:off x="609600" y="310831"/>
            <a:ext cx="110490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4000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WPI and COACHE… </a:t>
            </a:r>
            <a:endParaRPr lang="en-US" sz="3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18B57A0-C308-65E7-6FCE-8E63DA1DEB91}"/>
              </a:ext>
            </a:extLst>
          </p:cNvPr>
          <p:cNvSpPr/>
          <p:nvPr/>
        </p:nvSpPr>
        <p:spPr bwMode="auto">
          <a:xfrm>
            <a:off x="421464" y="2905703"/>
            <a:ext cx="4648200" cy="504443"/>
          </a:xfrm>
          <a:prstGeom prst="ellipse">
            <a:avLst/>
          </a:prstGeom>
          <a:noFill/>
          <a:ln w="38100" cap="sq" algn="ctr">
            <a:solidFill>
              <a:srgbClr val="9D3B3B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en-US" sz="160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A7FAD0-9C85-0666-D502-D41DE611C74B}"/>
              </a:ext>
            </a:extLst>
          </p:cNvPr>
          <p:cNvGrpSpPr/>
          <p:nvPr/>
        </p:nvGrpSpPr>
        <p:grpSpPr>
          <a:xfrm>
            <a:off x="797736" y="3157925"/>
            <a:ext cx="5042940" cy="2523350"/>
            <a:chOff x="310912" y="3286684"/>
            <a:chExt cx="5042940" cy="2955684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5A7D346-C457-6C21-DEEE-5AF02B155A60}"/>
                </a:ext>
              </a:extLst>
            </p:cNvPr>
            <p:cNvSpPr/>
            <p:nvPr/>
          </p:nvSpPr>
          <p:spPr bwMode="auto">
            <a:xfrm>
              <a:off x="310912" y="4718368"/>
              <a:ext cx="5042940" cy="1524000"/>
            </a:xfrm>
            <a:prstGeom prst="ellipse">
              <a:avLst/>
            </a:prstGeom>
            <a:noFill/>
            <a:ln w="38100" cap="sq" algn="ctr">
              <a:solidFill>
                <a:srgbClr val="9D3B3B"/>
              </a:solidFill>
              <a:miter lim="800000"/>
              <a:headEnd/>
              <a:tailEnd/>
            </a:ln>
            <a:effectLst/>
          </p:spPr>
          <p:txBody>
            <a:bodyPr wrap="none" rtlCol="0" anchor="ctr"/>
            <a:lstStyle/>
            <a:p>
              <a:pPr algn="ctr"/>
              <a:endParaRPr lang="en-US" sz="2000" dirty="0">
                <a:latin typeface="+mn-lt"/>
              </a:endParaRPr>
            </a:p>
          </p:txBody>
        </p:sp>
        <p:cxnSp>
          <p:nvCxnSpPr>
            <p:cNvPr id="11" name="Connector: Curved 10">
              <a:extLst>
                <a:ext uri="{FF2B5EF4-FFF2-40B4-BE49-F238E27FC236}">
                  <a16:creationId xmlns:a16="http://schemas.microsoft.com/office/drawing/2014/main" id="{69803EF0-F6C2-2CEA-168D-9A9DD4F9D700}"/>
                </a:ext>
              </a:extLst>
            </p:cNvPr>
            <p:cNvCxnSpPr>
              <a:cxnSpLocks/>
              <a:stCxn id="6" idx="6"/>
              <a:endCxn id="8" idx="6"/>
            </p:cNvCxnSpPr>
            <p:nvPr/>
          </p:nvCxnSpPr>
          <p:spPr>
            <a:xfrm>
              <a:off x="4582840" y="3286684"/>
              <a:ext cx="771012" cy="2193685"/>
            </a:xfrm>
            <a:prstGeom prst="curvedConnector3">
              <a:avLst>
                <a:gd name="adj1" fmla="val 167551"/>
              </a:avLst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0088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7713FE-EA98-45C1-A136-5AA631B8F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600C3E-51DE-4BE8-9153-ADD406A5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person riding a wave on a surfboard in the water&#10;&#10;Description automatically generated">
            <a:extLst>
              <a:ext uri="{FF2B5EF4-FFF2-40B4-BE49-F238E27FC236}">
                <a16:creationId xmlns:a16="http://schemas.microsoft.com/office/drawing/2014/main" id="{E6A0D1E6-50D4-463C-898C-1FFB1A9EC4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268200" cy="6858000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33E505FE-A99F-3DA6-B817-97FF32496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981200"/>
            <a:ext cx="10744200" cy="3733800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82880" tIns="182880" rIns="182880" bIns="91440" anchor="t" anchorCtr="0">
            <a:noAutofit/>
          </a:bodyPr>
          <a:lstStyle/>
          <a:p>
            <a:pPr defTabSz="912813">
              <a:spcAft>
                <a:spcPts val="1200"/>
              </a:spcAft>
            </a:pPr>
            <a:r>
              <a:rPr lang="en-US" sz="4000" dirty="0">
                <a:solidFill>
                  <a:schemeClr val="bg1"/>
                </a:solidFill>
                <a:latin typeface="Tahoma" pitchFamily="34" charset="0"/>
              </a:rPr>
              <a:t>COACHE 2014:</a:t>
            </a:r>
          </a:p>
          <a:p>
            <a:pPr marL="571500" indent="-571500" defTabSz="9128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chemeClr val="bg1"/>
                </a:solidFill>
                <a:latin typeface="Tahoma" pitchFamily="34" charset="0"/>
              </a:rPr>
              <a:t>Helped the faculty talk to leadership</a:t>
            </a:r>
          </a:p>
          <a:p>
            <a:pPr marL="571500" indent="-571500" defTabSz="9128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chemeClr val="bg1"/>
                </a:solidFill>
                <a:latin typeface="Tahoma" pitchFamily="34" charset="0"/>
              </a:rPr>
              <a:t>Helped leadership learn about the culture </a:t>
            </a:r>
          </a:p>
          <a:p>
            <a:pPr marL="571500" indent="-571500" defTabSz="9128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chemeClr val="bg1"/>
                </a:solidFill>
                <a:latin typeface="Tahoma" pitchFamily="34" charset="0"/>
              </a:rPr>
              <a:t>Gave the community problems to focus on  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733A453B-218C-3B8A-F5E1-5CFDEE292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07151"/>
            <a:ext cx="5178804" cy="1022867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82880" tIns="182880" rIns="182880" bIns="91440" anchor="t" anchorCtr="0">
            <a:noAutofit/>
          </a:bodyPr>
          <a:lstStyle/>
          <a:p>
            <a:pPr defTabSz="912813">
              <a:spcAft>
                <a:spcPts val="1200"/>
              </a:spcAft>
            </a:pPr>
            <a:r>
              <a:rPr lang="en-US" sz="4000" dirty="0">
                <a:solidFill>
                  <a:schemeClr val="bg1"/>
                </a:solidFill>
                <a:latin typeface="Tahoma" pitchFamily="34" charset="0"/>
              </a:rPr>
              <a:t>Pause…</a:t>
            </a:r>
          </a:p>
        </p:txBody>
      </p:sp>
    </p:spTree>
    <p:extLst>
      <p:ext uri="{BB962C8B-B14F-4D97-AF65-F5344CB8AC3E}">
        <p14:creationId xmlns:p14="http://schemas.microsoft.com/office/powerpoint/2010/main" val="1837270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7713FE-EA98-45C1-A136-5AA631B8F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600C3E-51DE-4BE8-9153-ADD406A5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person riding a wave on a surfboard in the water&#10;&#10;Description automatically generated">
            <a:extLst>
              <a:ext uri="{FF2B5EF4-FFF2-40B4-BE49-F238E27FC236}">
                <a16:creationId xmlns:a16="http://schemas.microsoft.com/office/drawing/2014/main" id="{E6A0D1E6-50D4-463C-898C-1FFB1A9EC4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268200" cy="6858000"/>
          </a:xfrm>
          <a:prstGeom prst="rect">
            <a:avLst/>
          </a:prstGeom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33E505FE-A99F-3DA6-B817-97FF32496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981200"/>
            <a:ext cx="10744200" cy="3124199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82880" tIns="182880" rIns="182880" bIns="91440" anchor="t" anchorCtr="0">
            <a:noAutofit/>
          </a:bodyPr>
          <a:lstStyle/>
          <a:p>
            <a:pPr defTabSz="912813">
              <a:spcAft>
                <a:spcPts val="1200"/>
              </a:spcAft>
            </a:pPr>
            <a:r>
              <a:rPr lang="en-US" sz="4000" dirty="0">
                <a:solidFill>
                  <a:schemeClr val="bg1"/>
                </a:solidFill>
                <a:latin typeface="Tahoma" pitchFamily="34" charset="0"/>
              </a:rPr>
              <a:t>COACHE 2024:</a:t>
            </a:r>
          </a:p>
          <a:p>
            <a:pPr marL="571500" indent="-571500" defTabSz="9128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chemeClr val="bg1"/>
                </a:solidFill>
                <a:latin typeface="Tahoma" pitchFamily="34" charset="0"/>
              </a:rPr>
              <a:t>Followed three turbulent years</a:t>
            </a:r>
          </a:p>
          <a:p>
            <a:pPr marL="571500" indent="-571500" defTabSz="912813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chemeClr val="bg1"/>
                </a:solidFill>
                <a:latin typeface="Tahoma" pitchFamily="34" charset="0"/>
              </a:rPr>
              <a:t>Forming a new COACHE Working Group now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3C0396BC-6C3F-5B75-555E-59420F7F0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07151"/>
            <a:ext cx="5178804" cy="1022867"/>
          </a:xfrm>
          <a:prstGeom prst="rect">
            <a:avLst/>
          </a:prstGeom>
          <a:solidFill>
            <a:srgbClr val="800000">
              <a:alpha val="77000"/>
            </a:srgb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 lIns="182880" tIns="182880" rIns="182880" bIns="91440" anchor="t" anchorCtr="0">
            <a:noAutofit/>
          </a:bodyPr>
          <a:lstStyle/>
          <a:p>
            <a:pPr defTabSz="912813">
              <a:spcAft>
                <a:spcPts val="1200"/>
              </a:spcAft>
            </a:pPr>
            <a:r>
              <a:rPr lang="en-US" sz="4000" dirty="0">
                <a:solidFill>
                  <a:schemeClr val="bg1"/>
                </a:solidFill>
                <a:latin typeface="Tahoma" pitchFamily="34" charset="0"/>
              </a:rPr>
              <a:t>Leap Ahead…</a:t>
            </a:r>
          </a:p>
        </p:txBody>
      </p:sp>
    </p:spTree>
    <p:extLst>
      <p:ext uri="{BB962C8B-B14F-4D97-AF65-F5344CB8AC3E}">
        <p14:creationId xmlns:p14="http://schemas.microsoft.com/office/powerpoint/2010/main" val="2596489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1d76e6ed25a0b9acc172e1212e12c5ea2ecb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PI_2012Multi">
  <a:themeElements>
    <a:clrScheme name="Custom 56">
      <a:dk1>
        <a:sysClr val="windowText" lastClr="000000"/>
      </a:dk1>
      <a:lt1>
        <a:sysClr val="window" lastClr="FFFFFF"/>
      </a:lt1>
      <a:dk2>
        <a:srgbClr val="6D6D6D"/>
      </a:dk2>
      <a:lt2>
        <a:srgbClr val="AB192D"/>
      </a:lt2>
      <a:accent1>
        <a:srgbClr val="AB192D"/>
      </a:accent1>
      <a:accent2>
        <a:srgbClr val="B2B7BB"/>
      </a:accent2>
      <a:accent3>
        <a:srgbClr val="2C6A8C"/>
      </a:accent3>
      <a:accent4>
        <a:srgbClr val="B7A079"/>
      </a:accent4>
      <a:accent5>
        <a:srgbClr val="46A0DC"/>
      </a:accent5>
      <a:accent6>
        <a:srgbClr val="6D6D6D"/>
      </a:accent6>
      <a:hlink>
        <a:srgbClr val="46A0DC"/>
      </a:hlink>
      <a:folHlink>
        <a:srgbClr val="808DA9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 bwMode="auto">
        <a:solidFill>
          <a:schemeClr val="accent2"/>
        </a:solidFill>
        <a:ln w="12700" cap="sq" algn="ctr">
          <a:solidFill>
            <a:schemeClr val="tx2"/>
          </a:solidFill>
          <a:miter lim="800000"/>
          <a:headEnd/>
          <a:tailEnd/>
        </a:ln>
        <a:effectLst/>
      </a:spPr>
      <a:bodyPr wrap="none" rtlCol="0" anchor="ctr"/>
      <a:lstStyle>
        <a:defPPr algn="ctr">
          <a:defRPr sz="1600" dirty="0">
            <a:solidFill>
              <a:schemeClr val="bg1"/>
            </a:solidFill>
            <a:latin typeface="+mn-lt"/>
          </a:defRPr>
        </a:defPPr>
      </a:lstStyle>
    </a:spDef>
    <a:txDef>
      <a:spPr>
        <a:noFill/>
      </a:spPr>
      <a:bodyPr wrap="none" rtlCol="0">
        <a:noAutofit/>
      </a:bodyPr>
      <a:lstStyle>
        <a:defPPr algn="ctr"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WPI_Gray">
  <a:themeElements>
    <a:clrScheme name="Custom 57">
      <a:dk1>
        <a:srgbClr val="FFFFFF"/>
      </a:dk1>
      <a:lt1>
        <a:srgbClr val="6D6D6D"/>
      </a:lt1>
      <a:dk2>
        <a:srgbClr val="000000"/>
      </a:dk2>
      <a:lt2>
        <a:srgbClr val="FFFFFF"/>
      </a:lt2>
      <a:accent1>
        <a:srgbClr val="AB192D"/>
      </a:accent1>
      <a:accent2>
        <a:srgbClr val="B2B7BB"/>
      </a:accent2>
      <a:accent3>
        <a:srgbClr val="2C6A8C"/>
      </a:accent3>
      <a:accent4>
        <a:srgbClr val="B7A079"/>
      </a:accent4>
      <a:accent5>
        <a:srgbClr val="46A0DC"/>
      </a:accent5>
      <a:accent6>
        <a:srgbClr val="D9CD95"/>
      </a:accent6>
      <a:hlink>
        <a:srgbClr val="46A0DC"/>
      </a:hlink>
      <a:folHlink>
        <a:srgbClr val="808DA9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 bwMode="auto">
        <a:solidFill>
          <a:schemeClr val="accent2">
            <a:lumMod val="40000"/>
            <a:lumOff val="60000"/>
          </a:schemeClr>
        </a:solidFill>
        <a:ln w="12700" cap="sq" algn="ctr">
          <a:solidFill>
            <a:schemeClr val="tx1"/>
          </a:solidFill>
          <a:miter lim="800000"/>
          <a:headEnd/>
          <a:tailEnd/>
        </a:ln>
        <a:effectLst/>
      </a:spPr>
      <a:bodyPr wrap="none" rtlCol="0" anchor="ctr"/>
      <a:lstStyle>
        <a:defPPr algn="ctr">
          <a:defRPr sz="1600" dirty="0" smtClean="0">
            <a:solidFill>
              <a:schemeClr val="bg1"/>
            </a:solidFill>
            <a:latin typeface="+mn-lt"/>
          </a:defRPr>
        </a:defPPr>
      </a:lstStyle>
    </a:spDef>
    <a:lnDef>
      <a:spPr bwMode="auto">
        <a:solidFill>
          <a:schemeClr val="accent2"/>
        </a:solidFill>
        <a:ln w="19050" cap="sq" cmpd="sng" algn="ctr">
          <a:solidFill>
            <a:schemeClr val="tx1"/>
          </a:solidFill>
          <a:prstDash val="solid"/>
          <a:round/>
          <a:headEnd type="triangle" w="med" len="med"/>
          <a:tailEnd type="triangle" w="med" len="med"/>
        </a:ln>
        <a:effectLst/>
      </a:spPr>
      <a:bodyPr/>
      <a:lstStyle/>
    </a:lnDef>
    <a:txDef>
      <a:spPr>
        <a:noFill/>
      </a:spPr>
      <a:bodyPr wrap="none" rtlCol="0">
        <a:noAutofit/>
      </a:bodyPr>
      <a:lstStyle>
        <a:defPPr algn="ctr">
          <a:defRPr sz="1600" dirty="0" err="1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7C2D7DA28E4041B6A7A0BDF497E88B" ma:contentTypeVersion="18" ma:contentTypeDescription="Create a new document." ma:contentTypeScope="" ma:versionID="ba571d5b32d8572f15dc6a5a3ad7e64d">
  <xsd:schema xmlns:xsd="http://www.w3.org/2001/XMLSchema" xmlns:xs="http://www.w3.org/2001/XMLSchema" xmlns:p="http://schemas.microsoft.com/office/2006/metadata/properties" xmlns:ns1="http://schemas.microsoft.com/sharepoint/v3" xmlns:ns3="d7186fe4-49aa-4e1d-ab17-9e2ac446a68f" xmlns:ns4="4c05dffc-2138-45e1-a49a-5c7c267e2aeb" targetNamespace="http://schemas.microsoft.com/office/2006/metadata/properties" ma:root="true" ma:fieldsID="7e9ea788d6e52263704c0c8c5c3deea4" ns1:_="" ns3:_="" ns4:_="">
    <xsd:import namespace="http://schemas.microsoft.com/sharepoint/v3"/>
    <xsd:import namespace="d7186fe4-49aa-4e1d-ab17-9e2ac446a68f"/>
    <xsd:import namespace="4c05dffc-2138-45e1-a49a-5c7c267e2ae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1:_ip_UnifiedCompliancePolicyProperties" minOccurs="0"/>
                <xsd:element ref="ns1:_ip_UnifiedCompliancePolicyUIAction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LengthInSecond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86fe4-49aa-4e1d-ab17-9e2ac446a6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05dffc-2138-45e1-a49a-5c7c267e2aeb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activity xmlns="d7186fe4-49aa-4e1d-ab17-9e2ac446a68f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4A242C00-1E8C-419A-A466-B57AE10A03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7186fe4-49aa-4e1d-ab17-9e2ac446a68f"/>
    <ds:schemaRef ds:uri="4c05dffc-2138-45e1-a49a-5c7c267e2a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50B28A-096B-40E4-A162-7A90E502DD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320BBD-13E1-4E4F-AB8B-39D6AF534BFF}">
  <ds:schemaRefs>
    <ds:schemaRef ds:uri="http://schemas.microsoft.com/sharepoint/v3"/>
    <ds:schemaRef ds:uri="http://schemas.microsoft.com/office/2006/metadata/properties"/>
    <ds:schemaRef ds:uri="http://purl.org/dc/dcmitype/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4c05dffc-2138-45e1-a49a-5c7c267e2aeb"/>
    <ds:schemaRef ds:uri="d7186fe4-49aa-4e1d-ab17-9e2ac446a68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20289</TotalTime>
  <Words>1041</Words>
  <Application>Microsoft Office PowerPoint</Application>
  <PresentationFormat>Widescreen</PresentationFormat>
  <Paragraphs>219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Courier New</vt:lpstr>
      <vt:lpstr>Tahoma</vt:lpstr>
      <vt:lpstr>Times New Roman</vt:lpstr>
      <vt:lpstr>Verdana</vt:lpstr>
      <vt:lpstr>Wingdings</vt:lpstr>
      <vt:lpstr>WPI_2012Multi</vt:lpstr>
      <vt:lpstr>WPI_Gray</vt:lpstr>
      <vt:lpstr>PowerPoint Presentation</vt:lpstr>
      <vt:lpstr>PowerPoint Presentation</vt:lpstr>
      <vt:lpstr>WPI &amp; COACHE 2014: Letter to the New President</vt:lpstr>
      <vt:lpstr>WPI &amp; COACHE 2014</vt:lpstr>
      <vt:lpstr>Two Examples: Tenure and Promotion</vt:lpstr>
      <vt:lpstr> </vt:lpstr>
      <vt:lpstr>PowerPoint Presentation</vt:lpstr>
      <vt:lpstr>PowerPoint Presentation</vt:lpstr>
      <vt:lpstr>PowerPoint Presentation</vt:lpstr>
      <vt:lpstr>WPI &amp; COACHE 2024</vt:lpstr>
      <vt:lpstr>About that Interim Provost (2):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Elmes, Katherine A.</dc:creator>
  <cp:lastModifiedBy>Heinricher, Arthur</cp:lastModifiedBy>
  <cp:revision>182</cp:revision>
  <cp:lastPrinted>2024-08-08T14:10:35Z</cp:lastPrinted>
  <dcterms:created xsi:type="dcterms:W3CDTF">2020-08-11T22:03:20Z</dcterms:created>
  <dcterms:modified xsi:type="dcterms:W3CDTF">2024-08-08T14:30:09Z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0x010100877C2D7DA28E4041B6A7A0BDF497E88B</vt:lpwstr>
  </property>
</Properties>
</file>