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6"/>
  </p:notesMasterIdLst>
  <p:handoutMasterIdLst>
    <p:handoutMasterId r:id="rId17"/>
  </p:handoutMasterIdLst>
  <p:sldIdLst>
    <p:sldId id="259" r:id="rId2"/>
    <p:sldId id="271" r:id="rId3"/>
    <p:sldId id="260" r:id="rId4"/>
    <p:sldId id="263" r:id="rId5"/>
    <p:sldId id="262" r:id="rId6"/>
    <p:sldId id="261" r:id="rId7"/>
    <p:sldId id="269" r:id="rId8"/>
    <p:sldId id="264" r:id="rId9"/>
    <p:sldId id="265" r:id="rId10"/>
    <p:sldId id="266" r:id="rId11"/>
    <p:sldId id="267" r:id="rId12"/>
    <p:sldId id="268" r:id="rId13"/>
    <p:sldId id="270" r:id="rId14"/>
    <p:sldId id="258" r:id="rId1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729"/>
  </p:normalViewPr>
  <p:slideViewPr>
    <p:cSldViewPr snapToObjects="1">
      <p:cViewPr varScale="1">
        <p:scale>
          <a:sx n="82" d="100"/>
          <a:sy n="82" d="100"/>
        </p:scale>
        <p:origin x="424"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5CB7454-15C1-A944-AC37-5542B6D3ECE9}" type="datetime1">
              <a:rPr lang="en-US"/>
              <a:pPr>
                <a:defRPr/>
              </a:pPr>
              <a:t>10/20/2022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CAD9EFA-3E97-9B4D-8EE7-720657CEF67E}" type="slidenum">
              <a:rPr lang="en-US"/>
              <a:pPr>
                <a:defRPr/>
              </a:pPr>
              <a:t>‹#›</a:t>
            </a:fld>
            <a:endParaRPr lang="en-US" dirty="0"/>
          </a:p>
        </p:txBody>
      </p:sp>
    </p:spTree>
    <p:extLst>
      <p:ext uri="{BB962C8B-B14F-4D97-AF65-F5344CB8AC3E}">
        <p14:creationId xmlns:p14="http://schemas.microsoft.com/office/powerpoint/2010/main" val="35718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1210EC45-414C-6A4E-BBBD-A09AEA33A371}" type="datetime1">
              <a:rPr lang="en-US"/>
              <a:pPr>
                <a:defRPr/>
              </a:pPr>
              <a:t>10/20/2022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FE6EDC6-DD80-2D48-A9E8-763FB51E6E0C}" type="slidenum">
              <a:rPr lang="en-US"/>
              <a:pPr>
                <a:defRPr/>
              </a:pPr>
              <a:t>‹#›</a:t>
            </a:fld>
            <a:endParaRPr lang="en-US" dirty="0"/>
          </a:p>
        </p:txBody>
      </p:sp>
    </p:spTree>
    <p:extLst>
      <p:ext uri="{BB962C8B-B14F-4D97-AF65-F5344CB8AC3E}">
        <p14:creationId xmlns:p14="http://schemas.microsoft.com/office/powerpoint/2010/main" val="17950406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When we are asked is the University of Delaware public or private the answer is yes! For example, while most public institutions use GASB (</a:t>
            </a:r>
            <a:r>
              <a:rPr lang="en-US" sz="1200" b="0" i="0" kern="1200" dirty="0">
                <a:solidFill>
                  <a:schemeClr val="tx1"/>
                </a:solidFill>
                <a:effectLst/>
                <a:latin typeface="+mn-lt"/>
                <a:ea typeface="Geneva" pitchFamily="-65" charset="-128"/>
                <a:cs typeface="Geneva" pitchFamily="-65" charset="-128"/>
              </a:rPr>
              <a:t>Governmental Accounting Standards Board) </a:t>
            </a:r>
            <a:r>
              <a:rPr lang="en-US" dirty="0"/>
              <a:t>reporting standards, UD uses FASB (</a:t>
            </a:r>
            <a:r>
              <a:rPr lang="en-US" sz="1200" b="0" i="0" kern="1200" dirty="0">
                <a:solidFill>
                  <a:schemeClr val="tx1"/>
                </a:solidFill>
                <a:effectLst/>
                <a:latin typeface="+mn-lt"/>
                <a:ea typeface="Geneva" pitchFamily="-65" charset="-128"/>
                <a:cs typeface="Geneva" pitchFamily="-65" charset="-128"/>
              </a:rPr>
              <a:t>Financial Accounting Standards Board)</a:t>
            </a:r>
            <a:r>
              <a:rPr lang="en-US" dirty="0"/>
              <a:t>.</a:t>
            </a:r>
          </a:p>
          <a:p>
            <a:r>
              <a:rPr lang="en-US" dirty="0"/>
              <a:t>Carnegie Classification based on 2021 update</a:t>
            </a:r>
          </a:p>
          <a:p>
            <a:r>
              <a:rPr lang="en-US" dirty="0"/>
              <a:t>We currently have six definitions for faculty (CDS, F&amp;F, BOT, AAUP, IPEDS, Provost). Faculty count based on Facts &amp; Figures and includes tenured/tenure track full-time faculty, non-tenure continuing track full-time faculty, non-tenure temporary or S-contract full-time faculty, chairs and center directors, and tenured faculty with administrative appointments, and part-time faculty (n=20).</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a:t>
            </a:fld>
            <a:endParaRPr lang="en-US" dirty="0"/>
          </a:p>
        </p:txBody>
      </p:sp>
    </p:spTree>
    <p:extLst>
      <p:ext uri="{BB962C8B-B14F-4D97-AF65-F5344CB8AC3E}">
        <p14:creationId xmlns:p14="http://schemas.microsoft.com/office/powerpoint/2010/main" val="251823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Matt</a:t>
            </a:r>
          </a:p>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10</a:t>
            </a:fld>
            <a:endParaRPr lang="en-US" dirty="0"/>
          </a:p>
        </p:txBody>
      </p:sp>
    </p:spTree>
    <p:extLst>
      <p:ext uri="{BB962C8B-B14F-4D97-AF65-F5344CB8AC3E}">
        <p14:creationId xmlns:p14="http://schemas.microsoft.com/office/powerpoint/2010/main" val="338410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Matt</a:t>
            </a:r>
          </a:p>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11</a:t>
            </a:fld>
            <a:endParaRPr lang="en-US" dirty="0"/>
          </a:p>
        </p:txBody>
      </p:sp>
    </p:spTree>
    <p:extLst>
      <p:ext uri="{BB962C8B-B14F-4D97-AF65-F5344CB8AC3E}">
        <p14:creationId xmlns:p14="http://schemas.microsoft.com/office/powerpoint/2010/main" val="59693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12</a:t>
            </a:fld>
            <a:endParaRPr lang="en-US" dirty="0"/>
          </a:p>
        </p:txBody>
      </p:sp>
    </p:spTree>
    <p:extLst>
      <p:ext uri="{BB962C8B-B14F-4D97-AF65-F5344CB8AC3E}">
        <p14:creationId xmlns:p14="http://schemas.microsoft.com/office/powerpoint/2010/main" val="40612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2</a:t>
            </a:fld>
            <a:endParaRPr lang="en-US" dirty="0"/>
          </a:p>
        </p:txBody>
      </p:sp>
    </p:spTree>
    <p:extLst>
      <p:ext uri="{BB962C8B-B14F-4D97-AF65-F5344CB8AC3E}">
        <p14:creationId xmlns:p14="http://schemas.microsoft.com/office/powerpoint/2010/main" val="377080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3</a:t>
            </a:fld>
            <a:endParaRPr lang="en-US" dirty="0"/>
          </a:p>
        </p:txBody>
      </p:sp>
    </p:spTree>
    <p:extLst>
      <p:ext uri="{BB962C8B-B14F-4D97-AF65-F5344CB8AC3E}">
        <p14:creationId xmlns:p14="http://schemas.microsoft.com/office/powerpoint/2010/main" val="309943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4</a:t>
            </a:fld>
            <a:endParaRPr lang="en-US" dirty="0"/>
          </a:p>
        </p:txBody>
      </p:sp>
    </p:spTree>
    <p:extLst>
      <p:ext uri="{BB962C8B-B14F-4D97-AF65-F5344CB8AC3E}">
        <p14:creationId xmlns:p14="http://schemas.microsoft.com/office/powerpoint/2010/main" val="31932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5</a:t>
            </a:fld>
            <a:endParaRPr lang="en-US" dirty="0"/>
          </a:p>
        </p:txBody>
      </p:sp>
    </p:spTree>
    <p:extLst>
      <p:ext uri="{BB962C8B-B14F-4D97-AF65-F5344CB8AC3E}">
        <p14:creationId xmlns:p14="http://schemas.microsoft.com/office/powerpoint/2010/main" val="321377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a:p>
            <a:r>
              <a:rPr lang="en-US" dirty="0"/>
              <a:t>Data and Support of Working Groups</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6</a:t>
            </a:fld>
            <a:endParaRPr lang="en-US" dirty="0"/>
          </a:p>
        </p:txBody>
      </p:sp>
    </p:spTree>
    <p:extLst>
      <p:ext uri="{BB962C8B-B14F-4D97-AF65-F5344CB8AC3E}">
        <p14:creationId xmlns:p14="http://schemas.microsoft.com/office/powerpoint/2010/main" val="133742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7</a:t>
            </a:fld>
            <a:endParaRPr lang="en-US" dirty="0"/>
          </a:p>
        </p:txBody>
      </p:sp>
    </p:spTree>
    <p:extLst>
      <p:ext uri="{BB962C8B-B14F-4D97-AF65-F5344CB8AC3E}">
        <p14:creationId xmlns:p14="http://schemas.microsoft.com/office/powerpoint/2010/main" val="187824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8</a:t>
            </a:fld>
            <a:endParaRPr lang="en-US" dirty="0"/>
          </a:p>
        </p:txBody>
      </p:sp>
    </p:spTree>
    <p:extLst>
      <p:ext uri="{BB962C8B-B14F-4D97-AF65-F5344CB8AC3E}">
        <p14:creationId xmlns:p14="http://schemas.microsoft.com/office/powerpoint/2010/main" val="259995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Matt</a:t>
            </a:r>
          </a:p>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9</a:t>
            </a:fld>
            <a:endParaRPr lang="en-US" dirty="0"/>
          </a:p>
        </p:txBody>
      </p:sp>
    </p:spTree>
    <p:extLst>
      <p:ext uri="{BB962C8B-B14F-4D97-AF65-F5344CB8AC3E}">
        <p14:creationId xmlns:p14="http://schemas.microsoft.com/office/powerpoint/2010/main" val="342228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67864FA-209B-1043-A841-ED36060A1A9B}"/>
              </a:ext>
            </a:extLst>
          </p:cNvPr>
          <p:cNvSpPr>
            <a:spLocks noGrp="1"/>
          </p:cNvSpPr>
          <p:nvPr>
            <p:ph type="subTitle" idx="1"/>
          </p:nvPr>
        </p:nvSpPr>
        <p:spPr>
          <a:xfrm>
            <a:off x="1371600" y="2343150"/>
            <a:ext cx="6400800" cy="131445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Content Placeholder 4">
            <a:extLst>
              <a:ext uri="{FF2B5EF4-FFF2-40B4-BE49-F238E27FC236}">
                <a16:creationId xmlns:a16="http://schemas.microsoft.com/office/drawing/2014/main" id="{0032CEFA-0C9E-F447-ADE1-E24CB476DEFC}"/>
              </a:ext>
            </a:extLst>
          </p:cNvPr>
          <p:cNvSpPr>
            <a:spLocks noGrp="1"/>
          </p:cNvSpPr>
          <p:nvPr>
            <p:ph sz="quarter" idx="10" hasCustomPrompt="1"/>
          </p:nvPr>
        </p:nvSpPr>
        <p:spPr>
          <a:xfrm>
            <a:off x="685800" y="1047750"/>
            <a:ext cx="7772400" cy="1066800"/>
          </a:xfrm>
        </p:spPr>
        <p:txBody>
          <a:bodyPr anchor="ctr"/>
          <a:lstStyle>
            <a:lvl1pPr marL="0" indent="0" algn="ctr">
              <a:buNone/>
              <a:defRPr sz="3200"/>
            </a:lvl1pPr>
          </a:lstStyle>
          <a:p>
            <a:pPr lvl="0"/>
            <a:r>
              <a:rPr lang="en-US" dirty="0"/>
              <a:t>Click to edit Master title style</a:t>
            </a:r>
          </a:p>
        </p:txBody>
      </p:sp>
    </p:spTree>
    <p:extLst>
      <p:ext uri="{BB962C8B-B14F-4D97-AF65-F5344CB8AC3E}">
        <p14:creationId xmlns:p14="http://schemas.microsoft.com/office/powerpoint/2010/main" val="269963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rgbClr val="006096"/>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solidFill>
                  <a:srgbClr val="00609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375047"/>
          </a:xfrm>
        </p:spPr>
        <p:txBody>
          <a:bodyPr/>
          <a:lstStyle>
            <a:lvl1pPr marL="0" indent="0">
              <a:buNone/>
              <a:defRPr sz="1400">
                <a:solidFill>
                  <a:srgbClr val="0060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6"/>
          <p:cNvSpPr>
            <a:spLocks noGrp="1"/>
          </p:cNvSpPr>
          <p:nvPr>
            <p:ph type="sldNum" sz="quarter" idx="10"/>
          </p:nvPr>
        </p:nvSpPr>
        <p:spPr>
          <a:xfrm>
            <a:off x="3352800" y="4767263"/>
            <a:ext cx="2133600" cy="274637"/>
          </a:xfrm>
          <a:prstGeom prst="rect">
            <a:avLst/>
          </a:prstGeom>
        </p:spPr>
        <p:txBody>
          <a:bodyPr/>
          <a:lstStyle>
            <a:lvl1pPr algn="ctr">
              <a:defRPr>
                <a:solidFill>
                  <a:schemeClr val="bg1"/>
                </a:solidFill>
              </a:defRPr>
            </a:lvl1pPr>
          </a:lstStyle>
          <a:p>
            <a:pPr>
              <a:defRPr/>
            </a:pPr>
            <a:fld id="{34742D8B-8594-4B44-80B0-BECC0F075DC4}" type="slidenum">
              <a:rPr lang="en-US" smtClean="0"/>
              <a:pPr>
                <a:defRPr/>
              </a:pPr>
              <a:t>‹#›</a:t>
            </a:fld>
            <a:endParaRPr lang="en-US" dirty="0"/>
          </a:p>
        </p:txBody>
      </p:sp>
    </p:spTree>
    <p:extLst>
      <p:ext uri="{BB962C8B-B14F-4D97-AF65-F5344CB8AC3E}">
        <p14:creationId xmlns:p14="http://schemas.microsoft.com/office/powerpoint/2010/main" val="53118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C6F69E68-A1F7-A441-8DC9-1255D615ACC0}" type="slidenum">
              <a:rPr lang="en-US" smtClean="0"/>
              <a:pPr>
                <a:defRPr/>
              </a:pPr>
              <a:t>‹#›</a:t>
            </a:fld>
            <a:endParaRPr lang="en-US" dirty="0"/>
          </a:p>
        </p:txBody>
      </p:sp>
    </p:spTree>
    <p:extLst>
      <p:ext uri="{BB962C8B-B14F-4D97-AF65-F5344CB8AC3E}">
        <p14:creationId xmlns:p14="http://schemas.microsoft.com/office/powerpoint/2010/main" val="227401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8149"/>
            <a:ext cx="2057400" cy="3657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8149"/>
            <a:ext cx="6019800" cy="3657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467100" y="4767263"/>
            <a:ext cx="2133600" cy="274637"/>
          </a:xfrm>
          <a:prstGeom prst="rect">
            <a:avLst/>
          </a:prstGeom>
        </p:spPr>
        <p:txBody>
          <a:bodyPr/>
          <a:lstStyle>
            <a:lvl1pPr algn="ctr">
              <a:defRPr>
                <a:solidFill>
                  <a:schemeClr val="bg1"/>
                </a:solidFill>
              </a:defRPr>
            </a:lvl1pPr>
          </a:lstStyle>
          <a:p>
            <a:pPr>
              <a:defRPr/>
            </a:pPr>
            <a:fld id="{8FD8FFC6-973B-2442-BCAF-B040FDE7B897}" type="slidenum">
              <a:rPr lang="en-US" smtClean="0"/>
              <a:pPr>
                <a:defRPr/>
              </a:pPr>
              <a:t>‹#›</a:t>
            </a:fld>
            <a:endParaRPr lang="en-US" dirty="0"/>
          </a:p>
        </p:txBody>
      </p:sp>
    </p:spTree>
    <p:extLst>
      <p:ext uri="{BB962C8B-B14F-4D97-AF65-F5344CB8AC3E}">
        <p14:creationId xmlns:p14="http://schemas.microsoft.com/office/powerpoint/2010/main" val="25561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6319"/>
            <a:ext cx="7772400" cy="1102519"/>
          </a:xfrm>
        </p:spPr>
        <p:txBody>
          <a:bodyPr/>
          <a:lstStyle>
            <a:lvl1pPr>
              <a:defRPr>
                <a:solidFill>
                  <a:srgbClr val="006096"/>
                </a:solidFill>
              </a:defRPr>
            </a:lvl1pPr>
          </a:lstStyle>
          <a:p>
            <a:r>
              <a:rPr lang="en-US" dirty="0"/>
              <a:t>Click to edit Master title style</a:t>
            </a:r>
          </a:p>
        </p:txBody>
      </p:sp>
      <p:sp>
        <p:nvSpPr>
          <p:cNvPr id="3" name="Subtitle 2"/>
          <p:cNvSpPr>
            <a:spLocks noGrp="1"/>
          </p:cNvSpPr>
          <p:nvPr>
            <p:ph type="subTitle" idx="1"/>
          </p:nvPr>
        </p:nvSpPr>
        <p:spPr>
          <a:xfrm>
            <a:off x="1371600" y="2343150"/>
            <a:ext cx="6400800" cy="131445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a:extLst>
              <a:ext uri="{FF2B5EF4-FFF2-40B4-BE49-F238E27FC236}">
                <a16:creationId xmlns:a16="http://schemas.microsoft.com/office/drawing/2014/main" id="{7703A62C-3036-4C46-B0F0-66308DE03096}"/>
              </a:ext>
            </a:extLst>
          </p:cNvPr>
          <p:cNvSpPr>
            <a:spLocks noGrp="1"/>
          </p:cNvSpPr>
          <p:nvPr>
            <p:ph type="sldNum" sz="quarter" idx="4"/>
          </p:nvPr>
        </p:nvSpPr>
        <p:spPr>
          <a:xfrm>
            <a:off x="3505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Helvetica Neue" charset="0"/>
              </a:defRPr>
            </a:lvl1pPr>
          </a:lstStyle>
          <a:p>
            <a:pPr>
              <a:defRPr/>
            </a:pPr>
            <a:r>
              <a:rPr lang="en-US" dirty="0"/>
              <a:t>1</a:t>
            </a:r>
          </a:p>
        </p:txBody>
      </p:sp>
    </p:spTree>
    <p:extLst>
      <p:ext uri="{BB962C8B-B14F-4D97-AF65-F5344CB8AC3E}">
        <p14:creationId xmlns:p14="http://schemas.microsoft.com/office/powerpoint/2010/main" val="2500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Tree>
    <p:extLst>
      <p:ext uri="{BB962C8B-B14F-4D97-AF65-F5344CB8AC3E}">
        <p14:creationId xmlns:p14="http://schemas.microsoft.com/office/powerpoint/2010/main" val="383659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647950"/>
            <a:ext cx="7772400" cy="1021556"/>
          </a:xfrm>
        </p:spPr>
        <p:txBody>
          <a:bodyPr anchor="t">
            <a:normAutofit/>
          </a:bodyPr>
          <a:lstStyle>
            <a:lvl1pPr algn="l">
              <a:defRPr sz="3200" b="1" cap="all">
                <a:solidFill>
                  <a:srgbClr val="00B0F0"/>
                </a:solidFill>
              </a:defRPr>
            </a:lvl1pPr>
          </a:lstStyle>
          <a:p>
            <a:r>
              <a:rPr lang="en-US" dirty="0"/>
              <a:t>Click to edit Master title style</a:t>
            </a:r>
          </a:p>
        </p:txBody>
      </p:sp>
      <p:sp>
        <p:nvSpPr>
          <p:cNvPr id="3" name="Text Placeholder 2"/>
          <p:cNvSpPr>
            <a:spLocks noGrp="1"/>
          </p:cNvSpPr>
          <p:nvPr>
            <p:ph type="body" idx="1"/>
          </p:nvPr>
        </p:nvSpPr>
        <p:spPr>
          <a:xfrm>
            <a:off x="722313" y="1522809"/>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3352800" y="4767263"/>
            <a:ext cx="2133600" cy="274637"/>
          </a:xfrm>
          <a:prstGeom prst="rect">
            <a:avLst/>
          </a:prstGeom>
        </p:spPr>
        <p:txBody>
          <a:bodyPr/>
          <a:lstStyle>
            <a:lvl1pPr algn="ctr">
              <a:defRPr>
                <a:solidFill>
                  <a:schemeClr val="bg1"/>
                </a:solidFill>
              </a:defRPr>
            </a:lvl1pPr>
          </a:lstStyle>
          <a:p>
            <a:pPr>
              <a:defRPr/>
            </a:pPr>
            <a:fld id="{B8643EE7-E1E3-6A41-AED4-ADD0882BF97B}" type="slidenum">
              <a:rPr lang="en-US" smtClean="0"/>
              <a:pPr>
                <a:defRPr/>
              </a:pPr>
              <a:t>‹#›</a:t>
            </a:fld>
            <a:endParaRPr lang="en-US" dirty="0"/>
          </a:p>
        </p:txBody>
      </p:sp>
    </p:spTree>
    <p:extLst>
      <p:ext uri="{BB962C8B-B14F-4D97-AF65-F5344CB8AC3E}">
        <p14:creationId xmlns:p14="http://schemas.microsoft.com/office/powerpoint/2010/main" val="46318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742950"/>
          </a:xfrm>
        </p:spPr>
        <p:txBody>
          <a:bodyPr/>
          <a:lstStyle>
            <a:lvl1pPr>
              <a:defRPr>
                <a:solidFill>
                  <a:srgbClr val="006096"/>
                </a:solidFill>
              </a:defRPr>
            </a:lvl1pPr>
          </a:lstStyle>
          <a:p>
            <a:r>
              <a:rPr lang="en-US" dirty="0"/>
              <a:t>Click to edit Master title style</a:t>
            </a:r>
          </a:p>
        </p:txBody>
      </p:sp>
      <p:sp>
        <p:nvSpPr>
          <p:cNvPr id="3" name="Content Placeholder 2"/>
          <p:cNvSpPr>
            <a:spLocks noGrp="1"/>
          </p:cNvSpPr>
          <p:nvPr>
            <p:ph sz="half" idx="1"/>
          </p:nvPr>
        </p:nvSpPr>
        <p:spPr>
          <a:xfrm>
            <a:off x="457200" y="1409701"/>
            <a:ext cx="4038600" cy="2686049"/>
          </a:xfrm>
        </p:spPr>
        <p:txBody>
          <a:bodyPr/>
          <a:lstStyle>
            <a:lvl1pPr>
              <a:defRPr sz="2800">
                <a:solidFill>
                  <a:srgbClr val="00609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09701"/>
            <a:ext cx="4038600" cy="2686049"/>
          </a:xfrm>
        </p:spPr>
        <p:txBody>
          <a:bodyPr/>
          <a:lstStyle>
            <a:lvl1pPr>
              <a:defRPr sz="2800">
                <a:solidFill>
                  <a:srgbClr val="00609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2F8EF95E-660F-6F48-9B3C-B3F93E20ACE1}" type="slidenum">
              <a:rPr lang="en-US" smtClean="0"/>
              <a:pPr>
                <a:defRPr/>
              </a:pPr>
              <a:t>‹#›</a:t>
            </a:fld>
            <a:endParaRPr lang="en-US" dirty="0"/>
          </a:p>
        </p:txBody>
      </p:sp>
    </p:spTree>
    <p:extLst>
      <p:ext uri="{BB962C8B-B14F-4D97-AF65-F5344CB8AC3E}">
        <p14:creationId xmlns:p14="http://schemas.microsoft.com/office/powerpoint/2010/main" val="126498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02445"/>
            <a:ext cx="4040188" cy="773906"/>
          </a:xfrm>
        </p:spPr>
        <p:txBody>
          <a:bodyPr anchor="b"/>
          <a:lstStyle>
            <a:lvl1pPr marL="0" indent="0">
              <a:buNone/>
              <a:defRPr sz="2400" b="1">
                <a:solidFill>
                  <a:srgbClr val="006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276350"/>
            <a:ext cx="4040188" cy="2963466"/>
          </a:xfrm>
        </p:spPr>
        <p:txBody>
          <a:bodyPr/>
          <a:lstStyle>
            <a:lvl1pPr>
              <a:defRPr sz="2400">
                <a:solidFill>
                  <a:srgbClr val="006096"/>
                </a:solidFill>
              </a:defRPr>
            </a:lvl1pPr>
            <a:lvl2pPr>
              <a:defRPr sz="2000">
                <a:solidFill>
                  <a:srgbClr val="006096"/>
                </a:solidFill>
              </a:defRPr>
            </a:lvl2pPr>
            <a:lvl3pPr>
              <a:defRPr sz="1800">
                <a:solidFill>
                  <a:srgbClr val="006096"/>
                </a:solidFill>
              </a:defRPr>
            </a:lvl3pPr>
            <a:lvl4pPr>
              <a:defRPr sz="1600">
                <a:solidFill>
                  <a:srgbClr val="006096"/>
                </a:solidFill>
              </a:defRPr>
            </a:lvl4pPr>
            <a:lvl5pPr>
              <a:defRPr sz="1600">
                <a:solidFill>
                  <a:srgbClr val="0060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502445"/>
            <a:ext cx="4041775" cy="773906"/>
          </a:xfrm>
        </p:spPr>
        <p:txBody>
          <a:bodyPr anchor="b"/>
          <a:lstStyle>
            <a:lvl1pPr marL="0" indent="0">
              <a:buNone/>
              <a:defRPr sz="2400" b="1">
                <a:solidFill>
                  <a:srgbClr val="006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276350"/>
            <a:ext cx="4041775" cy="2963466"/>
          </a:xfrm>
        </p:spPr>
        <p:txBody>
          <a:bodyPr/>
          <a:lstStyle>
            <a:lvl1pPr>
              <a:defRPr sz="2400">
                <a:solidFill>
                  <a:srgbClr val="006096"/>
                </a:solidFill>
              </a:defRPr>
            </a:lvl1pPr>
            <a:lvl2pPr>
              <a:defRPr sz="2000">
                <a:solidFill>
                  <a:srgbClr val="006096"/>
                </a:solidFill>
              </a:defRPr>
            </a:lvl2pPr>
            <a:lvl3pPr>
              <a:defRPr sz="1800">
                <a:solidFill>
                  <a:srgbClr val="006096"/>
                </a:solidFill>
              </a:defRPr>
            </a:lvl3pPr>
            <a:lvl4pPr>
              <a:defRPr sz="1600">
                <a:solidFill>
                  <a:srgbClr val="006096"/>
                </a:solidFill>
              </a:defRPr>
            </a:lvl4pPr>
            <a:lvl5pPr>
              <a:defRPr sz="1600">
                <a:solidFill>
                  <a:srgbClr val="0060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57A9B1A9-890C-8B44-BE90-7CB4395EE4D3}" type="slidenum">
              <a:rPr lang="en-US" smtClean="0"/>
              <a:pPr>
                <a:defRPr/>
              </a:pPr>
              <a:t>‹#›</a:t>
            </a:fld>
            <a:endParaRPr lang="en-US" dirty="0"/>
          </a:p>
        </p:txBody>
      </p:sp>
    </p:spTree>
    <p:extLst>
      <p:ext uri="{BB962C8B-B14F-4D97-AF65-F5344CB8AC3E}">
        <p14:creationId xmlns:p14="http://schemas.microsoft.com/office/powerpoint/2010/main" val="418460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dirty="0"/>
              <a:t>Click to edit Master title style</a:t>
            </a:r>
          </a:p>
        </p:txBody>
      </p:sp>
      <p:sp>
        <p:nvSpPr>
          <p:cNvPr id="3" name="Slide Number Placeholder 4"/>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388F1A38-2662-714D-BA55-F0640804B748}" type="slidenum">
              <a:rPr lang="en-US" smtClean="0"/>
              <a:pPr>
                <a:defRPr/>
              </a:pPr>
              <a:t>‹#›</a:t>
            </a:fld>
            <a:endParaRPr lang="en-US" dirty="0"/>
          </a:p>
        </p:txBody>
      </p:sp>
    </p:spTree>
    <p:extLst>
      <p:ext uri="{BB962C8B-B14F-4D97-AF65-F5344CB8AC3E}">
        <p14:creationId xmlns:p14="http://schemas.microsoft.com/office/powerpoint/2010/main" val="288954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D5524B65-BD56-BC42-A8D4-F7B262BC0E77}" type="slidenum">
              <a:rPr lang="en-US" smtClean="0"/>
              <a:pPr>
                <a:defRPr/>
              </a:pPr>
              <a:t>‹#›</a:t>
            </a:fld>
            <a:endParaRPr lang="en-US" dirty="0"/>
          </a:p>
        </p:txBody>
      </p:sp>
    </p:spTree>
    <p:extLst>
      <p:ext uri="{BB962C8B-B14F-4D97-AF65-F5344CB8AC3E}">
        <p14:creationId xmlns:p14="http://schemas.microsoft.com/office/powerpoint/2010/main" val="424603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514350"/>
            <a:ext cx="3008313" cy="947738"/>
          </a:xfrm>
        </p:spPr>
        <p:txBody>
          <a:bodyPr anchor="b"/>
          <a:lstStyle>
            <a:lvl1pPr algn="l">
              <a:defRPr sz="2000" b="1">
                <a:solidFill>
                  <a:srgbClr val="006096"/>
                </a:solidFill>
              </a:defRPr>
            </a:lvl1pPr>
          </a:lstStyle>
          <a:p>
            <a:r>
              <a:rPr lang="en-US" dirty="0"/>
              <a:t>Click to edit Master title style</a:t>
            </a:r>
          </a:p>
        </p:txBody>
      </p:sp>
      <p:sp>
        <p:nvSpPr>
          <p:cNvPr id="3" name="Content Placeholder 2"/>
          <p:cNvSpPr>
            <a:spLocks noGrp="1"/>
          </p:cNvSpPr>
          <p:nvPr>
            <p:ph idx="1"/>
          </p:nvPr>
        </p:nvSpPr>
        <p:spPr>
          <a:xfrm>
            <a:off x="3575050" y="514351"/>
            <a:ext cx="5111750" cy="3581400"/>
          </a:xfrm>
        </p:spPr>
        <p:txBody>
          <a:bodyPr/>
          <a:lstStyle>
            <a:lvl1pPr>
              <a:defRPr sz="3200">
                <a:solidFill>
                  <a:srgbClr val="00609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1"/>
            <a:ext cx="3008313" cy="2438400"/>
          </a:xfrm>
        </p:spPr>
        <p:txBody>
          <a:bodyPr/>
          <a:lstStyle>
            <a:lvl1pPr marL="0" indent="0">
              <a:buNone/>
              <a:defRPr sz="1400">
                <a:solidFill>
                  <a:srgbClr val="0060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6"/>
          <p:cNvSpPr>
            <a:spLocks noGrp="1"/>
          </p:cNvSpPr>
          <p:nvPr>
            <p:ph type="sldNum" sz="quarter" idx="10"/>
          </p:nvPr>
        </p:nvSpPr>
        <p:spPr>
          <a:xfrm>
            <a:off x="3352800" y="4767263"/>
            <a:ext cx="2133600" cy="274637"/>
          </a:xfrm>
          <a:prstGeom prst="rect">
            <a:avLst/>
          </a:prstGeom>
        </p:spPr>
        <p:txBody>
          <a:bodyPr/>
          <a:lstStyle>
            <a:lvl1pPr algn="ctr">
              <a:defRPr>
                <a:solidFill>
                  <a:schemeClr val="bg1"/>
                </a:solidFill>
              </a:defRPr>
            </a:lvl1pPr>
          </a:lstStyle>
          <a:p>
            <a:pPr>
              <a:defRPr/>
            </a:pPr>
            <a:fld id="{0C045864-67DE-844A-AC03-EBD93572A568}" type="slidenum">
              <a:rPr lang="en-US" smtClean="0"/>
              <a:pPr>
                <a:defRPr/>
              </a:pPr>
              <a:t>‹#›</a:t>
            </a:fld>
            <a:endParaRPr lang="en-US" dirty="0"/>
          </a:p>
        </p:txBody>
      </p:sp>
    </p:spTree>
    <p:extLst>
      <p:ext uri="{BB962C8B-B14F-4D97-AF65-F5344CB8AC3E}">
        <p14:creationId xmlns:p14="http://schemas.microsoft.com/office/powerpoint/2010/main" val="297163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90550"/>
            <a:ext cx="82296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19250"/>
            <a:ext cx="8229600" cy="265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880"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hf hdr="0" ftr="0" dt="0"/>
  <p:txStyles>
    <p:titleStyle>
      <a:lvl1pPr algn="ctr" defTabSz="457200" rtl="0" eaLnBrk="0" fontAlgn="base" hangingPunct="0">
        <a:spcBef>
          <a:spcPct val="0"/>
        </a:spcBef>
        <a:spcAft>
          <a:spcPct val="0"/>
        </a:spcAft>
        <a:defRPr sz="3200" kern="1200">
          <a:solidFill>
            <a:schemeClr val="bg1"/>
          </a:solidFill>
          <a:latin typeface="Calibri"/>
          <a:ea typeface="Geneva" pitchFamily="-65" charset="-128"/>
          <a:cs typeface="Calibri"/>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bg1"/>
          </a:solidFill>
          <a:latin typeface="Calibri"/>
          <a:ea typeface="Geneva" pitchFamily="-65" charset="-128"/>
          <a:cs typeface="Calibri"/>
        </a:defRPr>
      </a:lvl1pPr>
      <a:lvl2pPr marL="742950" indent="-285750" algn="l" defTabSz="457200" rtl="0" eaLnBrk="0" fontAlgn="base" hangingPunct="0">
        <a:spcBef>
          <a:spcPct val="20000"/>
        </a:spcBef>
        <a:spcAft>
          <a:spcPct val="0"/>
        </a:spcAft>
        <a:buFont typeface="Arial" charset="0"/>
        <a:buChar char="–"/>
        <a:defRPr kern="1200">
          <a:solidFill>
            <a:schemeClr val="bg1"/>
          </a:solidFill>
          <a:latin typeface="Calibri"/>
          <a:ea typeface="Geneva" pitchFamily="-65" charset="-128"/>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domainpictures.net/en/view-image.php?image=290460&amp;picture=questions-amp-answers" TargetMode="External"/><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10817-calendar-transpare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youtube.com/watch?v=c8ljiWWweow&amp;t=70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99C644-4638-8D4D-B856-976C6DE8E30A}"/>
              </a:ext>
            </a:extLst>
          </p:cNvPr>
          <p:cNvSpPr>
            <a:spLocks noGrp="1"/>
          </p:cNvSpPr>
          <p:nvPr>
            <p:ph type="subTitle" idx="1"/>
          </p:nvPr>
        </p:nvSpPr>
        <p:spPr>
          <a:xfrm>
            <a:off x="1371600" y="2724150"/>
            <a:ext cx="6400800" cy="1314450"/>
          </a:xfrm>
        </p:spPr>
        <p:txBody>
          <a:bodyPr/>
          <a:lstStyle/>
          <a:p>
            <a:r>
              <a:rPr lang="en-US" dirty="0">
                <a:solidFill>
                  <a:srgbClr val="FFFF00"/>
                </a:solidFill>
              </a:rPr>
              <a:t>Heather Kelly, Director of Institutional Research</a:t>
            </a:r>
          </a:p>
          <a:p>
            <a:r>
              <a:rPr lang="en-US" dirty="0">
                <a:solidFill>
                  <a:srgbClr val="FFFF00"/>
                </a:solidFill>
              </a:rPr>
              <a:t>Matt Kinservik, Vice Provost for Faculty Affairs</a:t>
            </a:r>
          </a:p>
          <a:p>
            <a:r>
              <a:rPr lang="en-US" dirty="0">
                <a:solidFill>
                  <a:srgbClr val="FFFF00"/>
                </a:solidFill>
              </a:rPr>
              <a:t>21 October 2022</a:t>
            </a:r>
          </a:p>
        </p:txBody>
      </p:sp>
      <p:sp>
        <p:nvSpPr>
          <p:cNvPr id="3" name="Content Placeholder 2">
            <a:extLst>
              <a:ext uri="{FF2B5EF4-FFF2-40B4-BE49-F238E27FC236}">
                <a16:creationId xmlns:a16="http://schemas.microsoft.com/office/drawing/2014/main" id="{4957E5C1-F36E-8F43-9D11-37CA75F6C9A2}"/>
              </a:ext>
            </a:extLst>
          </p:cNvPr>
          <p:cNvSpPr>
            <a:spLocks noGrp="1"/>
          </p:cNvSpPr>
          <p:nvPr>
            <p:ph sz="quarter" idx="10"/>
          </p:nvPr>
        </p:nvSpPr>
        <p:spPr/>
        <p:txBody>
          <a:bodyPr/>
          <a:lstStyle/>
          <a:p>
            <a:r>
              <a:rPr lang="en-US" sz="2800" b="1" i="0" u="none" strike="noStrike" dirty="0">
                <a:solidFill>
                  <a:srgbClr val="FFFF00"/>
                </a:solidFill>
                <a:effectLst/>
                <a:latin typeface="+mn-lt"/>
              </a:rPr>
              <a:t>Re-engaging with Data and Stakeholders After Common Survey Administration Setbacks</a:t>
            </a:r>
            <a:endParaRPr lang="en-US" sz="2800" dirty="0">
              <a:solidFill>
                <a:srgbClr val="FFFF00"/>
              </a:solidFill>
              <a:latin typeface="+mn-lt"/>
            </a:endParaRPr>
          </a:p>
        </p:txBody>
      </p:sp>
    </p:spTree>
    <p:extLst>
      <p:ext uri="{BB962C8B-B14F-4D97-AF65-F5344CB8AC3E}">
        <p14:creationId xmlns:p14="http://schemas.microsoft.com/office/powerpoint/2010/main" val="95388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F493-0721-A4E1-6E0D-50877968C36C}"/>
              </a:ext>
            </a:extLst>
          </p:cNvPr>
          <p:cNvSpPr>
            <a:spLocks noGrp="1"/>
          </p:cNvSpPr>
          <p:nvPr>
            <p:ph type="title"/>
          </p:nvPr>
        </p:nvSpPr>
        <p:spPr/>
        <p:txBody>
          <a:bodyPr/>
          <a:lstStyle/>
          <a:p>
            <a:r>
              <a:rPr lang="en-US" dirty="0"/>
              <a:t>Climate</a:t>
            </a:r>
          </a:p>
        </p:txBody>
      </p:sp>
      <p:sp>
        <p:nvSpPr>
          <p:cNvPr id="3" name="Content Placeholder 2">
            <a:extLst>
              <a:ext uri="{FF2B5EF4-FFF2-40B4-BE49-F238E27FC236}">
                <a16:creationId xmlns:a16="http://schemas.microsoft.com/office/drawing/2014/main" id="{E078B863-1915-22D0-5194-5A8D51B69B0C}"/>
              </a:ext>
            </a:extLst>
          </p:cNvPr>
          <p:cNvSpPr>
            <a:spLocks noGrp="1"/>
          </p:cNvSpPr>
          <p:nvPr>
            <p:ph idx="1"/>
          </p:nvPr>
        </p:nvSpPr>
        <p:spPr/>
        <p:txBody>
          <a:bodyPr/>
          <a:lstStyle/>
          <a:p>
            <a:pPr marL="0" indent="0">
              <a:buNone/>
            </a:pPr>
            <a:r>
              <a:rPr lang="en-US" sz="1800" b="1" dirty="0">
                <a:effectLst/>
                <a:latin typeface="Calibri" panose="020F0502020204030204" pitchFamily="34" charset="0"/>
                <a:ea typeface="Calibri" panose="020F0502020204030204" pitchFamily="34" charset="0"/>
                <a:cs typeface="Calibri" panose="020F0502020204030204" pitchFamily="34" charset="0"/>
              </a:rPr>
              <a:t>Climate</a:t>
            </a:r>
            <a:r>
              <a:rPr lang="en-US" sz="1800" dirty="0">
                <a:effectLst/>
                <a:latin typeface="Calibri" panose="020F0502020204030204" pitchFamily="34" charset="0"/>
                <a:ea typeface="Calibri" panose="020F0502020204030204" pitchFamily="34" charset="0"/>
                <a:cs typeface="Calibri" panose="020F0502020204030204" pitchFamily="34" charset="0"/>
              </a:rPr>
              <a:t> is of primary importance. A poor climate is a chief reason for attrition, whereas a good climate promotes happiness and high achievement. We can do many things in response to the survey, but if we fail to improve the climate for faculty, we will not ultimately be successful.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1006472A-E4EB-AAAB-94C3-98B297FCA769}"/>
              </a:ext>
            </a:extLst>
          </p:cNvPr>
          <p:cNvSpPr>
            <a:spLocks noGrp="1"/>
          </p:cNvSpPr>
          <p:nvPr>
            <p:ph type="sldNum" sz="quarter" idx="10"/>
          </p:nvPr>
        </p:nvSpPr>
        <p:spPr/>
        <p:txBody>
          <a:bodyPr/>
          <a:lstStyle/>
          <a:p>
            <a:pPr>
              <a:defRPr/>
            </a:pPr>
            <a:fld id="{67ED70C6-FDCB-5747-9A21-CEFC4DDC4D7F}" type="slidenum">
              <a:rPr lang="en-US" smtClean="0"/>
              <a:pPr>
                <a:defRPr/>
              </a:pPr>
              <a:t>9</a:t>
            </a:fld>
            <a:endParaRPr lang="en-US" dirty="0"/>
          </a:p>
        </p:txBody>
      </p:sp>
    </p:spTree>
    <p:extLst>
      <p:ext uri="{BB962C8B-B14F-4D97-AF65-F5344CB8AC3E}">
        <p14:creationId xmlns:p14="http://schemas.microsoft.com/office/powerpoint/2010/main" val="338426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93D-ECD3-2971-48F4-7BDAA9B760DC}"/>
              </a:ext>
            </a:extLst>
          </p:cNvPr>
          <p:cNvSpPr>
            <a:spLocks noGrp="1"/>
          </p:cNvSpPr>
          <p:nvPr>
            <p:ph type="title"/>
          </p:nvPr>
        </p:nvSpPr>
        <p:spPr/>
        <p:txBody>
          <a:bodyPr/>
          <a:lstStyle/>
          <a:p>
            <a:r>
              <a:rPr lang="en-US" dirty="0"/>
              <a:t>Coaching</a:t>
            </a:r>
          </a:p>
        </p:txBody>
      </p:sp>
      <p:sp>
        <p:nvSpPr>
          <p:cNvPr id="3" name="Content Placeholder 2">
            <a:extLst>
              <a:ext uri="{FF2B5EF4-FFF2-40B4-BE49-F238E27FC236}">
                <a16:creationId xmlns:a16="http://schemas.microsoft.com/office/drawing/2014/main" id="{3D1A2681-38F0-1E3A-D788-3B9C6ACF8B42}"/>
              </a:ext>
            </a:extLst>
          </p:cNvPr>
          <p:cNvSpPr>
            <a:spLocks noGrp="1"/>
          </p:cNvSpPr>
          <p:nvPr>
            <p:ph idx="1"/>
          </p:nvPr>
        </p:nvSpPr>
        <p:spPr/>
        <p:txBody>
          <a:bodyPr/>
          <a:lstStyle/>
          <a:p>
            <a:pPr marL="0" indent="0">
              <a:buNone/>
            </a:pPr>
            <a:r>
              <a:rPr lang="en-US" sz="1800" b="1" dirty="0">
                <a:effectLst/>
                <a:latin typeface="Calibri" panose="020F0502020204030204" pitchFamily="34" charset="0"/>
                <a:ea typeface="Calibri" panose="020F0502020204030204" pitchFamily="34" charset="0"/>
                <a:cs typeface="Calibri" panose="020F0502020204030204" pitchFamily="34" charset="0"/>
              </a:rPr>
              <a:t>Coaching</a:t>
            </a:r>
            <a:r>
              <a:rPr lang="en-US" sz="1800" dirty="0">
                <a:effectLst/>
                <a:latin typeface="Calibri" panose="020F0502020204030204" pitchFamily="34" charset="0"/>
                <a:ea typeface="Calibri" panose="020F0502020204030204" pitchFamily="34" charset="0"/>
                <a:cs typeface="Calibri" panose="020F0502020204030204" pitchFamily="34" charset="0"/>
              </a:rPr>
              <a:t> is the key to improving and maintaining a good climate. For example, effective coaching can empower campus leaders and faculty peers to improve the climate by addressing issues of poor performance and uncollegiality. And building a culture of care and mentorship will promote and celebrate faculty success.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D4822199-BA6A-ACB6-FEAC-2B9F5250594A}"/>
              </a:ext>
            </a:extLst>
          </p:cNvPr>
          <p:cNvSpPr>
            <a:spLocks noGrp="1"/>
          </p:cNvSpPr>
          <p:nvPr>
            <p:ph type="sldNum" sz="quarter" idx="10"/>
          </p:nvPr>
        </p:nvSpPr>
        <p:spPr/>
        <p:txBody>
          <a:bodyPr/>
          <a:lstStyle/>
          <a:p>
            <a:pPr>
              <a:defRPr/>
            </a:pPr>
            <a:fld id="{67ED70C6-FDCB-5747-9A21-CEFC4DDC4D7F}" type="slidenum">
              <a:rPr lang="en-US" smtClean="0"/>
              <a:pPr>
                <a:defRPr/>
              </a:pPr>
              <a:t>10</a:t>
            </a:fld>
            <a:endParaRPr lang="en-US" dirty="0"/>
          </a:p>
        </p:txBody>
      </p:sp>
    </p:spTree>
    <p:extLst>
      <p:ext uri="{BB962C8B-B14F-4D97-AF65-F5344CB8AC3E}">
        <p14:creationId xmlns:p14="http://schemas.microsoft.com/office/powerpoint/2010/main" val="122543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EEDC-26F8-132F-1DA6-5F3B3DC91DBF}"/>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25435924-7CAD-8F75-31B5-5B1F98D913AD}"/>
              </a:ext>
            </a:extLst>
          </p:cNvPr>
          <p:cNvSpPr>
            <a:spLocks noGrp="1"/>
          </p:cNvSpPr>
          <p:nvPr>
            <p:ph idx="1"/>
          </p:nvPr>
        </p:nvSpPr>
        <p:spPr/>
        <p:txBody>
          <a:bodyPr/>
          <a:lstStyle/>
          <a:p>
            <a:pPr marL="0" indent="0">
              <a:buNone/>
            </a:pPr>
            <a:r>
              <a:rPr lang="en-US" sz="1800" b="1" dirty="0">
                <a:effectLst/>
                <a:latin typeface="Calibri" panose="020F0502020204030204" pitchFamily="34" charset="0"/>
                <a:ea typeface="Calibri" panose="020F0502020204030204" pitchFamily="34" charset="0"/>
                <a:cs typeface="Calibri" panose="020F0502020204030204" pitchFamily="34" charset="0"/>
              </a:rPr>
              <a:t>Collaboration</a:t>
            </a:r>
            <a:r>
              <a:rPr lang="en-US" sz="1800" dirty="0">
                <a:effectLst/>
                <a:latin typeface="Calibri" panose="020F0502020204030204" pitchFamily="34" charset="0"/>
                <a:ea typeface="Calibri" panose="020F0502020204030204" pitchFamily="34" charset="0"/>
                <a:cs typeface="Calibri" panose="020F0502020204030204" pitchFamily="34" charset="0"/>
              </a:rPr>
              <a:t> is the foundation of shared governance. Honesty, candor, transparency, and consistency are the hallmarks of effective collaboration. It depends upon trust, clarity of roles, good communication, and a strong sense of a shared mission. Identified as an institutional strength in the survey results, collaboration means both working together and equitably distributing and rewarding our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E4D46E4F-5A5F-4204-A77F-72E24EF88C0F}"/>
              </a:ext>
            </a:extLst>
          </p:cNvPr>
          <p:cNvSpPr>
            <a:spLocks noGrp="1"/>
          </p:cNvSpPr>
          <p:nvPr>
            <p:ph type="sldNum" sz="quarter" idx="10"/>
          </p:nvPr>
        </p:nvSpPr>
        <p:spPr/>
        <p:txBody>
          <a:bodyPr/>
          <a:lstStyle/>
          <a:p>
            <a:pPr>
              <a:defRPr/>
            </a:pPr>
            <a:fld id="{67ED70C6-FDCB-5747-9A21-CEFC4DDC4D7F}" type="slidenum">
              <a:rPr lang="en-US" smtClean="0"/>
              <a:pPr>
                <a:defRPr/>
              </a:pPr>
              <a:t>11</a:t>
            </a:fld>
            <a:endParaRPr lang="en-US" dirty="0"/>
          </a:p>
        </p:txBody>
      </p:sp>
    </p:spTree>
    <p:extLst>
      <p:ext uri="{BB962C8B-B14F-4D97-AF65-F5344CB8AC3E}">
        <p14:creationId xmlns:p14="http://schemas.microsoft.com/office/powerpoint/2010/main" val="122214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FF9B-8B7F-4616-9B7E-DAD31568E873}"/>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EFDE3CA9-C5CE-4716-94A5-57413FD269E1}"/>
              </a:ext>
            </a:extLst>
          </p:cNvPr>
          <p:cNvSpPr>
            <a:spLocks noGrp="1"/>
          </p:cNvSpPr>
          <p:nvPr>
            <p:ph idx="1"/>
          </p:nvPr>
        </p:nvSpPr>
        <p:spPr/>
        <p:txBody>
          <a:bodyPr/>
          <a:lstStyle/>
          <a:p>
            <a:pPr marL="0" indent="0">
              <a:buNone/>
            </a:pPr>
            <a:r>
              <a:rPr lang="en-US" dirty="0"/>
              <a:t>Setbacks cost in time but realize the benefits. For example:</a:t>
            </a:r>
          </a:p>
          <a:p>
            <a:pPr>
              <a:buFont typeface="Arial" panose="020B0604020202020204" pitchFamily="34" charset="0"/>
              <a:buChar char="•"/>
            </a:pPr>
            <a:r>
              <a:rPr lang="en-US" dirty="0"/>
              <a:t>COVID interruption led to a more thoughtful process</a:t>
            </a:r>
          </a:p>
          <a:p>
            <a:r>
              <a:rPr lang="en-US" dirty="0"/>
              <a:t>Able to engage new Provost in COACHE discussions which leads to faculty engagement and boosts implementation of the University’s strategic plan</a:t>
            </a:r>
          </a:p>
        </p:txBody>
      </p:sp>
      <p:sp>
        <p:nvSpPr>
          <p:cNvPr id="4" name="Slide Number Placeholder 3">
            <a:extLst>
              <a:ext uri="{FF2B5EF4-FFF2-40B4-BE49-F238E27FC236}">
                <a16:creationId xmlns:a16="http://schemas.microsoft.com/office/drawing/2014/main" id="{5707C666-EEBA-44BF-B262-FEDDDBDF07D2}"/>
              </a:ext>
            </a:extLst>
          </p:cNvPr>
          <p:cNvSpPr>
            <a:spLocks noGrp="1"/>
          </p:cNvSpPr>
          <p:nvPr>
            <p:ph type="sldNum" sz="quarter" idx="10"/>
          </p:nvPr>
        </p:nvSpPr>
        <p:spPr/>
        <p:txBody>
          <a:bodyPr/>
          <a:lstStyle/>
          <a:p>
            <a:pPr>
              <a:defRPr/>
            </a:pPr>
            <a:fld id="{67ED70C6-FDCB-5747-9A21-CEFC4DDC4D7F}" type="slidenum">
              <a:rPr lang="en-US" smtClean="0"/>
              <a:pPr>
                <a:defRPr/>
              </a:pPr>
              <a:t>12</a:t>
            </a:fld>
            <a:endParaRPr lang="en-US" dirty="0"/>
          </a:p>
        </p:txBody>
      </p:sp>
    </p:spTree>
    <p:extLst>
      <p:ext uri="{BB962C8B-B14F-4D97-AF65-F5344CB8AC3E}">
        <p14:creationId xmlns:p14="http://schemas.microsoft.com/office/powerpoint/2010/main" val="175710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195F-F5CF-1D4A-8A0D-6A65A59FD910}"/>
              </a:ext>
            </a:extLst>
          </p:cNvPr>
          <p:cNvSpPr>
            <a:spLocks noGrp="1"/>
          </p:cNvSpPr>
          <p:nvPr>
            <p:ph type="title"/>
          </p:nvPr>
        </p:nvSpPr>
        <p:spPr>
          <a:xfrm>
            <a:off x="1792288" y="3600450"/>
            <a:ext cx="5486400" cy="425054"/>
          </a:xfrm>
        </p:spPr>
        <p:txBody>
          <a:bodyPr/>
          <a:lstStyle/>
          <a:p>
            <a:r>
              <a:rPr lang="en-US" dirty="0"/>
              <a:t>Ask questions, share your experiences…</a:t>
            </a:r>
          </a:p>
        </p:txBody>
      </p:sp>
      <p:sp>
        <p:nvSpPr>
          <p:cNvPr id="4" name="Text Placeholder 3">
            <a:extLst>
              <a:ext uri="{FF2B5EF4-FFF2-40B4-BE49-F238E27FC236}">
                <a16:creationId xmlns:a16="http://schemas.microsoft.com/office/drawing/2014/main" id="{5AD4A2BF-7151-294E-9081-AF1442DB7D0E}"/>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7C2212B5-0F56-F54E-A817-E76960324BFE}"/>
              </a:ext>
            </a:extLst>
          </p:cNvPr>
          <p:cNvSpPr>
            <a:spLocks noGrp="1"/>
          </p:cNvSpPr>
          <p:nvPr>
            <p:ph type="sldNum" sz="quarter" idx="10"/>
          </p:nvPr>
        </p:nvSpPr>
        <p:spPr>
          <a:xfrm>
            <a:off x="3352800" y="4767263"/>
            <a:ext cx="2133600" cy="274637"/>
          </a:xfrm>
        </p:spPr>
        <p:txBody>
          <a:bodyPr/>
          <a:lstStyle/>
          <a:p>
            <a:pPr>
              <a:defRPr/>
            </a:pPr>
            <a:fld id="{34742D8B-8594-4B44-80B0-BECC0F075DC4}" type="slidenum">
              <a:rPr lang="en-US" smtClean="0"/>
              <a:pPr>
                <a:defRPr/>
              </a:pPr>
              <a:t>13</a:t>
            </a:fld>
            <a:endParaRPr lang="en-US" dirty="0"/>
          </a:p>
        </p:txBody>
      </p:sp>
      <p:pic>
        <p:nvPicPr>
          <p:cNvPr id="13" name="Picture Placeholder 12">
            <a:extLst>
              <a:ext uri="{FF2B5EF4-FFF2-40B4-BE49-F238E27FC236}">
                <a16:creationId xmlns:a16="http://schemas.microsoft.com/office/drawing/2014/main" id="{9B1826E1-476A-400A-B491-741984FD2775}"/>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6381" b="6381"/>
          <a:stretch>
            <a:fillRect/>
          </a:stretch>
        </p:blipFill>
        <p:spPr/>
      </p:pic>
    </p:spTree>
    <p:extLst>
      <p:ext uri="{BB962C8B-B14F-4D97-AF65-F5344CB8AC3E}">
        <p14:creationId xmlns:p14="http://schemas.microsoft.com/office/powerpoint/2010/main" val="418382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DAE23E-92AC-4F1B-88CB-627BF206DE77}"/>
              </a:ext>
            </a:extLst>
          </p:cNvPr>
          <p:cNvSpPr>
            <a:spLocks noGrp="1"/>
          </p:cNvSpPr>
          <p:nvPr>
            <p:ph type="title"/>
          </p:nvPr>
        </p:nvSpPr>
        <p:spPr>
          <a:xfrm>
            <a:off x="457200" y="227065"/>
            <a:ext cx="6934200" cy="742950"/>
          </a:xfrm>
        </p:spPr>
        <p:txBody>
          <a:bodyPr/>
          <a:lstStyle/>
          <a:p>
            <a:r>
              <a:rPr lang="en-US" dirty="0"/>
              <a:t>About the University of Delaware </a:t>
            </a:r>
          </a:p>
        </p:txBody>
      </p:sp>
      <p:pic>
        <p:nvPicPr>
          <p:cNvPr id="9" name="Content Placeholder 8">
            <a:extLst>
              <a:ext uri="{FF2B5EF4-FFF2-40B4-BE49-F238E27FC236}">
                <a16:creationId xmlns:a16="http://schemas.microsoft.com/office/drawing/2014/main" id="{3F222DC9-41B2-4A4D-A320-527120F4270A}"/>
              </a:ext>
            </a:extLst>
          </p:cNvPr>
          <p:cNvPicPr>
            <a:picLocks noGrp="1" noChangeAspect="1"/>
          </p:cNvPicPr>
          <p:nvPr>
            <p:ph sz="half" idx="1"/>
          </p:nvPr>
        </p:nvPicPr>
        <p:blipFill>
          <a:blip r:embed="rId3"/>
          <a:stretch>
            <a:fillRect/>
          </a:stretch>
        </p:blipFill>
        <p:spPr>
          <a:xfrm>
            <a:off x="609600" y="1039657"/>
            <a:ext cx="3603048" cy="2030144"/>
          </a:xfrm>
          <a:prstGeom prst="rect">
            <a:avLst/>
          </a:prstGeom>
        </p:spPr>
      </p:pic>
      <p:sp>
        <p:nvSpPr>
          <p:cNvPr id="7" name="Content Placeholder 6">
            <a:extLst>
              <a:ext uri="{FF2B5EF4-FFF2-40B4-BE49-F238E27FC236}">
                <a16:creationId xmlns:a16="http://schemas.microsoft.com/office/drawing/2014/main" id="{C3201ED2-16CA-4FDD-B8B2-1E8F8BB9187F}"/>
              </a:ext>
            </a:extLst>
          </p:cNvPr>
          <p:cNvSpPr>
            <a:spLocks noGrp="1"/>
          </p:cNvSpPr>
          <p:nvPr>
            <p:ph sz="half" idx="2"/>
          </p:nvPr>
        </p:nvSpPr>
        <p:spPr>
          <a:xfrm>
            <a:off x="4643284" y="1121180"/>
            <a:ext cx="4038600" cy="2686049"/>
          </a:xfrm>
        </p:spPr>
        <p:txBody>
          <a:bodyPr/>
          <a:lstStyle/>
          <a:p>
            <a:pPr marL="285750" indent="-285750">
              <a:buFont typeface="Arial" panose="020B0604020202020204" pitchFamily="34" charset="0"/>
              <a:buChar char="•"/>
            </a:pPr>
            <a:r>
              <a:rPr lang="en-US" sz="1400" dirty="0"/>
              <a:t>State-assisted yet privately governed public institution</a:t>
            </a:r>
          </a:p>
          <a:p>
            <a:pPr marL="285750" indent="-285750">
              <a:buFont typeface="Arial" panose="020B0604020202020204" pitchFamily="34" charset="0"/>
              <a:buChar char="•"/>
            </a:pPr>
            <a:r>
              <a:rPr lang="en-US" sz="1400" dirty="0"/>
              <a:t>Land Grant, Sea Grant, Space Grant and Carnegie Doctoral University – Very High Research Activity (R1)</a:t>
            </a:r>
          </a:p>
          <a:p>
            <a:pPr marL="285750" indent="-285750">
              <a:buFont typeface="Arial" panose="020B0604020202020204" pitchFamily="34" charset="0"/>
              <a:buChar char="•"/>
            </a:pPr>
            <a:r>
              <a:rPr lang="en-US" sz="1400" dirty="0"/>
              <a:t>Received the Carnegie Community Engagement classification in 2015</a:t>
            </a:r>
          </a:p>
          <a:p>
            <a:pPr marL="285750" indent="-285750">
              <a:buFont typeface="Arial" panose="020B0604020202020204" pitchFamily="34" charset="0"/>
              <a:buChar char="•"/>
            </a:pPr>
            <a:r>
              <a:rPr lang="en-US" sz="1400" dirty="0"/>
              <a:t>Located in Newark, Delaware, a suburban community of more than 33,800, situated midway between Philadelphia and Baltimore</a:t>
            </a:r>
          </a:p>
          <a:p>
            <a:pPr marL="285750" indent="-285750">
              <a:buFont typeface="Arial" panose="020B0604020202020204" pitchFamily="34" charset="0"/>
              <a:buChar char="•"/>
            </a:pPr>
            <a:r>
              <a:rPr lang="en-US" sz="1400" dirty="0"/>
              <a:t>24,039 students in fall 2022 [34% Delaware residents; non-residents primarily from NJ, NY, PA, MD; ~ 11% are International]</a:t>
            </a:r>
          </a:p>
          <a:p>
            <a:pPr marL="285750" indent="-285750">
              <a:buFont typeface="Arial" panose="020B0604020202020204" pitchFamily="34" charset="0"/>
              <a:buChar char="•"/>
            </a:pPr>
            <a:r>
              <a:rPr lang="en-US" sz="1400" dirty="0"/>
              <a:t>1,347 faculty members in </a:t>
            </a:r>
            <a:r>
              <a:rPr lang="en-US" sz="1400"/>
              <a:t>fall 2022</a:t>
            </a:r>
            <a:endParaRPr lang="en-US" sz="1400" dirty="0"/>
          </a:p>
          <a:p>
            <a:endParaRPr lang="en-US" dirty="0"/>
          </a:p>
        </p:txBody>
      </p:sp>
      <p:sp>
        <p:nvSpPr>
          <p:cNvPr id="4" name="Slide Number Placeholder 3">
            <a:extLst>
              <a:ext uri="{FF2B5EF4-FFF2-40B4-BE49-F238E27FC236}">
                <a16:creationId xmlns:a16="http://schemas.microsoft.com/office/drawing/2014/main" id="{E4EE8672-8E8D-41C1-A057-12152A5BA85D}"/>
              </a:ext>
            </a:extLst>
          </p:cNvPr>
          <p:cNvSpPr>
            <a:spLocks noGrp="1"/>
          </p:cNvSpPr>
          <p:nvPr>
            <p:ph type="sldNum" sz="quarter" idx="10"/>
          </p:nvPr>
        </p:nvSpPr>
        <p:spPr/>
        <p:txBody>
          <a:bodyPr/>
          <a:lstStyle/>
          <a:p>
            <a:pPr>
              <a:defRPr/>
            </a:pPr>
            <a:r>
              <a:rPr lang="en-US" dirty="0"/>
              <a:t>1</a:t>
            </a:r>
          </a:p>
        </p:txBody>
      </p:sp>
      <p:pic>
        <p:nvPicPr>
          <p:cNvPr id="8" name="Picture 7">
            <a:extLst>
              <a:ext uri="{FF2B5EF4-FFF2-40B4-BE49-F238E27FC236}">
                <a16:creationId xmlns:a16="http://schemas.microsoft.com/office/drawing/2014/main" id="{ED7A8A23-6F56-474F-ACC0-68B287CB8030}"/>
              </a:ext>
            </a:extLst>
          </p:cNvPr>
          <p:cNvPicPr>
            <a:picLocks noChangeAspect="1"/>
          </p:cNvPicPr>
          <p:nvPr/>
        </p:nvPicPr>
        <p:blipFill>
          <a:blip r:embed="rId4"/>
          <a:stretch>
            <a:fillRect/>
          </a:stretch>
        </p:blipFill>
        <p:spPr>
          <a:xfrm>
            <a:off x="6928064" y="135204"/>
            <a:ext cx="926672" cy="926672"/>
          </a:xfrm>
          <a:prstGeom prst="rect">
            <a:avLst/>
          </a:prstGeom>
        </p:spPr>
      </p:pic>
      <p:sp>
        <p:nvSpPr>
          <p:cNvPr id="10" name="Rectangle 9">
            <a:extLst>
              <a:ext uri="{FF2B5EF4-FFF2-40B4-BE49-F238E27FC236}">
                <a16:creationId xmlns:a16="http://schemas.microsoft.com/office/drawing/2014/main" id="{EEE6A70F-AFEC-43EF-9F1B-81EF46853E29}"/>
              </a:ext>
            </a:extLst>
          </p:cNvPr>
          <p:cNvSpPr/>
          <p:nvPr/>
        </p:nvSpPr>
        <p:spPr>
          <a:xfrm>
            <a:off x="125124" y="3069801"/>
            <a:ext cx="4572000" cy="738664"/>
          </a:xfrm>
          <a:prstGeom prst="rect">
            <a:avLst/>
          </a:prstGeom>
        </p:spPr>
        <p:txBody>
          <a:bodyPr>
            <a:spAutoFit/>
          </a:bodyPr>
          <a:lstStyle/>
          <a:p>
            <a:pPr algn="ctr" eaLnBrk="0" hangingPunct="0">
              <a:spcBef>
                <a:spcPct val="20000"/>
              </a:spcBef>
            </a:pPr>
            <a:r>
              <a:rPr lang="en-US" sz="1400" b="1" i="1" dirty="0">
                <a:solidFill>
                  <a:srgbClr val="006096"/>
                </a:solidFill>
                <a:latin typeface="Calibri"/>
                <a:ea typeface="Geneva" pitchFamily="-65" charset="-128"/>
                <a:cs typeface="Calibri"/>
              </a:rPr>
              <a:t>The University of Delaware is committed to excellence in undergraduate and graduate education, research and service.</a:t>
            </a:r>
          </a:p>
        </p:txBody>
      </p:sp>
    </p:spTree>
    <p:extLst>
      <p:ext uri="{BB962C8B-B14F-4D97-AF65-F5344CB8AC3E}">
        <p14:creationId xmlns:p14="http://schemas.microsoft.com/office/powerpoint/2010/main" val="205829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FF7C-F1F7-A14F-AA66-11BF54FCC494}"/>
              </a:ext>
            </a:extLst>
          </p:cNvPr>
          <p:cNvSpPr>
            <a:spLocks noGrp="1"/>
          </p:cNvSpPr>
          <p:nvPr>
            <p:ph type="title"/>
          </p:nvPr>
        </p:nvSpPr>
        <p:spPr>
          <a:xfrm>
            <a:off x="304800" y="84127"/>
            <a:ext cx="8229600" cy="742950"/>
          </a:xfrm>
        </p:spPr>
        <p:txBody>
          <a:bodyPr/>
          <a:lstStyle/>
          <a:p>
            <a:r>
              <a:rPr lang="en-US" dirty="0"/>
              <a:t>UD’s COACHE Timeline</a:t>
            </a:r>
          </a:p>
        </p:txBody>
      </p:sp>
      <p:sp>
        <p:nvSpPr>
          <p:cNvPr id="3" name="Content Placeholder 2">
            <a:extLst>
              <a:ext uri="{FF2B5EF4-FFF2-40B4-BE49-F238E27FC236}">
                <a16:creationId xmlns:a16="http://schemas.microsoft.com/office/drawing/2014/main" id="{F8D023CB-90DC-6E4A-886A-C3A587C4FE4B}"/>
              </a:ext>
            </a:extLst>
          </p:cNvPr>
          <p:cNvSpPr>
            <a:spLocks noGrp="1"/>
          </p:cNvSpPr>
          <p:nvPr>
            <p:ph idx="1"/>
          </p:nvPr>
        </p:nvSpPr>
        <p:spPr>
          <a:xfrm>
            <a:off x="3429000" y="827077"/>
            <a:ext cx="5486400" cy="2651125"/>
          </a:xfrm>
        </p:spPr>
        <p:txBody>
          <a:bodyPr/>
          <a:lstStyle/>
          <a:p>
            <a:r>
              <a:rPr lang="en-US" dirty="0"/>
              <a:t>February - April 2020: Survey administered </a:t>
            </a:r>
          </a:p>
          <a:p>
            <a:r>
              <a:rPr lang="en-US" dirty="0"/>
              <a:t>July 2020: Results provided to UD</a:t>
            </a:r>
          </a:p>
          <a:p>
            <a:r>
              <a:rPr lang="en-US" b="1" i="1" dirty="0"/>
              <a:t>Fall 2020: Process suspended due to pandemic</a:t>
            </a:r>
          </a:p>
          <a:p>
            <a:r>
              <a:rPr lang="en-US" dirty="0"/>
              <a:t>Spring 2021: Results disseminated to academic leadership</a:t>
            </a:r>
          </a:p>
          <a:p>
            <a:r>
              <a:rPr lang="en-US" dirty="0"/>
              <a:t>June 2021: Town Hall meeting to share results; Web site established</a:t>
            </a:r>
          </a:p>
          <a:p>
            <a:r>
              <a:rPr lang="en-US" dirty="0"/>
              <a:t>Fall 2021: Working groups formed</a:t>
            </a:r>
          </a:p>
          <a:p>
            <a:r>
              <a:rPr lang="en-US" b="1" i="1" dirty="0"/>
              <a:t>Summer 2022: Leadership Changes - Provost and Chair of Board of Trustees</a:t>
            </a:r>
          </a:p>
          <a:p>
            <a:r>
              <a:rPr lang="en-US" dirty="0"/>
              <a:t>Fall 2022: Final report</a:t>
            </a:r>
          </a:p>
          <a:p>
            <a:endParaRPr lang="en-US" dirty="0"/>
          </a:p>
          <a:p>
            <a:endParaRPr lang="en-US" dirty="0"/>
          </a:p>
        </p:txBody>
      </p:sp>
      <p:sp>
        <p:nvSpPr>
          <p:cNvPr id="4" name="Slide Number Placeholder 3">
            <a:extLst>
              <a:ext uri="{FF2B5EF4-FFF2-40B4-BE49-F238E27FC236}">
                <a16:creationId xmlns:a16="http://schemas.microsoft.com/office/drawing/2014/main" id="{6C24BC11-68DD-904F-9CE0-EF12D82E4E18}"/>
              </a:ext>
            </a:extLst>
          </p:cNvPr>
          <p:cNvSpPr>
            <a:spLocks noGrp="1"/>
          </p:cNvSpPr>
          <p:nvPr>
            <p:ph type="sldNum" sz="quarter" idx="10"/>
          </p:nvPr>
        </p:nvSpPr>
        <p:spPr/>
        <p:txBody>
          <a:bodyPr/>
          <a:lstStyle/>
          <a:p>
            <a:pPr>
              <a:defRPr/>
            </a:pPr>
            <a:fld id="{67ED70C6-FDCB-5747-9A21-CEFC4DDC4D7F}" type="slidenum">
              <a:rPr lang="en-US" smtClean="0"/>
              <a:pPr>
                <a:defRPr/>
              </a:pPr>
              <a:t>2</a:t>
            </a:fld>
            <a:endParaRPr lang="en-US" dirty="0"/>
          </a:p>
        </p:txBody>
      </p:sp>
      <p:pic>
        <p:nvPicPr>
          <p:cNvPr id="6" name="Picture 5">
            <a:extLst>
              <a:ext uri="{FF2B5EF4-FFF2-40B4-BE49-F238E27FC236}">
                <a16:creationId xmlns:a16="http://schemas.microsoft.com/office/drawing/2014/main" id="{B7D5E4F6-10E4-40C4-BFF1-019D5AF587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4800" y="971550"/>
            <a:ext cx="2971800" cy="2971800"/>
          </a:xfrm>
          <a:prstGeom prst="rect">
            <a:avLst/>
          </a:prstGeom>
        </p:spPr>
      </p:pic>
      <p:sp>
        <p:nvSpPr>
          <p:cNvPr id="7" name="TextBox 6">
            <a:extLst>
              <a:ext uri="{FF2B5EF4-FFF2-40B4-BE49-F238E27FC236}">
                <a16:creationId xmlns:a16="http://schemas.microsoft.com/office/drawing/2014/main" id="{919228AE-AF55-45CA-BE49-6A17A3CC5292}"/>
              </a:ext>
            </a:extLst>
          </p:cNvPr>
          <p:cNvSpPr txBox="1"/>
          <p:nvPr/>
        </p:nvSpPr>
        <p:spPr>
          <a:xfrm>
            <a:off x="304800" y="3872379"/>
            <a:ext cx="2971800" cy="215444"/>
          </a:xfrm>
          <a:prstGeom prst="rect">
            <a:avLst/>
          </a:prstGeom>
          <a:noFill/>
        </p:spPr>
        <p:txBody>
          <a:bodyPr wrap="square" rtlCol="0">
            <a:spAutoFit/>
          </a:bodyPr>
          <a:lstStyle/>
          <a:p>
            <a:r>
              <a:rPr lang="en-US" sz="800" dirty="0">
                <a:hlinkClick r:id="rId4" tooltip="https://www.freepngimg.com/png/10817-calendar-transparent"/>
              </a:rPr>
              <a:t>This Photo</a:t>
            </a:r>
            <a:r>
              <a:rPr lang="en-US" sz="800" dirty="0"/>
              <a:t> by Unknown Author is licensed under </a:t>
            </a:r>
            <a:r>
              <a:rPr lang="en-US" sz="800" dirty="0">
                <a:hlinkClick r:id="rId5" tooltip="https://creativecommons.org/licenses/by-nc/3.0/"/>
              </a:rPr>
              <a:t>CC BY-NC</a:t>
            </a:r>
            <a:endParaRPr lang="en-US" sz="800" dirty="0"/>
          </a:p>
        </p:txBody>
      </p:sp>
    </p:spTree>
    <p:extLst>
      <p:ext uri="{BB962C8B-B14F-4D97-AF65-F5344CB8AC3E}">
        <p14:creationId xmlns:p14="http://schemas.microsoft.com/office/powerpoint/2010/main" val="14409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1FBD-C9FB-E738-743F-6383DFFA2F51}"/>
              </a:ext>
            </a:extLst>
          </p:cNvPr>
          <p:cNvSpPr>
            <a:spLocks noGrp="1"/>
          </p:cNvSpPr>
          <p:nvPr>
            <p:ph type="title"/>
          </p:nvPr>
        </p:nvSpPr>
        <p:spPr/>
        <p:txBody>
          <a:bodyPr/>
          <a:lstStyle/>
          <a:p>
            <a:r>
              <a:rPr lang="en-US" dirty="0"/>
              <a:t>Recalibration #1: COVID</a:t>
            </a:r>
          </a:p>
        </p:txBody>
      </p:sp>
      <p:sp>
        <p:nvSpPr>
          <p:cNvPr id="3" name="Content Placeholder 2">
            <a:extLst>
              <a:ext uri="{FF2B5EF4-FFF2-40B4-BE49-F238E27FC236}">
                <a16:creationId xmlns:a16="http://schemas.microsoft.com/office/drawing/2014/main" id="{F17BB535-FF23-F99A-226D-4A12F591DE84}"/>
              </a:ext>
            </a:extLst>
          </p:cNvPr>
          <p:cNvSpPr>
            <a:spLocks noGrp="1"/>
          </p:cNvSpPr>
          <p:nvPr>
            <p:ph idx="1"/>
          </p:nvPr>
        </p:nvSpPr>
        <p:spPr/>
        <p:txBody>
          <a:bodyPr/>
          <a:lstStyle/>
          <a:p>
            <a:r>
              <a:rPr lang="en-US" dirty="0"/>
              <a:t>UD had the first confirmed COVID cases in the state of Delaware </a:t>
            </a:r>
          </a:p>
          <a:p>
            <a:r>
              <a:rPr lang="en-US" dirty="0"/>
              <a:t>Cleared the campus on 13 March 2020</a:t>
            </a:r>
          </a:p>
          <a:p>
            <a:r>
              <a:rPr lang="en-US" dirty="0"/>
              <a:t>COACHE survey closed on 20 April 2020</a:t>
            </a:r>
          </a:p>
          <a:p>
            <a:r>
              <a:rPr lang="en-US" dirty="0"/>
              <a:t>Received results in July 2020</a:t>
            </a:r>
          </a:p>
          <a:p>
            <a:r>
              <a:rPr lang="en-US" b="1" dirty="0"/>
              <a:t>Provost directed that all non-essential service activities be suspended in Fall 2020</a:t>
            </a:r>
          </a:p>
          <a:p>
            <a:r>
              <a:rPr lang="en-US" dirty="0"/>
              <a:t>Relaunched with Informational Session with COACHE on 4 June 2021</a:t>
            </a:r>
          </a:p>
          <a:p>
            <a:r>
              <a:rPr lang="en-US" dirty="0"/>
              <a:t>Provided updates to academic leadership and Board of Trustees in Fall 2021</a:t>
            </a:r>
          </a:p>
          <a:p>
            <a:r>
              <a:rPr lang="en-US" dirty="0"/>
              <a:t>Assembled working groups in Fall 2021</a:t>
            </a:r>
          </a:p>
          <a:p>
            <a:endParaRPr lang="en-US" dirty="0"/>
          </a:p>
        </p:txBody>
      </p:sp>
      <p:sp>
        <p:nvSpPr>
          <p:cNvPr id="4" name="Slide Number Placeholder 3">
            <a:extLst>
              <a:ext uri="{FF2B5EF4-FFF2-40B4-BE49-F238E27FC236}">
                <a16:creationId xmlns:a16="http://schemas.microsoft.com/office/drawing/2014/main" id="{7A43B518-12D4-4CD4-D145-EA17120D6FED}"/>
              </a:ext>
            </a:extLst>
          </p:cNvPr>
          <p:cNvSpPr>
            <a:spLocks noGrp="1"/>
          </p:cNvSpPr>
          <p:nvPr>
            <p:ph type="sldNum" sz="quarter" idx="10"/>
          </p:nvPr>
        </p:nvSpPr>
        <p:spPr/>
        <p:txBody>
          <a:bodyPr/>
          <a:lstStyle/>
          <a:p>
            <a:pPr>
              <a:defRPr/>
            </a:pPr>
            <a:fld id="{67ED70C6-FDCB-5747-9A21-CEFC4DDC4D7F}" type="slidenum">
              <a:rPr lang="en-US" smtClean="0"/>
              <a:pPr>
                <a:defRPr/>
              </a:pPr>
              <a:t>3</a:t>
            </a:fld>
            <a:endParaRPr lang="en-US" dirty="0"/>
          </a:p>
        </p:txBody>
      </p:sp>
    </p:spTree>
    <p:extLst>
      <p:ext uri="{BB962C8B-B14F-4D97-AF65-F5344CB8AC3E}">
        <p14:creationId xmlns:p14="http://schemas.microsoft.com/office/powerpoint/2010/main" val="51901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3C79-1EEC-6047-B934-8E2343826CEF}"/>
              </a:ext>
            </a:extLst>
          </p:cNvPr>
          <p:cNvSpPr>
            <a:spLocks noGrp="1"/>
          </p:cNvSpPr>
          <p:nvPr>
            <p:ph type="title"/>
          </p:nvPr>
        </p:nvSpPr>
        <p:spPr/>
        <p:txBody>
          <a:bodyPr/>
          <a:lstStyle/>
          <a:p>
            <a:r>
              <a:rPr lang="en-US" dirty="0"/>
              <a:t>Leadership Updates: Goals of COACHE Process</a:t>
            </a:r>
          </a:p>
        </p:txBody>
      </p:sp>
      <p:sp>
        <p:nvSpPr>
          <p:cNvPr id="3" name="Content Placeholder 2">
            <a:extLst>
              <a:ext uri="{FF2B5EF4-FFF2-40B4-BE49-F238E27FC236}">
                <a16:creationId xmlns:a16="http://schemas.microsoft.com/office/drawing/2014/main" id="{C6EB76A1-3725-CF4F-9D7A-FFA317AC9037}"/>
              </a:ext>
            </a:extLst>
          </p:cNvPr>
          <p:cNvSpPr>
            <a:spLocks noGrp="1"/>
          </p:cNvSpPr>
          <p:nvPr>
            <p:ph idx="1"/>
          </p:nvPr>
        </p:nvSpPr>
        <p:spPr>
          <a:xfrm>
            <a:off x="457200" y="1428750"/>
            <a:ext cx="8229600" cy="2651125"/>
          </a:xfrm>
        </p:spPr>
        <p:txBody>
          <a:bodyPr/>
          <a:lstStyle/>
          <a:p>
            <a:pPr marL="0" indent="0" algn="ctr">
              <a:buNone/>
            </a:pPr>
            <a:r>
              <a:rPr lang="en-US" sz="2400" b="1" dirty="0"/>
              <a:t>Survey </a:t>
            </a:r>
            <a:r>
              <a:rPr lang="en-US" sz="2400" b="1" dirty="0">
                <a:sym typeface="Wingdings" panose="05000000000000000000" pitchFamily="2" charset="2"/>
              </a:rPr>
              <a:t> A</a:t>
            </a:r>
            <a:r>
              <a:rPr lang="en-US" sz="2400" b="1" dirty="0"/>
              <a:t>nalyze </a:t>
            </a:r>
            <a:r>
              <a:rPr lang="en-US" sz="2400" b="1" dirty="0">
                <a:sym typeface="Wingdings" panose="05000000000000000000" pitchFamily="2" charset="2"/>
              </a:rPr>
              <a:t> R</a:t>
            </a:r>
            <a:r>
              <a:rPr lang="en-US" sz="2400" b="1" dirty="0"/>
              <a:t>ecommend Actions</a:t>
            </a:r>
          </a:p>
          <a:p>
            <a:pPr marL="0" indent="0" algn="ctr">
              <a:buNone/>
            </a:pPr>
            <a:endParaRPr lang="en-US" sz="1400" b="1" dirty="0"/>
          </a:p>
          <a:p>
            <a:r>
              <a:rPr lang="en-US" dirty="0"/>
              <a:t>Faculty job satisfaction is more important now than ever.</a:t>
            </a:r>
          </a:p>
          <a:p>
            <a:r>
              <a:rPr lang="en-US" dirty="0"/>
              <a:t>Survey results are pre-pandemic.</a:t>
            </a:r>
          </a:p>
          <a:p>
            <a:r>
              <a:rPr lang="en-US" dirty="0"/>
              <a:t>The stresses of the pandemic and of the national conversation about structural racism are significant factors in interpreting our results and making recommendations to address areas of concern.</a:t>
            </a:r>
          </a:p>
          <a:p>
            <a:r>
              <a:rPr lang="en-US" dirty="0"/>
              <a:t>Academic labor market is fierce. Retention of talent is a key priority.</a:t>
            </a:r>
          </a:p>
        </p:txBody>
      </p:sp>
      <p:sp>
        <p:nvSpPr>
          <p:cNvPr id="4" name="Slide Number Placeholder 3">
            <a:extLst>
              <a:ext uri="{FF2B5EF4-FFF2-40B4-BE49-F238E27FC236}">
                <a16:creationId xmlns:a16="http://schemas.microsoft.com/office/drawing/2014/main" id="{AAA83511-2FEB-8145-8430-62C160407106}"/>
              </a:ext>
            </a:extLst>
          </p:cNvPr>
          <p:cNvSpPr>
            <a:spLocks noGrp="1"/>
          </p:cNvSpPr>
          <p:nvPr>
            <p:ph type="sldNum" sz="quarter" idx="10"/>
          </p:nvPr>
        </p:nvSpPr>
        <p:spPr/>
        <p:txBody>
          <a:bodyPr/>
          <a:lstStyle/>
          <a:p>
            <a:pPr>
              <a:defRPr/>
            </a:pPr>
            <a:fld id="{67ED70C6-FDCB-5747-9A21-CEFC4DDC4D7F}" type="slidenum">
              <a:rPr lang="en-US" smtClean="0"/>
              <a:pPr>
                <a:defRPr/>
              </a:pPr>
              <a:t>4</a:t>
            </a:fld>
            <a:endParaRPr lang="en-US" dirty="0"/>
          </a:p>
        </p:txBody>
      </p:sp>
    </p:spTree>
    <p:extLst>
      <p:ext uri="{BB962C8B-B14F-4D97-AF65-F5344CB8AC3E}">
        <p14:creationId xmlns:p14="http://schemas.microsoft.com/office/powerpoint/2010/main" val="141159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CC95-9C9F-E547-942C-01585AF4848A}"/>
              </a:ext>
            </a:extLst>
          </p:cNvPr>
          <p:cNvSpPr>
            <a:spLocks noGrp="1"/>
          </p:cNvSpPr>
          <p:nvPr>
            <p:ph type="title"/>
          </p:nvPr>
        </p:nvSpPr>
        <p:spPr/>
        <p:txBody>
          <a:bodyPr/>
          <a:lstStyle/>
          <a:p>
            <a:r>
              <a:rPr lang="en-US" dirty="0"/>
              <a:t>Working Groups</a:t>
            </a:r>
          </a:p>
        </p:txBody>
      </p:sp>
      <p:sp>
        <p:nvSpPr>
          <p:cNvPr id="3" name="Content Placeholder 2">
            <a:extLst>
              <a:ext uri="{FF2B5EF4-FFF2-40B4-BE49-F238E27FC236}">
                <a16:creationId xmlns:a16="http://schemas.microsoft.com/office/drawing/2014/main" id="{CA2DC24E-A37F-ED43-9AC7-458BB24FEDE8}"/>
              </a:ext>
            </a:extLst>
          </p:cNvPr>
          <p:cNvSpPr>
            <a:spLocks noGrp="1"/>
          </p:cNvSpPr>
          <p:nvPr>
            <p:ph idx="1"/>
          </p:nvPr>
        </p:nvSpPr>
        <p:spPr/>
        <p:txBody>
          <a:bodyPr/>
          <a:lstStyle/>
          <a:p>
            <a:pPr marL="0" indent="0">
              <a:buNone/>
            </a:pPr>
            <a:r>
              <a:rPr lang="en-US" dirty="0"/>
              <a:t>Working Groups formed to address areas for further study:</a:t>
            </a:r>
          </a:p>
          <a:p>
            <a:pPr marL="514350" indent="-514350">
              <a:buFont typeface="+mj-lt"/>
              <a:buAutoNum type="arabicPeriod"/>
            </a:pPr>
            <a:r>
              <a:rPr lang="en-US" dirty="0"/>
              <a:t>Nature of Work: Service</a:t>
            </a:r>
          </a:p>
          <a:p>
            <a:pPr marL="514350" indent="-514350">
              <a:buFont typeface="+mj-lt"/>
              <a:buAutoNum type="arabicPeriod"/>
            </a:pPr>
            <a:r>
              <a:rPr lang="en-US" dirty="0"/>
              <a:t>Department Collegiality</a:t>
            </a:r>
          </a:p>
          <a:p>
            <a:pPr marL="514350" indent="-514350">
              <a:buFont typeface="+mj-lt"/>
              <a:buAutoNum type="arabicPeriod"/>
            </a:pPr>
            <a:r>
              <a:rPr lang="en-US" dirty="0"/>
              <a:t>Senior Leadership</a:t>
            </a:r>
          </a:p>
          <a:p>
            <a:pPr marL="514350" indent="-514350">
              <a:buFont typeface="+mj-lt"/>
              <a:buAutoNum type="arabicPeriod"/>
            </a:pPr>
            <a:r>
              <a:rPr lang="en-US" dirty="0"/>
              <a:t>Promotion &amp; Tenure</a:t>
            </a:r>
          </a:p>
          <a:p>
            <a:pPr marL="514350" indent="-514350">
              <a:buFont typeface="+mj-lt"/>
              <a:buAutoNum type="arabicPeriod"/>
            </a:pPr>
            <a:r>
              <a:rPr lang="en-US" dirty="0"/>
              <a:t>Diversity, Equity, &amp; Inclusion</a:t>
            </a:r>
          </a:p>
        </p:txBody>
      </p:sp>
      <p:sp>
        <p:nvSpPr>
          <p:cNvPr id="4" name="Slide Number Placeholder 3">
            <a:extLst>
              <a:ext uri="{FF2B5EF4-FFF2-40B4-BE49-F238E27FC236}">
                <a16:creationId xmlns:a16="http://schemas.microsoft.com/office/drawing/2014/main" id="{DD8DF1C6-28D7-F848-86D0-965C47386DD0}"/>
              </a:ext>
            </a:extLst>
          </p:cNvPr>
          <p:cNvSpPr>
            <a:spLocks noGrp="1"/>
          </p:cNvSpPr>
          <p:nvPr>
            <p:ph type="sldNum" sz="quarter" idx="10"/>
          </p:nvPr>
        </p:nvSpPr>
        <p:spPr/>
        <p:txBody>
          <a:bodyPr/>
          <a:lstStyle/>
          <a:p>
            <a:pPr>
              <a:defRPr/>
            </a:pPr>
            <a:fld id="{67ED70C6-FDCB-5747-9A21-CEFC4DDC4D7F}" type="slidenum">
              <a:rPr lang="en-US" smtClean="0"/>
              <a:pPr>
                <a:defRPr/>
              </a:pPr>
              <a:t>5</a:t>
            </a:fld>
            <a:endParaRPr lang="en-US" dirty="0"/>
          </a:p>
        </p:txBody>
      </p:sp>
    </p:spTree>
    <p:extLst>
      <p:ext uri="{BB962C8B-B14F-4D97-AF65-F5344CB8AC3E}">
        <p14:creationId xmlns:p14="http://schemas.microsoft.com/office/powerpoint/2010/main" val="54630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E73A-45A0-FC96-ACE5-405626A9B0F9}"/>
              </a:ext>
            </a:extLst>
          </p:cNvPr>
          <p:cNvSpPr>
            <a:spLocks noGrp="1"/>
          </p:cNvSpPr>
          <p:nvPr>
            <p:ph type="title"/>
          </p:nvPr>
        </p:nvSpPr>
        <p:spPr>
          <a:xfrm>
            <a:off x="439220" y="101600"/>
            <a:ext cx="8229600" cy="742950"/>
          </a:xfrm>
        </p:spPr>
        <p:txBody>
          <a:bodyPr/>
          <a:lstStyle/>
          <a:p>
            <a:r>
              <a:rPr lang="en-US" dirty="0"/>
              <a:t>A New Level of Transparency </a:t>
            </a:r>
          </a:p>
        </p:txBody>
      </p:sp>
      <p:pic>
        <p:nvPicPr>
          <p:cNvPr id="5" name="Content Placeholder 4">
            <a:extLst>
              <a:ext uri="{FF2B5EF4-FFF2-40B4-BE49-F238E27FC236}">
                <a16:creationId xmlns:a16="http://schemas.microsoft.com/office/drawing/2014/main" id="{8218965E-3E23-463D-9557-A86C45D933A4}"/>
              </a:ext>
            </a:extLst>
          </p:cNvPr>
          <p:cNvPicPr>
            <a:picLocks noGrp="1" noChangeAspect="1"/>
          </p:cNvPicPr>
          <p:nvPr>
            <p:ph idx="1"/>
          </p:nvPr>
        </p:nvPicPr>
        <p:blipFill>
          <a:blip r:embed="rId3"/>
          <a:stretch>
            <a:fillRect/>
          </a:stretch>
        </p:blipFill>
        <p:spPr>
          <a:xfrm>
            <a:off x="475180" y="745396"/>
            <a:ext cx="2934128" cy="3647835"/>
          </a:xfrm>
          <a:prstGeom prst="rect">
            <a:avLst/>
          </a:prstGeom>
        </p:spPr>
      </p:pic>
      <p:sp>
        <p:nvSpPr>
          <p:cNvPr id="4" name="Slide Number Placeholder 3">
            <a:extLst>
              <a:ext uri="{FF2B5EF4-FFF2-40B4-BE49-F238E27FC236}">
                <a16:creationId xmlns:a16="http://schemas.microsoft.com/office/drawing/2014/main" id="{CCA0F714-603D-886D-65FF-DD326B33F266}"/>
              </a:ext>
            </a:extLst>
          </p:cNvPr>
          <p:cNvSpPr>
            <a:spLocks noGrp="1"/>
          </p:cNvSpPr>
          <p:nvPr>
            <p:ph type="sldNum" sz="quarter" idx="10"/>
          </p:nvPr>
        </p:nvSpPr>
        <p:spPr/>
        <p:txBody>
          <a:bodyPr/>
          <a:lstStyle/>
          <a:p>
            <a:pPr>
              <a:defRPr/>
            </a:pPr>
            <a:fld id="{67ED70C6-FDCB-5747-9A21-CEFC4DDC4D7F}" type="slidenum">
              <a:rPr lang="en-US" smtClean="0"/>
              <a:pPr>
                <a:defRPr/>
              </a:pPr>
              <a:t>6</a:t>
            </a:fld>
            <a:endParaRPr lang="en-US" dirty="0"/>
          </a:p>
        </p:txBody>
      </p:sp>
      <p:pic>
        <p:nvPicPr>
          <p:cNvPr id="6" name="Picture 5">
            <a:extLst>
              <a:ext uri="{FF2B5EF4-FFF2-40B4-BE49-F238E27FC236}">
                <a16:creationId xmlns:a16="http://schemas.microsoft.com/office/drawing/2014/main" id="{2AB6B9D6-D18E-4B1F-878C-3294B832E567}"/>
              </a:ext>
            </a:extLst>
          </p:cNvPr>
          <p:cNvPicPr>
            <a:picLocks noChangeAspect="1"/>
          </p:cNvPicPr>
          <p:nvPr/>
        </p:nvPicPr>
        <p:blipFill>
          <a:blip r:embed="rId4"/>
          <a:stretch>
            <a:fillRect/>
          </a:stretch>
        </p:blipFill>
        <p:spPr>
          <a:xfrm>
            <a:off x="3563420" y="925356"/>
            <a:ext cx="5105400" cy="2908695"/>
          </a:xfrm>
          <a:prstGeom prst="rect">
            <a:avLst/>
          </a:prstGeom>
        </p:spPr>
      </p:pic>
      <p:sp>
        <p:nvSpPr>
          <p:cNvPr id="7" name="TextBox 6">
            <a:extLst>
              <a:ext uri="{FF2B5EF4-FFF2-40B4-BE49-F238E27FC236}">
                <a16:creationId xmlns:a16="http://schemas.microsoft.com/office/drawing/2014/main" id="{6DFC02CB-A184-4018-BF38-EDA7143C92CD}"/>
              </a:ext>
            </a:extLst>
          </p:cNvPr>
          <p:cNvSpPr txBox="1"/>
          <p:nvPr/>
        </p:nvSpPr>
        <p:spPr>
          <a:xfrm>
            <a:off x="4020620" y="3834051"/>
            <a:ext cx="4191000" cy="246221"/>
          </a:xfrm>
          <a:prstGeom prst="rect">
            <a:avLst/>
          </a:prstGeom>
          <a:noFill/>
        </p:spPr>
        <p:txBody>
          <a:bodyPr wrap="square" rtlCol="0">
            <a:spAutoFit/>
          </a:bodyPr>
          <a:lstStyle/>
          <a:p>
            <a:r>
              <a:rPr lang="en-US" sz="1000" dirty="0"/>
              <a:t>From </a:t>
            </a:r>
            <a:r>
              <a:rPr lang="en-US" sz="1000" dirty="0">
                <a:hlinkClick r:id="rId5"/>
              </a:rPr>
              <a:t>Getting to know COACHE’s Chief Academic Officer Report</a:t>
            </a:r>
            <a:endParaRPr lang="en-US" sz="1000" dirty="0"/>
          </a:p>
        </p:txBody>
      </p:sp>
    </p:spTree>
    <p:extLst>
      <p:ext uri="{BB962C8B-B14F-4D97-AF65-F5344CB8AC3E}">
        <p14:creationId xmlns:p14="http://schemas.microsoft.com/office/powerpoint/2010/main" val="73296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04EB-65DC-E4C5-C69E-164FF530FED9}"/>
              </a:ext>
            </a:extLst>
          </p:cNvPr>
          <p:cNvSpPr>
            <a:spLocks noGrp="1"/>
          </p:cNvSpPr>
          <p:nvPr>
            <p:ph type="title"/>
          </p:nvPr>
        </p:nvSpPr>
        <p:spPr/>
        <p:txBody>
          <a:bodyPr/>
          <a:lstStyle/>
          <a:p>
            <a:r>
              <a:rPr lang="en-US" dirty="0"/>
              <a:t>Recalibration #2: Leadership Turnover</a:t>
            </a:r>
          </a:p>
        </p:txBody>
      </p:sp>
      <p:sp>
        <p:nvSpPr>
          <p:cNvPr id="3" name="Content Placeholder 2">
            <a:extLst>
              <a:ext uri="{FF2B5EF4-FFF2-40B4-BE49-F238E27FC236}">
                <a16:creationId xmlns:a16="http://schemas.microsoft.com/office/drawing/2014/main" id="{9877D8E7-8357-FFFC-2C84-F2432A6EDFFA}"/>
              </a:ext>
            </a:extLst>
          </p:cNvPr>
          <p:cNvSpPr>
            <a:spLocks noGrp="1"/>
          </p:cNvSpPr>
          <p:nvPr>
            <p:ph idx="1"/>
          </p:nvPr>
        </p:nvSpPr>
        <p:spPr/>
        <p:txBody>
          <a:bodyPr/>
          <a:lstStyle/>
          <a:p>
            <a:r>
              <a:rPr lang="en-US" dirty="0"/>
              <a:t>Board of Trustees adopts university strategic plan, Spring 2022</a:t>
            </a:r>
          </a:p>
          <a:p>
            <a:r>
              <a:rPr lang="en-US" dirty="0"/>
              <a:t>New Provost and New Board Chair, Summer 2022 </a:t>
            </a:r>
          </a:p>
          <a:p>
            <a:r>
              <a:rPr lang="en-US" dirty="0"/>
              <a:t>Issuing final COACHE report delayed in order to engage the Provost</a:t>
            </a:r>
          </a:p>
          <a:p>
            <a:r>
              <a:rPr lang="en-US" dirty="0"/>
              <a:t>COACHE final report recommendations are an opportunity for new leadership to engage with faculty and commit to actionable steps to implement strategic priorities</a:t>
            </a:r>
          </a:p>
          <a:p>
            <a:endParaRPr lang="en-US" dirty="0"/>
          </a:p>
        </p:txBody>
      </p:sp>
      <p:sp>
        <p:nvSpPr>
          <p:cNvPr id="4" name="Slide Number Placeholder 3">
            <a:extLst>
              <a:ext uri="{FF2B5EF4-FFF2-40B4-BE49-F238E27FC236}">
                <a16:creationId xmlns:a16="http://schemas.microsoft.com/office/drawing/2014/main" id="{3F6C9AA7-CB83-E1E2-EB5D-7736583E27F2}"/>
              </a:ext>
            </a:extLst>
          </p:cNvPr>
          <p:cNvSpPr>
            <a:spLocks noGrp="1"/>
          </p:cNvSpPr>
          <p:nvPr>
            <p:ph type="sldNum" sz="quarter" idx="10"/>
          </p:nvPr>
        </p:nvSpPr>
        <p:spPr/>
        <p:txBody>
          <a:bodyPr/>
          <a:lstStyle/>
          <a:p>
            <a:pPr>
              <a:defRPr/>
            </a:pPr>
            <a:fld id="{67ED70C6-FDCB-5747-9A21-CEFC4DDC4D7F}" type="slidenum">
              <a:rPr lang="en-US" smtClean="0"/>
              <a:pPr>
                <a:defRPr/>
              </a:pPr>
              <a:t>7</a:t>
            </a:fld>
            <a:endParaRPr lang="en-US" dirty="0"/>
          </a:p>
        </p:txBody>
      </p:sp>
    </p:spTree>
    <p:extLst>
      <p:ext uri="{BB962C8B-B14F-4D97-AF65-F5344CB8AC3E}">
        <p14:creationId xmlns:p14="http://schemas.microsoft.com/office/powerpoint/2010/main" val="295335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3CE4-1063-EC49-229F-D2321B3617F9}"/>
              </a:ext>
            </a:extLst>
          </p:cNvPr>
          <p:cNvSpPr>
            <a:spLocks noGrp="1"/>
          </p:cNvSpPr>
          <p:nvPr>
            <p:ph type="title"/>
          </p:nvPr>
        </p:nvSpPr>
        <p:spPr/>
        <p:txBody>
          <a:bodyPr/>
          <a:lstStyle/>
          <a:p>
            <a:r>
              <a:rPr lang="en-US" dirty="0"/>
              <a:t>Outline of Final Report: </a:t>
            </a:r>
            <a:br>
              <a:rPr lang="en-US" dirty="0"/>
            </a:br>
            <a:r>
              <a:rPr lang="en-US" dirty="0"/>
              <a:t>The </a:t>
            </a:r>
            <a:r>
              <a:rPr lang="en-US" strike="sngStrike" dirty="0"/>
              <a:t>Four</a:t>
            </a:r>
            <a:r>
              <a:rPr lang="en-US" dirty="0"/>
              <a:t> Three C’s of COACHE</a:t>
            </a:r>
          </a:p>
        </p:txBody>
      </p:sp>
      <p:sp>
        <p:nvSpPr>
          <p:cNvPr id="3" name="Content Placeholder 2">
            <a:extLst>
              <a:ext uri="{FF2B5EF4-FFF2-40B4-BE49-F238E27FC236}">
                <a16:creationId xmlns:a16="http://schemas.microsoft.com/office/drawing/2014/main" id="{A6721C50-0AE0-8BE5-D9B9-73DB5C106578}"/>
              </a:ext>
            </a:extLst>
          </p:cNvPr>
          <p:cNvSpPr>
            <a:spLocks noGrp="1"/>
          </p:cNvSpPr>
          <p:nvPr>
            <p:ph idx="1"/>
          </p:nvPr>
        </p:nvSpPr>
        <p:spPr/>
        <p:txBody>
          <a:bodyPr/>
          <a:lstStyle/>
          <a:p>
            <a:r>
              <a:rPr lang="en-US" strike="sngStrike" dirty="0"/>
              <a:t>Communication</a:t>
            </a:r>
          </a:p>
          <a:p>
            <a:r>
              <a:rPr lang="en-US" dirty="0"/>
              <a:t>Collaboration</a:t>
            </a:r>
          </a:p>
          <a:p>
            <a:r>
              <a:rPr lang="en-US" dirty="0"/>
              <a:t>Coaching</a:t>
            </a:r>
          </a:p>
          <a:p>
            <a:r>
              <a:rPr lang="en-US" dirty="0"/>
              <a:t>Climate</a:t>
            </a:r>
          </a:p>
        </p:txBody>
      </p:sp>
      <p:sp>
        <p:nvSpPr>
          <p:cNvPr id="4" name="Slide Number Placeholder 3">
            <a:extLst>
              <a:ext uri="{FF2B5EF4-FFF2-40B4-BE49-F238E27FC236}">
                <a16:creationId xmlns:a16="http://schemas.microsoft.com/office/drawing/2014/main" id="{729B8772-5E13-3CE7-38EE-CD9BF5EAA18D}"/>
              </a:ext>
            </a:extLst>
          </p:cNvPr>
          <p:cNvSpPr>
            <a:spLocks noGrp="1"/>
          </p:cNvSpPr>
          <p:nvPr>
            <p:ph type="sldNum" sz="quarter" idx="10"/>
          </p:nvPr>
        </p:nvSpPr>
        <p:spPr/>
        <p:txBody>
          <a:bodyPr/>
          <a:lstStyle/>
          <a:p>
            <a:pPr>
              <a:defRPr/>
            </a:pPr>
            <a:fld id="{67ED70C6-FDCB-5747-9A21-CEFC4DDC4D7F}" type="slidenum">
              <a:rPr lang="en-US" smtClean="0"/>
              <a:pPr>
                <a:defRPr/>
              </a:pPr>
              <a:t>8</a:t>
            </a:fld>
            <a:endParaRPr lang="en-US" dirty="0"/>
          </a:p>
        </p:txBody>
      </p:sp>
    </p:spTree>
    <p:extLst>
      <p:ext uri="{BB962C8B-B14F-4D97-AF65-F5344CB8AC3E}">
        <p14:creationId xmlns:p14="http://schemas.microsoft.com/office/powerpoint/2010/main" val="2570331365"/>
      </p:ext>
    </p:extLst>
  </p:cSld>
  <p:clrMapOvr>
    <a:masterClrMapping/>
  </p:clrMapOvr>
</p:sld>
</file>

<file path=ppt/theme/theme1.xml><?xml version="1.0" encoding="utf-8"?>
<a:theme xmlns:a="http://schemas.openxmlformats.org/drawingml/2006/main" name="Office Theme">
  <a:themeElements>
    <a:clrScheme name="UD Primary and Secondary">
      <a:dk1>
        <a:sysClr val="windowText" lastClr="000000"/>
      </a:dk1>
      <a:lt1>
        <a:sysClr val="window" lastClr="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7DA6FDD8CB84789247CF70FAAC0D5" ma:contentTypeVersion="13" ma:contentTypeDescription="Create a new document." ma:contentTypeScope="" ma:versionID="d953f2574668830c9622375f7ef49151">
  <xsd:schema xmlns:xsd="http://www.w3.org/2001/XMLSchema" xmlns:xs="http://www.w3.org/2001/XMLSchema" xmlns:p="http://schemas.microsoft.com/office/2006/metadata/properties" xmlns:ns2="4d74a608-eb6c-42c4-84e7-1ffb2cc5346a" xmlns:ns3="9f39dc10-e6c8-440b-a281-a36f6455cc56" targetNamespace="http://schemas.microsoft.com/office/2006/metadata/properties" ma:root="true" ma:fieldsID="a717b9f0dd0ae3eb5174f3e5676674ee" ns2:_="" ns3:_="">
    <xsd:import namespace="4d74a608-eb6c-42c4-84e7-1ffb2cc5346a"/>
    <xsd:import namespace="9f39dc10-e6c8-440b-a281-a36f6455cc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74a608-eb6c-42c4-84e7-1ffb2cc53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39dc10-e6c8-440b-a281-a36f6455cc5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0683cae-5f53-4904-811b-072f7b72ed6e}" ma:internalName="TaxCatchAll" ma:showField="CatchAllData" ma:web="9f39dc10-e6c8-440b-a281-a36f6455cc5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74a608-eb6c-42c4-84e7-1ffb2cc5346a">
      <Terms xmlns="http://schemas.microsoft.com/office/infopath/2007/PartnerControls"/>
    </lcf76f155ced4ddcb4097134ff3c332f>
    <TaxCatchAll xmlns="9f39dc10-e6c8-440b-a281-a36f6455cc56" xsi:nil="true"/>
  </documentManagement>
</p:properties>
</file>

<file path=customXml/itemProps1.xml><?xml version="1.0" encoding="utf-8"?>
<ds:datastoreItem xmlns:ds="http://schemas.openxmlformats.org/officeDocument/2006/customXml" ds:itemID="{99CCFD21-0831-4E46-B5A9-4C96A77BC5C2}"/>
</file>

<file path=customXml/itemProps2.xml><?xml version="1.0" encoding="utf-8"?>
<ds:datastoreItem xmlns:ds="http://schemas.openxmlformats.org/officeDocument/2006/customXml" ds:itemID="{1B91AC99-634F-438F-8B4C-DC90C54F370C}"/>
</file>

<file path=customXml/itemProps3.xml><?xml version="1.0" encoding="utf-8"?>
<ds:datastoreItem xmlns:ds="http://schemas.openxmlformats.org/officeDocument/2006/customXml" ds:itemID="{73FF6CF0-734A-49BB-9B85-D9E7042917F9}"/>
</file>

<file path=docProps/app.xml><?xml version="1.0" encoding="utf-8"?>
<Properties xmlns="http://schemas.openxmlformats.org/officeDocument/2006/extended-properties" xmlns:vt="http://schemas.openxmlformats.org/officeDocument/2006/docPropsVTypes">
  <TotalTime>914</TotalTime>
  <Words>876</Words>
  <Application>Microsoft Office PowerPoint</Application>
  <PresentationFormat>On-screen Show (16:9)</PresentationFormat>
  <Paragraphs>109</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 Neue</vt:lpstr>
      <vt:lpstr>Office Theme</vt:lpstr>
      <vt:lpstr>PowerPoint Presentation</vt:lpstr>
      <vt:lpstr>About the University of Delaware </vt:lpstr>
      <vt:lpstr>UD’s COACHE Timeline</vt:lpstr>
      <vt:lpstr>Recalibration #1: COVID</vt:lpstr>
      <vt:lpstr>Leadership Updates: Goals of COACHE Process</vt:lpstr>
      <vt:lpstr>Working Groups</vt:lpstr>
      <vt:lpstr>A New Level of Transparency </vt:lpstr>
      <vt:lpstr>Recalibration #2: Leadership Turnover</vt:lpstr>
      <vt:lpstr>Outline of Final Report:  The Four Three C’s of COACHE</vt:lpstr>
      <vt:lpstr>Climate</vt:lpstr>
      <vt:lpstr>Coaching</vt:lpstr>
      <vt:lpstr>Collaboration</vt:lpstr>
      <vt:lpstr>Lessons Learned</vt:lpstr>
      <vt:lpstr>Ask questions, share your experiences…</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Ruiz, Deborah</cp:lastModifiedBy>
  <cp:revision>78</cp:revision>
  <dcterms:created xsi:type="dcterms:W3CDTF">2014-12-16T17:00:44Z</dcterms:created>
  <dcterms:modified xsi:type="dcterms:W3CDTF">2022-10-20T20:42:33Z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0x0101000327DA6FDD8CB84789247CF70FAAC0D5</vt:lpwstr>
  </property>
</Properties>
</file>