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sldIdLst>
    <p:sldId id="256" r:id="rId2"/>
    <p:sldId id="278" r:id="rId3"/>
    <p:sldId id="295" r:id="rId4"/>
    <p:sldId id="388" r:id="rId5"/>
    <p:sldId id="389" r:id="rId6"/>
    <p:sldId id="394" r:id="rId7"/>
    <p:sldId id="395" r:id="rId8"/>
    <p:sldId id="390" r:id="rId9"/>
    <p:sldId id="391" r:id="rId10"/>
    <p:sldId id="397" r:id="rId11"/>
    <p:sldId id="393" r:id="rId12"/>
    <p:sldId id="398" r:id="rId13"/>
    <p:sldId id="392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atsch-Prince, Dawn [SVPP]" initials="BD[" lastIdx="13" clrIdx="0">
    <p:extLst>
      <p:ext uri="{19B8F6BF-5375-455C-9EA6-DF929625EA0E}">
        <p15:presenceInfo xmlns:p15="http://schemas.microsoft.com/office/powerpoint/2012/main" userId="S::deprince@iastate.edu::ed4349f6-bc1b-4004-a962-005ce3a81fc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6E67"/>
    <a:srgbClr val="F2BF49"/>
    <a:srgbClr val="ADA07A"/>
    <a:srgbClr val="CE11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0" autoAdjust="0"/>
    <p:restoredTop sz="73272" autoAdjust="0"/>
  </p:normalViewPr>
  <p:slideViewPr>
    <p:cSldViewPr>
      <p:cViewPr varScale="1">
        <p:scale>
          <a:sx n="113" d="100"/>
          <a:sy n="113" d="100"/>
        </p:scale>
        <p:origin x="459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9310F-E1C0-4AD9-8261-3FB6468F7527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9819A-4767-436B-B7A7-E3107FAB7F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859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69819A-4767-436B-B7A7-E3107FAB7FD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6874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69819A-4767-436B-B7A7-E3107FAB7FD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803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69819A-4767-436B-B7A7-E3107FAB7FD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9714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CE72B-2FE8-839F-5D70-6CB3D6DD7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F75222-1435-C3C5-15C9-72B8DA2B31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C422C2-FBBB-990F-10E6-B48C31ABAD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Example: Strengthening department collegiality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Area of concern: Departmental collegiality in the 2021 COACHE Faculty Job Satisfaction Survey benchmark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Sensitive topic: Resistance to why people are leaving; what was the reason they started looking?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 workshop where I rolled out the data, department chair asked: Who is doing it well?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Reached back to COACHE and asked for connections to peers who are doing it well and leveraged those conversations to “phone a friend” and obtain guidance with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Goal was to process findings and seek solutions in a proactive matter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Reminder: We are a part of a community of practice (increase social interactions, professional conduct in governance documents, restructuring annual performance review meetings: faculty focused)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C87FC8-98D9-6C85-8F17-D02826DA76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69819A-4767-436B-B7A7-E3107FAB7FD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56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9819A-4767-436B-B7A7-E3107FAB7FD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95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1300" dirty="0">
                <a:solidFill>
                  <a:schemeClr val="tx1"/>
                </a:solidFill>
                <a:latin typeface="Aptos" panose="020B0004020202020204" pitchFamily="34" charset="0"/>
              </a:rPr>
              <a:t>Land-grant institution in the heart of central Iowa, 35 minutes from Des Moines, Iowa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endParaRPr lang="en-US" sz="13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1300" dirty="0">
                <a:solidFill>
                  <a:schemeClr val="tx1"/>
                </a:solidFill>
                <a:latin typeface="Aptos" panose="020B0004020202020204" pitchFamily="34" charset="0"/>
              </a:rPr>
              <a:t>Founded in 1858 (First Morrill Act)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endParaRPr lang="en-US" sz="13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1300" dirty="0">
                <a:solidFill>
                  <a:schemeClr val="tx1"/>
                </a:solidFill>
                <a:latin typeface="Aptos" panose="020B0004020202020204" pitchFamily="34" charset="0"/>
              </a:rPr>
              <a:t>1,700 faculty</a:t>
            </a:r>
          </a:p>
          <a:p>
            <a:endParaRPr lang="en-US" sz="13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3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Fall 2025 At a Glance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 Enrollment: 31,105 students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Undergraduate Enrollment: 26,346 students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Graduate Enrollment: 4,116 students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Professional Program Enrollment: 643 students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3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solidFill>
                  <a:schemeClr val="tx1"/>
                </a:solidFill>
                <a:latin typeface="Aptos" panose="020B0004020202020204" pitchFamily="34" charset="0"/>
              </a:rPr>
              <a:t>The Cyclones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3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3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150000"/>
              </a:lnSpc>
              <a:spcBef>
                <a:spcPts val="300"/>
              </a:spcBef>
            </a:pPr>
            <a:endParaRPr lang="en-US" sz="13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9819A-4767-436B-B7A7-E3107FAB7FD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454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Highest response rate thus far—</a:t>
            </a:r>
          </a:p>
          <a:p>
            <a:endParaRPr lang="en-US" dirty="0"/>
          </a:p>
          <a:p>
            <a:r>
              <a:rPr lang="en-US" dirty="0"/>
              <a:t>2021: Iowa State – 56%, peers – 40%, cohort – 42%</a:t>
            </a:r>
          </a:p>
          <a:p>
            <a:endParaRPr lang="en-US" dirty="0"/>
          </a:p>
          <a:p>
            <a:r>
              <a:rPr lang="en-US" dirty="0"/>
              <a:t>Winter 2016 – 2027: Iowa State: 49%, peers – 45%, cohort – 47%</a:t>
            </a:r>
          </a:p>
          <a:p>
            <a:endParaRPr lang="en-US" dirty="0"/>
          </a:p>
          <a:p>
            <a:r>
              <a:rPr lang="en-US" dirty="0"/>
              <a:t>2014 : Iowa State – 50%, peers – 47%, cohort – 49%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69819A-4767-436B-B7A7-E3107FAB7FD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476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Experience is the best teacher.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Second survey administration with COACHE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Lessons learned in 2021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A COACHE institution since 2006</a:t>
            </a:r>
          </a:p>
          <a:p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Joint video message from the Provost and Faculty Senate President</a:t>
            </a:r>
          </a:p>
          <a:p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News articles, announcements, and reminders in university-wide and college-level faculty and staff newsletters and department-level, faculty meetings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69819A-4767-436B-B7A7-E3107FAB7FD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338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8123F-1570-7CE5-336E-6B78ED1A5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3400E1-5E23-AE5A-1835-00816B7541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49F49B-766C-402B-2A26-0C45A38685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Two presentations to the Faculty Senate: (1) What did we learn about COACHE? (2) Planning for COACHE – What to expect?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2D6A3A-EFEA-5F19-86FF-5E7C00408C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69819A-4767-436B-B7A7-E3107FAB7FD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460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April 1, before the data was cleaned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69819A-4767-436B-B7A7-E3107FAB7FD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501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Faculty Senators  = Faculty Development and Administrative Relations Council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69819A-4767-436B-B7A7-E3107FAB7FD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150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Highest response rate thus far—</a:t>
            </a:r>
          </a:p>
          <a:p>
            <a:endParaRPr lang="en-US" dirty="0"/>
          </a:p>
          <a:p>
            <a:r>
              <a:rPr lang="en-US" dirty="0"/>
              <a:t>2021: Iowa State – 42%, peers – 30%, cohort – 35%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2016-2017: Iowa State – 42%, peers – 35%, cohort – 38%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69819A-4767-436B-B7A7-E3107FAB7FD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723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1828800"/>
          </a:xfrm>
          <a:prstGeom prst="rect">
            <a:avLst/>
          </a:prstGeom>
          <a:solidFill>
            <a:srgbClr val="CE112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3075" name="Picture 3" descr="ISU_Nameplate_Rev.gif                                          000002AFBIZ2                           00000000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8975"/>
            <a:ext cx="5029200" cy="6826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3400" y="2514600"/>
            <a:ext cx="6629400" cy="1066800"/>
          </a:xfrm>
        </p:spPr>
        <p:txBody>
          <a:bodyPr anchor="b"/>
          <a:lstStyle>
            <a:lvl1pPr>
              <a:defRPr>
                <a:solidFill>
                  <a:srgbClr val="F2BF49"/>
                </a:solidFill>
              </a:defRPr>
            </a:lvl1pPr>
          </a:lstStyle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581400"/>
            <a:ext cx="6248400" cy="1752600"/>
          </a:xfrm>
        </p:spPr>
        <p:txBody>
          <a:bodyPr/>
          <a:lstStyle>
            <a:lvl1pPr marL="0" indent="0">
              <a:buFont typeface="Times"/>
              <a:buNone/>
              <a:defRPr sz="2400"/>
            </a:lvl1pPr>
          </a:lstStyle>
          <a:p>
            <a:pPr lvl="0"/>
            <a:endParaRPr lang="en-US" noProof="0" dirty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12725" y="3489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468313" y="1295400"/>
            <a:ext cx="482863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b="1" i="0" dirty="0">
                <a:solidFill>
                  <a:schemeClr val="bg1"/>
                </a:solidFill>
                <a:latin typeface="Arial"/>
                <a:cs typeface="Arial"/>
              </a:rPr>
              <a:t>Office of the</a:t>
            </a:r>
            <a:r>
              <a:rPr lang="en-US" sz="1600" b="1" i="0" baseline="0" dirty="0">
                <a:solidFill>
                  <a:schemeClr val="bg1"/>
                </a:solidFill>
                <a:latin typeface="Arial"/>
                <a:cs typeface="Arial"/>
              </a:rPr>
              <a:t> Senior Vice President and Provost</a:t>
            </a:r>
            <a:endParaRPr lang="en-US" sz="1600" b="1" i="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6949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2000250" cy="5029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848350" cy="5029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5463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058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8920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0668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0668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2874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6084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1741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580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6131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443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6096000"/>
            <a:ext cx="9144000" cy="762000"/>
          </a:xfrm>
          <a:prstGeom prst="rect">
            <a:avLst/>
          </a:prstGeom>
          <a:solidFill>
            <a:srgbClr val="CE112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034" name="Picture 10" descr="ISU_Nameplate_Rev.gif                                          000002AFBIZ2                           00000000: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48400"/>
            <a:ext cx="3352800" cy="4540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066800"/>
            <a:ext cx="762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212725" y="34893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7053725" y="6324600"/>
            <a:ext cx="17997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sz="1600" b="1" i="0" dirty="0">
                <a:solidFill>
                  <a:schemeClr val="bg1"/>
                </a:solidFill>
                <a:latin typeface="Arial"/>
                <a:cs typeface="Arial"/>
              </a:rPr>
              <a:t>Provost’s Office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CE1126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CE1126"/>
          </a:solidFill>
          <a:latin typeface="Univers 67 CondensedBold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CE1126"/>
          </a:solidFill>
          <a:latin typeface="Univers 67 CondensedBold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CE1126"/>
          </a:solidFill>
          <a:latin typeface="Univers 67 CondensedBold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CE1126"/>
          </a:solidFill>
          <a:latin typeface="Univers 67 CondensedBold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CE1126"/>
          </a:solidFill>
          <a:latin typeface="Univers 67 CondensedBold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CE1126"/>
          </a:solidFill>
          <a:latin typeface="Univers 67 CondensedBold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CE1126"/>
          </a:solidFill>
          <a:latin typeface="Univers 67 CondensedBold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CE1126"/>
          </a:solidFill>
          <a:latin typeface="Univers 67 CondensedBold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E1126"/>
        </a:buClr>
        <a:buSzPct val="80000"/>
        <a:buFont typeface="Times"/>
        <a:buChar char="•"/>
        <a:defRPr sz="2600">
          <a:solidFill>
            <a:srgbClr val="7A6E67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CE1126"/>
        </a:buClr>
        <a:buSzPct val="80000"/>
        <a:buFont typeface="Times"/>
        <a:buChar char="•"/>
        <a:defRPr sz="2600">
          <a:solidFill>
            <a:srgbClr val="7A6E6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CE1126"/>
        </a:buClr>
        <a:buSzPct val="80000"/>
        <a:buFont typeface="Times"/>
        <a:buChar char="•"/>
        <a:defRPr sz="2600">
          <a:solidFill>
            <a:srgbClr val="7A6E67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CE1126"/>
        </a:buClr>
        <a:buSzPct val="80000"/>
        <a:buFont typeface="Times"/>
        <a:buChar char="•"/>
        <a:defRPr sz="2600">
          <a:solidFill>
            <a:srgbClr val="7A6E67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CE1126"/>
        </a:buClr>
        <a:buSzPct val="80000"/>
        <a:buFont typeface="Times"/>
        <a:buChar char="•"/>
        <a:defRPr sz="2600">
          <a:solidFill>
            <a:srgbClr val="7A6E67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CE1126"/>
        </a:buClr>
        <a:buSzPct val="80000"/>
        <a:buFont typeface="Times"/>
        <a:buChar char="•"/>
        <a:defRPr sz="2600">
          <a:solidFill>
            <a:srgbClr val="7A6E67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CE1126"/>
        </a:buClr>
        <a:buSzPct val="80000"/>
        <a:buFont typeface="Times"/>
        <a:buChar char="•"/>
        <a:defRPr sz="2600">
          <a:solidFill>
            <a:srgbClr val="7A6E67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CE1126"/>
        </a:buClr>
        <a:buSzPct val="80000"/>
        <a:buFont typeface="Times"/>
        <a:buChar char="•"/>
        <a:defRPr sz="2600">
          <a:solidFill>
            <a:srgbClr val="7A6E67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CE1126"/>
        </a:buClr>
        <a:buSzPct val="80000"/>
        <a:buFont typeface="Times"/>
        <a:buChar char="•"/>
        <a:defRPr sz="2600">
          <a:solidFill>
            <a:srgbClr val="7A6E67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2286000"/>
            <a:ext cx="8458200" cy="167640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Strengthening Institutional Success Through Collaboration: </a:t>
            </a:r>
            <a:b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</a:b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Insights from Iowa State University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4419599"/>
            <a:ext cx="8686800" cy="1132609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Tera R. Jordan, Ph.D.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Assistant Provost for Faculty Success</a:t>
            </a:r>
          </a:p>
          <a:p>
            <a:pPr algn="ctr"/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Thursday, July 30,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84336-52E5-2D5B-7022-B4B482742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801DAB-970B-5E7D-6F82-C50714167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What was new?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DA3E48-C32A-98CB-B2C1-43D0D7EA9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47800"/>
            <a:ext cx="7620000" cy="277706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Department Chair: </a:t>
            </a:r>
            <a:r>
              <a:rPr lang="en-US" i="1" dirty="0">
                <a:solidFill>
                  <a:schemeClr val="tx1"/>
                </a:solidFill>
                <a:latin typeface="Aptos" panose="020B0004020202020204" pitchFamily="34" charset="0"/>
              </a:rPr>
              <a:t>“OK, I just wanted to put a fire under them.”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Requested department-level response and completion rates from Shabreena and sent this information to Associate Deans for Academic Personnel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340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4870B-CBDA-D057-C5C0-5066DEAE9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462551-706F-58EA-3E3E-AAAF7DC17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What was new?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32E7F09-1952-E0EB-60EB-ECB858376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676400"/>
            <a:ext cx="7620000" cy="4114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Ability to see visible improvements in the faculty experience based on actionable steps from the last survey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Regular acknowledgement that the improvements resulted from COACHE motivated faculty to complete the survey</a:t>
            </a:r>
          </a:p>
          <a:p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64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9F380-8D73-C044-6625-9F623D92C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C23F9E-A45A-8005-2240-FA527F390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Case Example: Build Collegiality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33300D-F5DB-813D-65DA-3E70CDC5A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676400"/>
            <a:ext cx="7620000" cy="4114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Area of concern: Departmental collegiality in the 2021 COACHE Faculty Job Satisfaction Survey benchmark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Who is doing it well?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“Why COACHE Teams Should Phone a Friend”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Practical approaches and best practices</a:t>
            </a:r>
          </a:p>
          <a:p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0B5849-2F73-5329-1DFF-2CE710648A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39624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11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0A68B-2CC3-0004-CC4C-B7BBF9483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0C4788-CF41-29C1-ECA3-517E18BD3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For More Information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2180BE-BEC1-CBE3-848C-49E81D3CC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4953000"/>
            <a:ext cx="3352800" cy="8382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Tera Jordan Profile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B31A29AD-50A2-AB0F-4252-3DF0D5F776C5}"/>
              </a:ext>
            </a:extLst>
          </p:cNvPr>
          <p:cNvSpPr txBox="1">
            <a:spLocks/>
          </p:cNvSpPr>
          <p:nvPr/>
        </p:nvSpPr>
        <p:spPr bwMode="auto">
          <a:xfrm>
            <a:off x="5334000" y="4965700"/>
            <a:ext cx="33528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E1126"/>
              </a:buClr>
              <a:buSzPct val="80000"/>
              <a:buFont typeface="Times"/>
              <a:buChar char="•"/>
              <a:defRPr sz="2600">
                <a:solidFill>
                  <a:srgbClr val="7A6E6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E1126"/>
              </a:buClr>
              <a:buSzPct val="80000"/>
              <a:buFont typeface="Times"/>
              <a:buChar char="•"/>
              <a:defRPr sz="2600">
                <a:solidFill>
                  <a:srgbClr val="7A6E67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E1126"/>
              </a:buClr>
              <a:buSzPct val="80000"/>
              <a:buFont typeface="Times"/>
              <a:buChar char="•"/>
              <a:defRPr sz="2600">
                <a:solidFill>
                  <a:srgbClr val="7A6E67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E1126"/>
              </a:buClr>
              <a:buSzPct val="80000"/>
              <a:buFont typeface="Times"/>
              <a:buChar char="•"/>
              <a:defRPr sz="2600">
                <a:solidFill>
                  <a:srgbClr val="7A6E67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E1126"/>
              </a:buClr>
              <a:buSzPct val="80000"/>
              <a:buFont typeface="Times"/>
              <a:buChar char="•"/>
              <a:defRPr sz="2600">
                <a:solidFill>
                  <a:srgbClr val="7A6E67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E1126"/>
              </a:buClr>
              <a:buSzPct val="80000"/>
              <a:buFont typeface="Times"/>
              <a:buChar char="•"/>
              <a:defRPr sz="2600">
                <a:solidFill>
                  <a:srgbClr val="7A6E67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E1126"/>
              </a:buClr>
              <a:buSzPct val="80000"/>
              <a:buFont typeface="Times"/>
              <a:buChar char="•"/>
              <a:defRPr sz="2600">
                <a:solidFill>
                  <a:srgbClr val="7A6E67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E1126"/>
              </a:buClr>
              <a:buSzPct val="80000"/>
              <a:buFont typeface="Times"/>
              <a:buChar char="•"/>
              <a:defRPr sz="2600">
                <a:solidFill>
                  <a:srgbClr val="7A6E67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E1126"/>
              </a:buClr>
              <a:buSzPct val="80000"/>
              <a:buFont typeface="Times"/>
              <a:buChar char="•"/>
              <a:defRPr sz="2600">
                <a:solidFill>
                  <a:srgbClr val="7A6E67"/>
                </a:solidFill>
                <a:latin typeface="+mn-lt"/>
              </a:defRPr>
            </a:lvl9pPr>
          </a:lstStyle>
          <a:p>
            <a:pPr marL="0" indent="0" algn="ctr">
              <a:buFont typeface="Times"/>
              <a:buNone/>
            </a:pPr>
            <a:r>
              <a:rPr lang="en-US" kern="0" dirty="0">
                <a:solidFill>
                  <a:schemeClr val="tx1"/>
                </a:solidFill>
                <a:latin typeface="Aptos" panose="020B0004020202020204" pitchFamily="34" charset="0"/>
              </a:rPr>
              <a:t>Institutional COACHE Website</a:t>
            </a:r>
          </a:p>
          <a:p>
            <a:pPr marL="0" indent="0">
              <a:buFont typeface="Times"/>
              <a:buNone/>
            </a:pPr>
            <a:endParaRPr lang="en-US" kern="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endParaRPr lang="en-US" kern="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118472-2439-FAB3-3D6F-8337142322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05000"/>
            <a:ext cx="2819400" cy="2819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93EC69-E6C1-CC49-B179-DB03923418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828800"/>
            <a:ext cx="28956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160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7924800" cy="4114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Iowa State University</a:t>
            </a:r>
          </a:p>
          <a:p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Our commitment to COACHE</a:t>
            </a:r>
          </a:p>
          <a:p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Our approach to COACHE</a:t>
            </a:r>
          </a:p>
          <a:p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Comments and questions</a:t>
            </a:r>
          </a:p>
          <a:p>
            <a:endParaRPr lang="en-US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024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66700"/>
            <a:ext cx="8991600" cy="1143000"/>
          </a:xfrm>
        </p:spPr>
        <p:txBody>
          <a:bodyPr/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Iowa State University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1752600"/>
            <a:ext cx="8610600" cy="36576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A land-grant institution in the heart of central Iowa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Founded in 1858 (First Morrill Act)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1,700 faculty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31,105 total students (fall 2025)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The Cyclones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Picture 4" descr="Iowa State University">
            <a:extLst>
              <a:ext uri="{FF2B5EF4-FFF2-40B4-BE49-F238E27FC236}">
                <a16:creationId xmlns:a16="http://schemas.microsoft.com/office/drawing/2014/main" id="{A90AF9FC-1ED2-5CFD-8593-E14F1C1DA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3657600"/>
            <a:ext cx="3370792" cy="224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89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2026 COACHE                                               Faculty Job Satisfaction Survey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0" y="1676400"/>
            <a:ext cx="7620000" cy="4114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February 2026 – April 2026</a:t>
            </a:r>
          </a:p>
          <a:p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Key consideration: Presidential Transition</a:t>
            </a:r>
          </a:p>
          <a:p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Achieved a 58% response rate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Peers: 34%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Cohort: 39%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2021 response rate: 56%</a:t>
            </a:r>
          </a:p>
          <a:p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B883CF-B025-20FE-17A3-07A8D05EDD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581400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6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72563-F175-5502-2633-5F3053FE2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180AADF-13DA-FBB8-75C8-247F51DC7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70403"/>
            <a:ext cx="7772400" cy="1143000"/>
          </a:xfrm>
        </p:spPr>
        <p:txBody>
          <a:bodyPr/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Trusting the Process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A1F12A-B471-0250-C28E-EC35C493F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4000"/>
            <a:ext cx="7162800" cy="4114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Experience is the best teacher.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Joint video message from the Provost and               Faculty Senate President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News articles, announcements, and reminders in university-wide and college-level faculty and staff newsletters and department-level, faculty meetings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770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85142-C943-D2FF-9E24-0AD833C27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EAC327-9F2A-D3B5-4A28-8AFC6E595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563" y="267891"/>
            <a:ext cx="7772400" cy="1143000"/>
          </a:xfrm>
        </p:spPr>
        <p:txBody>
          <a:bodyPr/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Trusting the Process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7DDEFFC-0661-36C3-2F0E-9B0C6EFBB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295400"/>
            <a:ext cx="7924800" cy="4114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Two presentations to the Faculty Senate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COACHE Reminders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Institutional reminders: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Provost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Assistant Provost for Faculty Success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Faculty Senate President</a:t>
            </a: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64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771AC8B-41A6-B8F7-ED18-F1CD88A410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218" y="49306"/>
            <a:ext cx="4613564" cy="597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10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CBE1D-B39E-A2E8-AC12-BF87E3CB8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7A4250-3098-A6F8-1C89-13FBC692A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43933"/>
            <a:ext cx="7772400" cy="1143000"/>
          </a:xfrm>
        </p:spPr>
        <p:txBody>
          <a:bodyPr/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What was new?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F58A20-6962-F103-BF67-4E5AD20E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286933"/>
            <a:ext cx="7320756" cy="4114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Closer collaboration with Faculty Senators to share prepared talking points and underscore significance of the COACHE survey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Closer collaboration with Associate Deans for Academic Personnel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Prepare talking points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Share college-level response and completion rates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Send department-level response and completion rates</a:t>
            </a:r>
          </a:p>
          <a:p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37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980DB-4F88-20E5-EBAE-33648F6F8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8EFB527-7198-24A7-38ED-142DF0101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What was new?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D50CA8A-81DF-C952-4DEC-DE01DCD84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371600"/>
            <a:ext cx="7086600" cy="4114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Direct communication with leaders in the Chinese faculty community to overcome more marginal response to the 2021 COACHE survey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Achieved response rate: 46%;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Peers: 26%; cohort: 32%</a:t>
            </a:r>
          </a:p>
          <a:p>
            <a:pPr marL="457200" lvl="1" indent="0">
              <a:buNone/>
            </a:pP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Endorsements from Faculty Success Advisors, College Peer Mentors, 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department chairs/school directors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, and other key stakeholders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445787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Univers 67 CondensedBold"/>
        <a:ea typeface=""/>
        <a:cs typeface=""/>
      </a:majorFont>
      <a:minorFont>
        <a:latin typeface="Univers 67 Condensed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</Template>
  <TotalTime>2905</TotalTime>
  <Words>779</Words>
  <Application>Microsoft Office PowerPoint</Application>
  <PresentationFormat>On-screen Show (4:3)</PresentationFormat>
  <Paragraphs>137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Arial</vt:lpstr>
      <vt:lpstr>Calibri</vt:lpstr>
      <vt:lpstr>Cambria</vt:lpstr>
      <vt:lpstr>Times</vt:lpstr>
      <vt:lpstr>Univers 67 CondensedBold</vt:lpstr>
      <vt:lpstr>Wingdings</vt:lpstr>
      <vt:lpstr>PowerPoint</vt:lpstr>
      <vt:lpstr>Strengthening Institutional Success Through Collaboration:  Insights from Iowa State University</vt:lpstr>
      <vt:lpstr>Overview</vt:lpstr>
      <vt:lpstr>Iowa State University</vt:lpstr>
      <vt:lpstr>2026 COACHE                                               Faculty Job Satisfaction Survey</vt:lpstr>
      <vt:lpstr>Trusting the Process</vt:lpstr>
      <vt:lpstr>Trusting the Process</vt:lpstr>
      <vt:lpstr>PowerPoint Presentation</vt:lpstr>
      <vt:lpstr>What was new?</vt:lpstr>
      <vt:lpstr>What was new?</vt:lpstr>
      <vt:lpstr>What was new?</vt:lpstr>
      <vt:lpstr>What was new?</vt:lpstr>
      <vt:lpstr>Case Example: Build Collegiality</vt:lpstr>
      <vt:lpstr>For More Information</vt:lpstr>
    </vt:vector>
  </TitlesOfParts>
  <Company>Iowa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jrander</dc:creator>
  <cp:lastModifiedBy>Jordan, Tera R [SVPP]</cp:lastModifiedBy>
  <cp:revision>191</cp:revision>
  <dcterms:created xsi:type="dcterms:W3CDTF">2012-01-30T20:46:11Z</dcterms:created>
  <dcterms:modified xsi:type="dcterms:W3CDTF">2026-07-28T14:58:33Z</dcterms:modified>
</cp:coreProperties>
</file>