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7" r:id="rId6"/>
    <p:sldId id="258" r:id="rId7"/>
    <p:sldId id="259" r:id="rId8"/>
    <p:sldId id="260" r:id="rId9"/>
    <p:sldId id="261" r:id="rId10"/>
    <p:sldId id="284"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Adobe Garamond Pro" panose="020B0604020202020204" charset="0"/>
      <p:regular r:id="rId35"/>
    </p:embeddedFont>
    <p:embeddedFont>
      <p:font typeface="DM Sans" pitchFamily="2" charset="0"/>
      <p:regular r:id="rId36"/>
      <p:bold r:id="rId37"/>
      <p:italic r:id="rId38"/>
      <p:boldItalic r:id="rId39"/>
    </p:embeddedFont>
    <p:embeddedFont>
      <p:font typeface="DM Sans Bold" pitchFamily="2" charset="0"/>
      <p:regular r:id="rId40"/>
      <p:bold r:id="rId41"/>
    </p:embeddedFont>
    <p:embeddedFont>
      <p:font typeface="DM Sans Italics" panose="020B0604020202020204" charset="0"/>
      <p:regular r:id="rId42"/>
    </p:embeddedFont>
    <p:embeddedFont>
      <p:font typeface="Garamond" panose="02020404030301010803" pitchFamily="18" charset="0"/>
      <p:regular r:id="rId43"/>
      <p:bold r:id="rId44"/>
      <p:italic r:id="rId45"/>
    </p:embeddedFont>
    <p:embeddedFont>
      <p:font typeface="Garamond Bold" panose="02020804030307010803" pitchFamily="18" charset="0"/>
      <p:regular r:id="rId46"/>
      <p:bold r:id="rId47"/>
    </p:embeddedFont>
    <p:embeddedFont>
      <p:font typeface="Itim" panose="020B0604020202020204" charset="-34"/>
      <p:regular r:id="rId48"/>
    </p:embeddedFont>
    <p:embeddedFont>
      <p:font typeface="Oswald Bold" panose="00000800000000000000" pitchFamily="2"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70C09-86CA-72F0-55EE-D8ED6D04C589}" v="17" dt="2026-06-29T12:09:27.351"/>
    <p1510:client id="{ACF81D3C-76FF-3071-5D3A-7199C5E62930}" v="4" dt="2026-07-01T01:52:17.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37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20.07.2026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95552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hyperlink" Target="https://coache.gse.harvard.edu/faq"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youtu.be/mUcJ41TqDh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coache.gse.harvard.edu/about/coache-partne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hyperlink" Target="https://coache.gse.harvard.edu/2024-25-faculty-job-satisfaction-survey-survey-administration-timeline-resourc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qualtricsxm89bcscpwx.qualtrics.com/jfe/form/SV_0pprdgr5WkZf4aO"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coache.gse.harvard.edu/" TargetMode="External"/><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x.com/coacheproject" TargetMode="External"/><Relationship Id="rId5" Type="http://schemas.openxmlformats.org/officeDocument/2006/relationships/image" Target="../media/image22.png"/><Relationship Id="rId4" Type="http://schemas.openxmlformats.org/officeDocument/2006/relationships/hyperlink" Target="https://www.linkedin.com/company/coache/" TargetMode="Externa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7.sv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oache.gse.harvard.edu/blog/what-does-baseball-have-do-coache-surveys-rethinking-your-coache-teams-engag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0" y="0"/>
            <a:ext cx="6978926" cy="10287000"/>
            <a:chOff x="0" y="0"/>
            <a:chExt cx="1800800" cy="2709333"/>
          </a:xfrm>
        </p:grpSpPr>
        <p:sp>
          <p:nvSpPr>
            <p:cNvPr id="3" name="Freeform 3"/>
            <p:cNvSpPr/>
            <p:nvPr/>
          </p:nvSpPr>
          <p:spPr>
            <a:xfrm>
              <a:off x="0" y="0"/>
              <a:ext cx="1800800" cy="2709333"/>
            </a:xfrm>
            <a:custGeom>
              <a:avLst/>
              <a:gdLst/>
              <a:ahLst/>
              <a:cxnLst/>
              <a:rect l="l" t="t" r="r" b="b"/>
              <a:pathLst>
                <a:path w="1800800" h="2709333">
                  <a:moveTo>
                    <a:pt x="0" y="0"/>
                  </a:moveTo>
                  <a:lnTo>
                    <a:pt x="1800800" y="0"/>
                  </a:lnTo>
                  <a:lnTo>
                    <a:pt x="1800800" y="2709333"/>
                  </a:lnTo>
                  <a:lnTo>
                    <a:pt x="0" y="2709333"/>
                  </a:lnTo>
                  <a:close/>
                </a:path>
              </a:pathLst>
            </a:custGeom>
            <a:solidFill>
              <a:srgbClr val="000703"/>
            </a:solidFill>
          </p:spPr>
          <p:txBody>
            <a:bodyPr/>
            <a:lstStyle/>
            <a:p>
              <a:endParaRPr lang="en-US"/>
            </a:p>
          </p:txBody>
        </p:sp>
        <p:sp>
          <p:nvSpPr>
            <p:cNvPr id="4" name="TextBox 4"/>
            <p:cNvSpPr txBox="1"/>
            <p:nvPr/>
          </p:nvSpPr>
          <p:spPr>
            <a:xfrm>
              <a:off x="0" y="-28575"/>
              <a:ext cx="1800800" cy="2737908"/>
            </a:xfrm>
            <a:prstGeom prst="rect">
              <a:avLst/>
            </a:prstGeom>
          </p:spPr>
          <p:txBody>
            <a:bodyPr lIns="50800" tIns="50800" rIns="50800" bIns="50800" rtlCol="0" anchor="ctr"/>
            <a:lstStyle/>
            <a:p>
              <a:pPr algn="r">
                <a:lnSpc>
                  <a:spcPts val="2380"/>
                </a:lnSpc>
              </a:pPr>
              <a:endParaRPr/>
            </a:p>
          </p:txBody>
        </p:sp>
      </p:grpSp>
      <p:sp>
        <p:nvSpPr>
          <p:cNvPr id="5" name="Freeform 5"/>
          <p:cNvSpPr/>
          <p:nvPr/>
        </p:nvSpPr>
        <p:spPr>
          <a:xfrm>
            <a:off x="6804755" y="0"/>
            <a:ext cx="12231018" cy="10287000"/>
          </a:xfrm>
          <a:custGeom>
            <a:avLst/>
            <a:gdLst/>
            <a:ahLst/>
            <a:cxnLst/>
            <a:rect l="l" t="t" r="r" b="b"/>
            <a:pathLst>
              <a:path w="12231018" h="10287000">
                <a:moveTo>
                  <a:pt x="0" y="0"/>
                </a:moveTo>
                <a:lnTo>
                  <a:pt x="12231018" y="0"/>
                </a:lnTo>
                <a:lnTo>
                  <a:pt x="12231018" y="10287000"/>
                </a:lnTo>
                <a:lnTo>
                  <a:pt x="0" y="10287000"/>
                </a:lnTo>
                <a:lnTo>
                  <a:pt x="0" y="0"/>
                </a:lnTo>
                <a:close/>
              </a:path>
            </a:pathLst>
          </a:custGeom>
          <a:blipFill>
            <a:blip r:embed="rId2"/>
            <a:stretch>
              <a:fillRect l="-13079" r="-13079"/>
            </a:stretch>
          </a:blipFill>
        </p:spPr>
        <p:txBody>
          <a:bodyPr/>
          <a:lstStyle/>
          <a:p>
            <a:endParaRPr lang="en-US"/>
          </a:p>
        </p:txBody>
      </p:sp>
      <p:sp>
        <p:nvSpPr>
          <p:cNvPr id="6" name="TextBox 6"/>
          <p:cNvSpPr txBox="1"/>
          <p:nvPr/>
        </p:nvSpPr>
        <p:spPr>
          <a:xfrm>
            <a:off x="699219" y="5717613"/>
            <a:ext cx="6978926" cy="3030060"/>
          </a:xfrm>
          <a:prstGeom prst="rect">
            <a:avLst/>
          </a:prstGeom>
        </p:spPr>
        <p:txBody>
          <a:bodyPr wrap="square" lIns="0" tIns="0" rIns="0" bIns="0" rtlCol="0" anchor="t">
            <a:spAutoFit/>
          </a:bodyPr>
          <a:lstStyle/>
          <a:p>
            <a:pPr algn="l">
              <a:lnSpc>
                <a:spcPts val="7979"/>
              </a:lnSpc>
              <a:spcBef>
                <a:spcPct val="0"/>
              </a:spcBef>
            </a:pPr>
            <a:r>
              <a:rPr lang="en-US" sz="5699" b="1" dirty="0">
                <a:solidFill>
                  <a:srgbClr val="FFFFFF"/>
                </a:solidFill>
                <a:latin typeface="DM Sans Bold"/>
                <a:ea typeface="DM Sans Bold"/>
                <a:cs typeface="DM Sans Bold"/>
                <a:sym typeface="DM Sans Bold"/>
              </a:rPr>
              <a:t>Communication Planning Workbook (Pre-Launch)</a:t>
            </a:r>
          </a:p>
        </p:txBody>
      </p:sp>
      <p:sp>
        <p:nvSpPr>
          <p:cNvPr id="7" name="Freeform 7"/>
          <p:cNvSpPr/>
          <p:nvPr/>
        </p:nvSpPr>
        <p:spPr>
          <a:xfrm>
            <a:off x="699219" y="605538"/>
            <a:ext cx="5985591" cy="1150356"/>
          </a:xfrm>
          <a:custGeom>
            <a:avLst/>
            <a:gdLst/>
            <a:ahLst/>
            <a:cxnLst/>
            <a:rect l="l" t="t" r="r" b="b"/>
            <a:pathLst>
              <a:path w="5985591" h="1150356">
                <a:moveTo>
                  <a:pt x="0" y="0"/>
                </a:moveTo>
                <a:lnTo>
                  <a:pt x="5985592" y="0"/>
                </a:lnTo>
                <a:lnTo>
                  <a:pt x="5985592" y="1150356"/>
                </a:lnTo>
                <a:lnTo>
                  <a:pt x="0" y="1150356"/>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699219" y="5095875"/>
            <a:ext cx="6296687" cy="428194"/>
          </a:xfrm>
          <a:prstGeom prst="rect">
            <a:avLst/>
          </a:prstGeom>
        </p:spPr>
        <p:txBody>
          <a:bodyPr wrap="square" lIns="0" tIns="0" rIns="0" bIns="0" rtlCol="0" anchor="t">
            <a:spAutoFit/>
          </a:bodyPr>
          <a:lstStyle/>
          <a:p>
            <a:pPr>
              <a:lnSpc>
                <a:spcPts val="3499"/>
              </a:lnSpc>
              <a:spcBef>
                <a:spcPct val="0"/>
              </a:spcBef>
            </a:pPr>
            <a:r>
              <a:rPr lang="en-US" sz="2499">
                <a:solidFill>
                  <a:srgbClr val="FFFFFF"/>
                </a:solidFill>
                <a:latin typeface="DM Sans"/>
                <a:ea typeface="DM Sans"/>
                <a:cs typeface="DM Sans"/>
                <a:sym typeface="DM Sans"/>
              </a:rPr>
              <a:t>COACHE Faculty Job Satisfaction Survey: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DECIDING THE “WHO”</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4" name="Table 13">
            <a:extLst>
              <a:ext uri="{FF2B5EF4-FFF2-40B4-BE49-F238E27FC236}">
                <a16:creationId xmlns:a16="http://schemas.microsoft.com/office/drawing/2014/main" id="{5F310DB1-E0B0-B0CD-C02B-D67A5593C685}"/>
              </a:ext>
            </a:extLst>
          </p:cNvPr>
          <p:cNvGraphicFramePr>
            <a:graphicFrameLocks noGrp="1"/>
          </p:cNvGraphicFramePr>
          <p:nvPr>
            <p:extLst>
              <p:ext uri="{D42A27DB-BD31-4B8C-83A1-F6EECF244321}">
                <p14:modId xmlns:p14="http://schemas.microsoft.com/office/powerpoint/2010/main" val="3934228432"/>
              </p:ext>
            </p:extLst>
          </p:nvPr>
        </p:nvGraphicFramePr>
        <p:xfrm>
          <a:off x="1390824" y="2523334"/>
          <a:ext cx="15506348" cy="6478127"/>
        </p:xfrm>
        <a:graphic>
          <a:graphicData uri="http://schemas.openxmlformats.org/drawingml/2006/table">
            <a:tbl>
              <a:tblPr firstRow="1" bandRow="1">
                <a:tableStyleId>{5940675A-B579-460E-94D1-54222C63F5DA}</a:tableStyleId>
              </a:tblPr>
              <a:tblGrid>
                <a:gridCol w="7753174">
                  <a:extLst>
                    <a:ext uri="{9D8B030D-6E8A-4147-A177-3AD203B41FA5}">
                      <a16:colId xmlns:a16="http://schemas.microsoft.com/office/drawing/2014/main" val="2035234707"/>
                    </a:ext>
                  </a:extLst>
                </a:gridCol>
                <a:gridCol w="7753174">
                  <a:extLst>
                    <a:ext uri="{9D8B030D-6E8A-4147-A177-3AD203B41FA5}">
                      <a16:colId xmlns:a16="http://schemas.microsoft.com/office/drawing/2014/main" val="86303662"/>
                    </a:ext>
                  </a:extLst>
                </a:gridCol>
              </a:tblGrid>
              <a:tr h="630059">
                <a:tc>
                  <a:txBody>
                    <a:bodyPr/>
                    <a:lstStyle/>
                    <a:p>
                      <a:pPr algn="ctr"/>
                      <a:r>
                        <a:rPr lang="en-US" sz="1800" b="1">
                          <a:latin typeface="+mn-lt"/>
                        </a:rPr>
                        <a:t>RECIPIENTS</a:t>
                      </a:r>
                    </a:p>
                  </a:txBody>
                  <a:tcPr anchor="ctr"/>
                </a:tc>
                <a:tc>
                  <a:txBody>
                    <a:bodyPr/>
                    <a:lstStyle/>
                    <a:p>
                      <a:pPr algn="ctr"/>
                      <a:r>
                        <a:rPr lang="en-US" sz="1800" b="1">
                          <a:latin typeface="+mn-lt"/>
                        </a:rPr>
                        <a:t>SENDERS</a:t>
                      </a:r>
                    </a:p>
                  </a:txBody>
                  <a:tcPr anchor="ctr"/>
                </a:tc>
                <a:extLst>
                  <a:ext uri="{0D108BD9-81ED-4DB2-BD59-A6C34878D82A}">
                    <a16:rowId xmlns:a16="http://schemas.microsoft.com/office/drawing/2014/main" val="1035747114"/>
                  </a:ext>
                </a:extLst>
              </a:tr>
              <a:tr h="1600200">
                <a:tc>
                  <a:txBody>
                    <a:bodyPr/>
                    <a:lstStyle/>
                    <a:p>
                      <a:pPr marL="285750" indent="-285750">
                        <a:buFont typeface="Arial" panose="020B0604020202020204" pitchFamily="34" charset="0"/>
                        <a:buChar char="•"/>
                      </a:pPr>
                      <a:r>
                        <a:rPr lang="en-US" sz="1800" b="0" i="0" kern="1200">
                          <a:solidFill>
                            <a:schemeClr val="tx1"/>
                          </a:solidFill>
                          <a:effectLst/>
                          <a:latin typeface="+mn-lt"/>
                          <a:ea typeface="+mn-ea"/>
                          <a:cs typeface="+mn-cs"/>
                        </a:rPr>
                        <a:t>Who will make decisions based on the data?</a:t>
                      </a:r>
                      <a:endParaRPr lang="en-US">
                        <a:latin typeface="+mn-lt"/>
                      </a:endParaRPr>
                    </a:p>
                    <a:p>
                      <a:pPr marL="285750" indent="-285750">
                        <a:buFont typeface="Arial" panose="020B0604020202020204" pitchFamily="34" charset="0"/>
                        <a:buChar char="•"/>
                      </a:pPr>
                      <a:r>
                        <a:rPr lang="en-US" sz="1800" b="0" i="0" kern="1200">
                          <a:solidFill>
                            <a:schemeClr val="tx1"/>
                          </a:solidFill>
                          <a:effectLst/>
                          <a:latin typeface="+mn-lt"/>
                          <a:ea typeface="+mn-ea"/>
                          <a:cs typeface="+mn-cs"/>
                        </a:rPr>
                        <a:t>Who will influence the decisions? </a:t>
                      </a:r>
                      <a:endParaRPr lang="en-US">
                        <a:latin typeface="+mn-lt"/>
                      </a:endParaRPr>
                    </a:p>
                    <a:p>
                      <a:pPr marL="285750" indent="-285750">
                        <a:buFont typeface="Arial" panose="020B0604020202020204" pitchFamily="34" charset="0"/>
                        <a:buChar char="•"/>
                      </a:pPr>
                      <a:r>
                        <a:rPr lang="en-US" sz="1800" b="0" i="0" kern="1200">
                          <a:solidFill>
                            <a:schemeClr val="tx1"/>
                          </a:solidFill>
                          <a:effectLst/>
                          <a:latin typeface="+mn-lt"/>
                          <a:ea typeface="+mn-ea"/>
                          <a:cs typeface="+mn-cs"/>
                        </a:rPr>
                        <a:t>Who will be impacted by these decisions? </a:t>
                      </a:r>
                      <a:endParaRPr lang="en-US">
                        <a:latin typeface="+mn-lt"/>
                      </a:endParaRPr>
                    </a:p>
                    <a:p>
                      <a:pPr marL="285750" indent="-285750">
                        <a:buFont typeface="Arial" panose="020B0604020202020204" pitchFamily="34" charset="0"/>
                        <a:buChar char="•"/>
                      </a:pPr>
                      <a:r>
                        <a:rPr lang="en-US" sz="1800" b="0" i="0" kern="1200">
                          <a:solidFill>
                            <a:schemeClr val="tx1"/>
                          </a:solidFill>
                          <a:effectLst/>
                          <a:latin typeface="+mn-lt"/>
                          <a:ea typeface="+mn-ea"/>
                          <a:cs typeface="+mn-cs"/>
                        </a:rPr>
                        <a:t>Who might be resistant to the results? </a:t>
                      </a:r>
                      <a:endParaRPr lang="en-US">
                        <a:latin typeface="+mn-lt"/>
                      </a:endParaRPr>
                    </a:p>
                    <a:p>
                      <a:pPr marL="285750" indent="-285750">
                        <a:buFont typeface="Arial" panose="020B0604020202020204" pitchFamily="34" charset="0"/>
                        <a:buChar char="•"/>
                      </a:pPr>
                      <a:r>
                        <a:rPr lang="en-US" sz="1800" b="0" i="0" kern="1200">
                          <a:solidFill>
                            <a:schemeClr val="tx1"/>
                          </a:solidFill>
                          <a:effectLst/>
                          <a:latin typeface="+mn-lt"/>
                          <a:ea typeface="+mn-ea"/>
                          <a:cs typeface="+mn-cs"/>
                        </a:rPr>
                        <a:t>Who are we missing? </a:t>
                      </a:r>
                      <a:endParaRPr lang="en-US">
                        <a:latin typeface="+mn-lt"/>
                      </a:endParaRPr>
                    </a:p>
                  </a:txBody>
                  <a:tcPr anchor="ctr"/>
                </a:tc>
                <a:tc>
                  <a:txBody>
                    <a:bodyPr/>
                    <a:lstStyle/>
                    <a:p>
                      <a:pPr marL="285750" indent="-285750" algn="l">
                        <a:buFont typeface="Arial" panose="020B0604020202020204" pitchFamily="34" charset="0"/>
                        <a:buChar char="•"/>
                      </a:pPr>
                      <a:r>
                        <a:rPr lang="en-US" sz="1800" b="0" i="0" kern="1200">
                          <a:solidFill>
                            <a:schemeClr val="tx1"/>
                          </a:solidFill>
                          <a:effectLst/>
                          <a:latin typeface="+mn-lt"/>
                          <a:ea typeface="+mn-ea"/>
                          <a:cs typeface="+mn-cs"/>
                        </a:rPr>
                        <a:t>Faculty leadership (e.g., Provost, Deans, Department Chairs)</a:t>
                      </a:r>
                      <a:endParaRPr lang="en-US">
                        <a:latin typeface="+mn-lt"/>
                      </a:endParaRPr>
                    </a:p>
                    <a:p>
                      <a:pPr marL="285750" indent="-285750" algn="l">
                        <a:buFont typeface="Arial" panose="020B0604020202020204" pitchFamily="34" charset="0"/>
                        <a:buChar char="•"/>
                      </a:pPr>
                      <a:r>
                        <a:rPr lang="en-US" sz="1800" b="0" i="0" kern="1200">
                          <a:solidFill>
                            <a:schemeClr val="tx1"/>
                          </a:solidFill>
                          <a:effectLst/>
                          <a:latin typeface="+mn-lt"/>
                          <a:ea typeface="+mn-ea"/>
                          <a:cs typeface="+mn-cs"/>
                        </a:rPr>
                        <a:t>Expert power (e.g., COACHE steward)</a:t>
                      </a:r>
                      <a:endParaRPr lang="en-US">
                        <a:latin typeface="+mn-lt"/>
                      </a:endParaRPr>
                    </a:p>
                    <a:p>
                      <a:pPr marL="285750" indent="-285750" algn="l">
                        <a:buFont typeface="Arial" panose="020B0604020202020204" pitchFamily="34" charset="0"/>
                        <a:buChar char="•"/>
                      </a:pPr>
                      <a:r>
                        <a:rPr lang="en-US" sz="1800" b="0" i="0" kern="1200">
                          <a:solidFill>
                            <a:schemeClr val="tx1"/>
                          </a:solidFill>
                          <a:effectLst/>
                          <a:latin typeface="+mn-lt"/>
                          <a:ea typeface="+mn-ea"/>
                          <a:cs typeface="+mn-cs"/>
                        </a:rPr>
                        <a:t>Referent power (e.g., respected colleagues, </a:t>
                      </a:r>
                      <a:r>
                        <a:rPr lang="en-US" sz="1800">
                          <a:solidFill>
                            <a:srgbClr val="000000"/>
                          </a:solidFill>
                          <a:latin typeface="+mn-lt"/>
                          <a:ea typeface="DM Sans"/>
                          <a:cs typeface="DM Sans"/>
                          <a:sym typeface="DM Sans"/>
                        </a:rPr>
                        <a:t>skeptics</a:t>
                      </a:r>
                      <a:r>
                        <a:rPr lang="en-US" sz="1800" b="0" i="0" kern="1200">
                          <a:solidFill>
                            <a:schemeClr val="tx1"/>
                          </a:solidFill>
                          <a:effectLst/>
                          <a:latin typeface="+mn-lt"/>
                          <a:ea typeface="+mn-ea"/>
                          <a:cs typeface="+mn-cs"/>
                        </a:rPr>
                        <a:t>)</a:t>
                      </a:r>
                      <a:endParaRPr lang="en-US">
                        <a:latin typeface="+mn-lt"/>
                      </a:endParaRPr>
                    </a:p>
                  </a:txBody>
                  <a:tcPr anchor="ctr"/>
                </a:tc>
                <a:extLst>
                  <a:ext uri="{0D108BD9-81ED-4DB2-BD59-A6C34878D82A}">
                    <a16:rowId xmlns:a16="http://schemas.microsoft.com/office/drawing/2014/main" val="2301091951"/>
                  </a:ext>
                </a:extLst>
              </a:tr>
              <a:tr h="895068">
                <a:tc>
                  <a:txBody>
                    <a:bodyPr/>
                    <a:lstStyle/>
                    <a:p>
                      <a:pPr algn="ctr"/>
                      <a:r>
                        <a:rPr lang="en-US" sz="1800" b="0" i="0" kern="1200">
                          <a:solidFill>
                            <a:schemeClr val="tx1"/>
                          </a:solidFill>
                          <a:effectLst/>
                          <a:latin typeface="+mn-lt"/>
                          <a:ea typeface="+mn-ea"/>
                          <a:cs typeface="+mn-cs"/>
                        </a:rPr>
                        <a:t>[e.g. Associate Professors] </a:t>
                      </a:r>
                    </a:p>
                  </a:txBody>
                  <a:tcPr anchor="ctr"/>
                </a:tc>
                <a:tc>
                  <a:txBody>
                    <a:bodyPr/>
                    <a:lstStyle/>
                    <a:p>
                      <a:pPr algn="ctr"/>
                      <a:r>
                        <a:rPr lang="en-US">
                          <a:latin typeface="+mn-lt"/>
                        </a:rPr>
                        <a:t>[e.g. Senior Faculty Development Fellow] </a:t>
                      </a:r>
                    </a:p>
                  </a:txBody>
                  <a:tcPr anchor="ctr"/>
                </a:tc>
                <a:extLst>
                  <a:ext uri="{0D108BD9-81ED-4DB2-BD59-A6C34878D82A}">
                    <a16:rowId xmlns:a16="http://schemas.microsoft.com/office/drawing/2014/main" val="2273190310"/>
                  </a:ext>
                </a:extLst>
              </a:tr>
              <a:tr h="838200">
                <a:tc>
                  <a:txBody>
                    <a:bodyPr/>
                    <a:lstStyle/>
                    <a:p>
                      <a:pPr algn="ctr"/>
                      <a:endParaRPr lang="en-US" sz="1800" b="0" i="0" kern="1200">
                        <a:solidFill>
                          <a:schemeClr val="tx1"/>
                        </a:solidFill>
                        <a:effectLst/>
                        <a:latin typeface="+mn-lt"/>
                        <a:ea typeface="+mn-ea"/>
                        <a:cs typeface="+mn-cs"/>
                      </a:endParaRPr>
                    </a:p>
                  </a:txBody>
                  <a:tcPr anchor="ctr"/>
                </a:tc>
                <a:tc>
                  <a:txBody>
                    <a:bodyPr/>
                    <a:lstStyle/>
                    <a:p>
                      <a:pPr algn="ctr"/>
                      <a:endParaRPr lang="en-US">
                        <a:latin typeface="+mn-lt"/>
                      </a:endParaRPr>
                    </a:p>
                  </a:txBody>
                  <a:tcPr anchor="ctr"/>
                </a:tc>
                <a:extLst>
                  <a:ext uri="{0D108BD9-81ED-4DB2-BD59-A6C34878D82A}">
                    <a16:rowId xmlns:a16="http://schemas.microsoft.com/office/drawing/2014/main" val="287424496"/>
                  </a:ext>
                </a:extLst>
              </a:tr>
              <a:tr h="838200">
                <a:tc>
                  <a:txBody>
                    <a:bodyPr/>
                    <a:lstStyle/>
                    <a:p>
                      <a:pPr algn="ctr"/>
                      <a:endParaRPr lang="en-US" sz="1800" b="0" i="0" kern="1200">
                        <a:solidFill>
                          <a:schemeClr val="tx1"/>
                        </a:solidFill>
                        <a:effectLst/>
                        <a:latin typeface="+mn-lt"/>
                        <a:ea typeface="+mn-ea"/>
                        <a:cs typeface="+mn-cs"/>
                      </a:endParaRPr>
                    </a:p>
                  </a:txBody>
                  <a:tcPr anchor="ctr"/>
                </a:tc>
                <a:tc>
                  <a:txBody>
                    <a:bodyPr/>
                    <a:lstStyle/>
                    <a:p>
                      <a:pPr algn="ctr"/>
                      <a:endParaRPr lang="en-US">
                        <a:latin typeface="+mn-lt"/>
                      </a:endParaRPr>
                    </a:p>
                  </a:txBody>
                  <a:tcPr anchor="ctr"/>
                </a:tc>
                <a:extLst>
                  <a:ext uri="{0D108BD9-81ED-4DB2-BD59-A6C34878D82A}">
                    <a16:rowId xmlns:a16="http://schemas.microsoft.com/office/drawing/2014/main" val="2562662849"/>
                  </a:ext>
                </a:extLst>
              </a:tr>
              <a:tr h="838200">
                <a:tc>
                  <a:txBody>
                    <a:bodyPr/>
                    <a:lstStyle/>
                    <a:p>
                      <a:pPr algn="ctr"/>
                      <a:endParaRPr lang="en-US" sz="1800" b="0" i="0" kern="1200">
                        <a:solidFill>
                          <a:schemeClr val="tx1"/>
                        </a:solidFill>
                        <a:effectLst/>
                        <a:latin typeface="+mn-lt"/>
                        <a:ea typeface="+mn-ea"/>
                        <a:cs typeface="+mn-cs"/>
                      </a:endParaRPr>
                    </a:p>
                  </a:txBody>
                  <a:tcPr anchor="ctr"/>
                </a:tc>
                <a:tc>
                  <a:txBody>
                    <a:bodyPr/>
                    <a:lstStyle/>
                    <a:p>
                      <a:pPr algn="ctr"/>
                      <a:endParaRPr lang="en-US">
                        <a:latin typeface="+mn-lt"/>
                      </a:endParaRPr>
                    </a:p>
                  </a:txBody>
                  <a:tcPr anchor="ctr"/>
                </a:tc>
                <a:extLst>
                  <a:ext uri="{0D108BD9-81ED-4DB2-BD59-A6C34878D82A}">
                    <a16:rowId xmlns:a16="http://schemas.microsoft.com/office/drawing/2014/main" val="1443129751"/>
                  </a:ext>
                </a:extLst>
              </a:tr>
              <a:tr h="838200">
                <a:tc>
                  <a:txBody>
                    <a:bodyPr/>
                    <a:lstStyle/>
                    <a:p>
                      <a:pPr algn="ctr"/>
                      <a:endParaRPr lang="en-US" sz="1800" b="0" i="0" kern="1200">
                        <a:solidFill>
                          <a:schemeClr val="tx1"/>
                        </a:solidFill>
                        <a:effectLst/>
                        <a:latin typeface="+mn-lt"/>
                        <a:ea typeface="+mn-ea"/>
                        <a:cs typeface="+mn-cs"/>
                      </a:endParaRPr>
                    </a:p>
                  </a:txBody>
                  <a:tcPr anchor="ctr"/>
                </a:tc>
                <a:tc>
                  <a:txBody>
                    <a:bodyPr/>
                    <a:lstStyle/>
                    <a:p>
                      <a:pPr algn="ctr"/>
                      <a:endParaRPr lang="en-US">
                        <a:latin typeface="+mn-lt"/>
                      </a:endParaRPr>
                    </a:p>
                  </a:txBody>
                  <a:tcPr anchor="ctr"/>
                </a:tc>
                <a:extLst>
                  <a:ext uri="{0D108BD9-81ED-4DB2-BD59-A6C34878D82A}">
                    <a16:rowId xmlns:a16="http://schemas.microsoft.com/office/drawing/2014/main" val="414665773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CUSTOMIZING YOUR SLIDE DECK</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50591" y="2744855"/>
            <a:ext cx="12786818" cy="3848106"/>
          </a:xfrm>
          <a:prstGeom prst="rect">
            <a:avLst/>
          </a:prstGeom>
        </p:spPr>
        <p:txBody>
          <a:bodyPr lIns="0" tIns="0" rIns="0" bIns="0" rtlCol="0" anchor="t">
            <a:spAutoFit/>
          </a:bodyPr>
          <a:lstStyle/>
          <a:p>
            <a:pPr algn="ctr">
              <a:lnSpc>
                <a:spcPts val="14699"/>
              </a:lnSpc>
            </a:pPr>
            <a:r>
              <a:rPr lang="en-US" sz="10499">
                <a:solidFill>
                  <a:srgbClr val="000000"/>
                </a:solidFill>
                <a:latin typeface="Adobe Garamond Pro"/>
                <a:ea typeface="Adobe Garamond Pro"/>
                <a:cs typeface="Adobe Garamond Pro"/>
                <a:sym typeface="Adobe Garamond Pro"/>
              </a:rPr>
              <a:t>Let’s Combine the “Why” and the “Who”</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6660947"/>
            <a:ext cx="6172200" cy="1954530"/>
          </a:xfrm>
          <a:prstGeom prst="rect">
            <a:avLst/>
          </a:prstGeom>
        </p:spPr>
      </p:pic>
      <p:sp>
        <p:nvSpPr>
          <p:cNvPr id="12" name="TextBox 12"/>
          <p:cNvSpPr txBox="1"/>
          <p:nvPr/>
        </p:nvSpPr>
        <p:spPr>
          <a:xfrm>
            <a:off x="6794865" y="8512198"/>
            <a:ext cx="4698266" cy="342530"/>
          </a:xfrm>
          <a:prstGeom prst="rect">
            <a:avLst/>
          </a:prstGeom>
        </p:spPr>
        <p:txBody>
          <a:bodyPr wrap="square" lIns="0" tIns="0" rIns="0" bIns="0" rtlCol="0" anchor="t">
            <a:spAutoFit/>
          </a:bodyPr>
          <a:lstStyle/>
          <a:p>
            <a:pPr algn="ctr">
              <a:lnSpc>
                <a:spcPts val="2799"/>
              </a:lnSpc>
            </a:pPr>
            <a:r>
              <a:rPr lang="en-US" sz="1999">
                <a:solidFill>
                  <a:srgbClr val="000000"/>
                </a:solidFill>
                <a:latin typeface="DM Sans"/>
                <a:ea typeface="DM Sans"/>
                <a:cs typeface="DM Sans"/>
                <a:sym typeface="DM Sans"/>
              </a:rPr>
              <a:t>Your Progress with the Slide Deck: 36%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302013"/>
            <a:ext cx="10213844" cy="138430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CONNECTING INSTITUTIONAL PRIORITIES TO AUDIENCES</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0" name="TextBox 10"/>
          <p:cNvSpPr txBox="1"/>
          <p:nvPr/>
        </p:nvSpPr>
        <p:spPr>
          <a:xfrm>
            <a:off x="1410052" y="4856788"/>
            <a:ext cx="6459587" cy="3933321"/>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DM Sans"/>
                <a:ea typeface="DM Sans"/>
                <a:cs typeface="DM Sans"/>
                <a:sym typeface="DM Sans"/>
              </a:rPr>
              <a:t>Review your audience map. Consider each group’s role, influence, and concerns.</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What institutional initiative, strategic goal, or unanswered question matters most to this group?</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Map priorities and key messages by audience group.</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Identify messengers</a:t>
            </a:r>
            <a:r>
              <a:rPr lang="en-US" sz="2000" u="none">
                <a:solidFill>
                  <a:srgbClr val="000000"/>
                </a:solidFill>
                <a:latin typeface="DM Sans"/>
                <a:ea typeface="DM Sans"/>
                <a:cs typeface="DM Sans"/>
                <a:sym typeface="DM Sans"/>
              </a:rPr>
              <a:t> </a:t>
            </a:r>
            <a:r>
              <a:rPr lang="en-US" sz="2000">
                <a:solidFill>
                  <a:srgbClr val="000000"/>
                </a:solidFill>
                <a:latin typeface="DM Sans"/>
                <a:ea typeface="DM Sans"/>
                <a:cs typeface="DM Sans"/>
                <a:sym typeface="DM Sans"/>
              </a:rPr>
              <a:t>b</a:t>
            </a:r>
            <a:r>
              <a:rPr lang="en-US" sz="2000" u="none">
                <a:solidFill>
                  <a:srgbClr val="000000"/>
                </a:solidFill>
                <a:latin typeface="DM Sans"/>
                <a:ea typeface="DM Sans"/>
                <a:cs typeface="DM Sans"/>
                <a:sym typeface="DM Sans"/>
              </a:rPr>
              <a:t>e</a:t>
            </a:r>
            <a:r>
              <a:rPr lang="en-US" sz="2000">
                <a:solidFill>
                  <a:srgbClr val="000000"/>
                </a:solidFill>
                <a:latin typeface="DM Sans"/>
                <a:ea typeface="DM Sans"/>
                <a:cs typeface="DM Sans"/>
                <a:sym typeface="DM Sans"/>
              </a:rPr>
              <a:t>s</a:t>
            </a:r>
            <a:r>
              <a:rPr lang="en-US" sz="2000" u="none">
                <a:solidFill>
                  <a:srgbClr val="000000"/>
                </a:solidFill>
                <a:latin typeface="DM Sans"/>
                <a:ea typeface="DM Sans"/>
                <a:cs typeface="DM Sans"/>
                <a:sym typeface="DM Sans"/>
              </a:rPr>
              <a:t>t </a:t>
            </a:r>
            <a:r>
              <a:rPr lang="en-US" sz="2000">
                <a:solidFill>
                  <a:srgbClr val="000000"/>
                </a:solidFill>
                <a:latin typeface="DM Sans"/>
                <a:ea typeface="DM Sans"/>
                <a:cs typeface="DM Sans"/>
                <a:sym typeface="DM Sans"/>
              </a:rPr>
              <a:t>po</a:t>
            </a:r>
            <a:r>
              <a:rPr lang="en-US" sz="2000" u="none">
                <a:solidFill>
                  <a:srgbClr val="000000"/>
                </a:solidFill>
                <a:latin typeface="DM Sans"/>
                <a:ea typeface="DM Sans"/>
                <a:cs typeface="DM Sans"/>
                <a:sym typeface="DM Sans"/>
              </a:rPr>
              <a:t>sition</a:t>
            </a:r>
            <a:r>
              <a:rPr lang="en-US" sz="2000">
                <a:solidFill>
                  <a:srgbClr val="000000"/>
                </a:solidFill>
                <a:latin typeface="DM Sans"/>
                <a:ea typeface="DM Sans"/>
                <a:cs typeface="DM Sans"/>
                <a:sym typeface="DM Sans"/>
              </a:rPr>
              <a:t>ed to build trust with that audience group.</a:t>
            </a:r>
          </a:p>
        </p:txBody>
      </p:sp>
      <p:sp>
        <p:nvSpPr>
          <p:cNvPr id="11" name="TextBox 11"/>
          <p:cNvSpPr txBox="1"/>
          <p:nvPr/>
        </p:nvSpPr>
        <p:spPr>
          <a:xfrm>
            <a:off x="1411804" y="392616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2" name="TextBox 12"/>
          <p:cNvSpPr txBox="1"/>
          <p:nvPr/>
        </p:nvSpPr>
        <p:spPr>
          <a:xfrm>
            <a:off x="1411804" y="2503424"/>
            <a:ext cx="15397937" cy="701667"/>
          </a:xfrm>
          <a:prstGeom prst="rect">
            <a:avLst/>
          </a:prstGeom>
        </p:spPr>
        <p:txBody>
          <a:bodyPr lIns="0" tIns="0" rIns="0" bIns="0" rtlCol="0" anchor="t">
            <a:spAutoFit/>
          </a:bodyPr>
          <a:lstStyle/>
          <a:p>
            <a:pPr algn="l">
              <a:lnSpc>
                <a:spcPts val="2800"/>
              </a:lnSpc>
            </a:pPr>
            <a:r>
              <a:rPr lang="en-US" sz="2000">
                <a:solidFill>
                  <a:srgbClr val="000000"/>
                </a:solidFill>
                <a:latin typeface="DM Sans"/>
                <a:ea typeface="DM Sans"/>
                <a:cs typeface="DM Sans"/>
                <a:sym typeface="DM Sans"/>
              </a:rPr>
              <a:t>Now that you’ve identified your institutional “why” and mapped your key audiences, this activity helps you match those audiences to institutional priorities that matter most to them. You will consolidate insights from these two activities into one slide. </a:t>
            </a:r>
          </a:p>
        </p:txBody>
      </p:sp>
      <p:sp>
        <p:nvSpPr>
          <p:cNvPr id="13" name="TextBox 13"/>
          <p:cNvSpPr txBox="1"/>
          <p:nvPr/>
        </p:nvSpPr>
        <p:spPr>
          <a:xfrm>
            <a:off x="9610349" y="3926168"/>
            <a:ext cx="6945139" cy="5334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4" name="TextBox 14"/>
          <p:cNvSpPr txBox="1"/>
          <p:nvPr/>
        </p:nvSpPr>
        <p:spPr>
          <a:xfrm>
            <a:off x="9610349" y="4856788"/>
            <a:ext cx="6569413" cy="2137958"/>
          </a:xfrm>
          <a:prstGeom prst="rect">
            <a:avLst/>
          </a:prstGeom>
        </p:spPr>
        <p:txBody>
          <a:bodyPr lIns="0" tIns="0" rIns="0" bIns="0" rtlCol="0" anchor="t">
            <a:spAutoFit/>
          </a:bodyPr>
          <a:lstStyle/>
          <a:p>
            <a:pPr marL="431801" lvl="1" indent="-215900" algn="l">
              <a:lnSpc>
                <a:spcPts val="2800"/>
              </a:lnSpc>
              <a:buFont typeface="Arial"/>
              <a:buChar char="•"/>
            </a:pPr>
            <a:r>
              <a:rPr lang="en-US" sz="2000" b="1">
                <a:solidFill>
                  <a:srgbClr val="000000"/>
                </a:solidFill>
                <a:latin typeface="DM Sans"/>
                <a:ea typeface="DM Sans"/>
                <a:cs typeface="DM Sans"/>
                <a:sym typeface="DM Sans"/>
              </a:rPr>
              <a:t>Step 1: </a:t>
            </a:r>
            <a:r>
              <a:rPr lang="en-US" sz="2000">
                <a:solidFill>
                  <a:srgbClr val="000000"/>
                </a:solidFill>
                <a:latin typeface="DM Sans"/>
                <a:ea typeface="DM Sans"/>
                <a:cs typeface="DM Sans"/>
                <a:sym typeface="DM Sans"/>
              </a:rPr>
              <a:t>On slide 13, review our example of mapping an institution’s priorities by audience groups.</a:t>
            </a:r>
          </a:p>
          <a:p>
            <a:pPr algn="l">
              <a:lnSpc>
                <a:spcPts val="2800"/>
              </a:lnSpc>
            </a:pPr>
            <a:endParaRPr lang="en-US" sz="2000">
              <a:solidFill>
                <a:srgbClr val="000000"/>
              </a:solidFill>
              <a:latin typeface="DM Sans"/>
              <a:ea typeface="DM Sans"/>
              <a:cs typeface="DM Sans"/>
              <a:sym typeface="DM Sans"/>
            </a:endParaRPr>
          </a:p>
          <a:p>
            <a:pPr marL="431801" lvl="1" indent="-215900">
              <a:lnSpc>
                <a:spcPts val="2800"/>
              </a:lnSpc>
              <a:buFont typeface="Arial"/>
              <a:buChar char="•"/>
            </a:pPr>
            <a:r>
              <a:rPr lang="en-US" sz="2000" b="1">
                <a:solidFill>
                  <a:srgbClr val="000000"/>
                </a:solidFill>
                <a:latin typeface="DM Sans"/>
                <a:ea typeface="DM Sans"/>
                <a:cs typeface="DM Sans"/>
                <a:sym typeface="DM Sans"/>
              </a:rPr>
              <a:t>Step 2: </a:t>
            </a:r>
            <a:r>
              <a:rPr lang="en-US" sz="2000">
                <a:solidFill>
                  <a:srgbClr val="000000"/>
                </a:solidFill>
                <a:latin typeface="DM Sans"/>
                <a:ea typeface="DM Sans"/>
                <a:cs typeface="DM Sans"/>
                <a:sym typeface="DM Sans"/>
              </a:rPr>
              <a:t>On slide 14, create your own mapping. If the example was helpful, feel free to copy and paste it onto this slide and adapt the content accordingly.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9634321"/>
            <a:ext cx="18288000" cy="652679"/>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410052" y="336304"/>
            <a:ext cx="10473266" cy="138430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CONNECTING INSTITUTIONAL PRIORITIES TO AUDIENCES</a:t>
            </a:r>
          </a:p>
        </p:txBody>
      </p:sp>
      <p:sp>
        <p:nvSpPr>
          <p:cNvPr id="8" name="TextBox 8"/>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TextBox 9"/>
          <p:cNvSpPr txBox="1"/>
          <p:nvPr/>
        </p:nvSpPr>
        <p:spPr>
          <a:xfrm>
            <a:off x="5581490" y="3990975"/>
            <a:ext cx="7096125" cy="2066925"/>
          </a:xfrm>
          <a:prstGeom prst="rect">
            <a:avLst/>
          </a:prstGeom>
        </p:spPr>
        <p:txBody>
          <a:bodyPr lIns="0" tIns="0" rIns="0" bIns="0" rtlCol="0" anchor="t">
            <a:spAutoFit/>
          </a:bodyPr>
          <a:lstStyle/>
          <a:p>
            <a:pPr algn="ctr">
              <a:lnSpc>
                <a:spcPts val="16800"/>
              </a:lnSpc>
            </a:pPr>
            <a:r>
              <a:rPr lang="en-US" sz="12000">
                <a:solidFill>
                  <a:srgbClr val="A51C30">
                    <a:alpha val="22745"/>
                  </a:srgbClr>
                </a:solidFill>
                <a:latin typeface="Garamond"/>
                <a:ea typeface="Garamond"/>
                <a:cs typeface="Garamond"/>
                <a:sym typeface="Garamond"/>
              </a:rPr>
              <a:t>EXAMPLE</a:t>
            </a:r>
          </a:p>
        </p:txBody>
      </p:sp>
      <p:sp>
        <p:nvSpPr>
          <p:cNvPr id="10" name="Freeform 10"/>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aphicFrame>
        <p:nvGraphicFramePr>
          <p:cNvPr id="12" name="Table 11">
            <a:extLst>
              <a:ext uri="{FF2B5EF4-FFF2-40B4-BE49-F238E27FC236}">
                <a16:creationId xmlns:a16="http://schemas.microsoft.com/office/drawing/2014/main" id="{30B86C13-0451-DDC2-8817-7CD566F74EA5}"/>
              </a:ext>
            </a:extLst>
          </p:cNvPr>
          <p:cNvGraphicFramePr>
            <a:graphicFrameLocks noGrp="1"/>
          </p:cNvGraphicFramePr>
          <p:nvPr>
            <p:extLst>
              <p:ext uri="{D42A27DB-BD31-4B8C-83A1-F6EECF244321}">
                <p14:modId xmlns:p14="http://schemas.microsoft.com/office/powerpoint/2010/main" val="3322267756"/>
              </p:ext>
            </p:extLst>
          </p:nvPr>
        </p:nvGraphicFramePr>
        <p:xfrm>
          <a:off x="1390824" y="2523334"/>
          <a:ext cx="15506348" cy="6621373"/>
        </p:xfrm>
        <a:graphic>
          <a:graphicData uri="http://schemas.openxmlformats.org/drawingml/2006/table">
            <a:tbl>
              <a:tblPr firstRow="1" bandRow="1">
                <a:tableStyleId>{5940675A-B579-460E-94D1-54222C63F5DA}</a:tableStyleId>
              </a:tblPr>
              <a:tblGrid>
                <a:gridCol w="3876587">
                  <a:extLst>
                    <a:ext uri="{9D8B030D-6E8A-4147-A177-3AD203B41FA5}">
                      <a16:colId xmlns:a16="http://schemas.microsoft.com/office/drawing/2014/main" val="2035234707"/>
                    </a:ext>
                  </a:extLst>
                </a:gridCol>
                <a:gridCol w="3876587">
                  <a:extLst>
                    <a:ext uri="{9D8B030D-6E8A-4147-A177-3AD203B41FA5}">
                      <a16:colId xmlns:a16="http://schemas.microsoft.com/office/drawing/2014/main" val="1675001514"/>
                    </a:ext>
                  </a:extLst>
                </a:gridCol>
                <a:gridCol w="3876587">
                  <a:extLst>
                    <a:ext uri="{9D8B030D-6E8A-4147-A177-3AD203B41FA5}">
                      <a16:colId xmlns:a16="http://schemas.microsoft.com/office/drawing/2014/main" val="2639271517"/>
                    </a:ext>
                  </a:extLst>
                </a:gridCol>
                <a:gridCol w="3876587">
                  <a:extLst>
                    <a:ext uri="{9D8B030D-6E8A-4147-A177-3AD203B41FA5}">
                      <a16:colId xmlns:a16="http://schemas.microsoft.com/office/drawing/2014/main" val="86303662"/>
                    </a:ext>
                  </a:extLst>
                </a:gridCol>
              </a:tblGrid>
              <a:tr h="879237">
                <a:tc>
                  <a:txBody>
                    <a:bodyPr/>
                    <a:lstStyle/>
                    <a:p>
                      <a:pPr algn="ctr"/>
                      <a:r>
                        <a:rPr lang="en-US" sz="1700" b="1">
                          <a:latin typeface="+mn-lt"/>
                        </a:rPr>
                        <a:t>Audience Group</a:t>
                      </a:r>
                    </a:p>
                  </a:txBody>
                  <a:tcPr anchor="ctr"/>
                </a:tc>
                <a:tc>
                  <a:txBody>
                    <a:bodyPr/>
                    <a:lstStyle/>
                    <a:p>
                      <a:pPr algn="ctr"/>
                      <a:r>
                        <a:rPr lang="en-US" sz="1700" b="1">
                          <a:latin typeface="+mn-lt"/>
                        </a:rPr>
                        <a:t>Relevant Institutional Priority/Initiative</a:t>
                      </a:r>
                    </a:p>
                  </a:txBody>
                  <a:tcPr anchor="ctr"/>
                </a:tc>
                <a:tc>
                  <a:txBody>
                    <a:bodyPr/>
                    <a:lstStyle/>
                    <a:p>
                      <a:pPr algn="ctr"/>
                      <a:r>
                        <a:rPr lang="en-US" sz="1700" b="1" i="0" kern="1200">
                          <a:solidFill>
                            <a:schemeClr val="tx1"/>
                          </a:solidFill>
                          <a:effectLst/>
                          <a:latin typeface="+mn-lt"/>
                          <a:ea typeface="+mn-ea"/>
                          <a:cs typeface="+mn-cs"/>
                        </a:rPr>
                        <a:t>Key Message or Framing</a:t>
                      </a:r>
                      <a:endParaRPr lang="en-US" sz="1700" b="1">
                        <a:latin typeface="+mn-lt"/>
                      </a:endParaRPr>
                    </a:p>
                  </a:txBody>
                  <a:tcPr anchor="ctr"/>
                </a:tc>
                <a:tc>
                  <a:txBody>
                    <a:bodyPr/>
                    <a:lstStyle/>
                    <a:p>
                      <a:pPr algn="ctr"/>
                      <a:r>
                        <a:rPr lang="en-US" sz="1700" b="1">
                          <a:latin typeface="+mn-lt"/>
                        </a:rPr>
                        <a:t>Trusted Messenger</a:t>
                      </a:r>
                    </a:p>
                  </a:txBody>
                  <a:tcPr anchor="ctr"/>
                </a:tc>
                <a:extLst>
                  <a:ext uri="{0D108BD9-81ED-4DB2-BD59-A6C34878D82A}">
                    <a16:rowId xmlns:a16="http://schemas.microsoft.com/office/drawing/2014/main" val="1035747114"/>
                  </a:ext>
                </a:extLst>
              </a:tr>
              <a:tr h="1435534">
                <a:tc>
                  <a:txBody>
                    <a:bodyPr/>
                    <a:lstStyle/>
                    <a:p>
                      <a:pPr marL="0" indent="0" algn="l">
                        <a:buFont typeface="Arial" panose="020B0604020202020204" pitchFamily="34" charset="0"/>
                        <a:buNone/>
                      </a:pPr>
                      <a:r>
                        <a:rPr lang="en-US" sz="1700" b="0" i="0" kern="1200">
                          <a:solidFill>
                            <a:schemeClr val="tx1"/>
                          </a:solidFill>
                          <a:effectLst/>
                          <a:latin typeface="+mn-lt"/>
                          <a:ea typeface="+mn-ea"/>
                          <a:cs typeface="+mn-cs"/>
                        </a:rPr>
                        <a:t>All Eligible Faculty</a:t>
                      </a:r>
                      <a:endParaRPr lang="en-US" sz="1700">
                        <a:latin typeface="+mn-lt"/>
                      </a:endParaRPr>
                    </a:p>
                  </a:txBody>
                  <a:tcPr anchor="ctr"/>
                </a:tc>
                <a:tc>
                  <a:txBody>
                    <a:bodyPr/>
                    <a:lstStyle/>
                    <a:p>
                      <a:pPr marL="0" indent="0">
                        <a:buFont typeface="Arial" panose="020B0604020202020204" pitchFamily="34" charset="0"/>
                        <a:buNone/>
                      </a:pPr>
                      <a:r>
                        <a:rPr lang="en-US" sz="1700" b="0" i="0" kern="1200">
                          <a:solidFill>
                            <a:schemeClr val="tx1"/>
                          </a:solidFill>
                          <a:effectLst/>
                          <a:latin typeface="+mn-lt"/>
                          <a:ea typeface="+mn-ea"/>
                          <a:cs typeface="+mn-cs"/>
                        </a:rPr>
                        <a:t>Mentoring and Retention</a:t>
                      </a:r>
                      <a:endParaRPr lang="en-US" sz="1700">
                        <a:latin typeface="+mn-lt"/>
                      </a:endParaRPr>
                    </a:p>
                  </a:txBody>
                  <a:tcPr anchor="ctr"/>
                </a:tc>
                <a:tc>
                  <a:txBody>
                    <a:bodyPr/>
                    <a:lstStyle/>
                    <a:p>
                      <a:pPr marL="0" indent="0">
                        <a:buFont typeface="Arial" panose="020B0604020202020204" pitchFamily="34" charset="0"/>
                        <a:buNone/>
                      </a:pPr>
                      <a:r>
                        <a:rPr lang="en-US" sz="1700" b="0" i="0" kern="1200">
                          <a:solidFill>
                            <a:schemeClr val="tx1"/>
                          </a:solidFill>
                          <a:effectLst/>
                          <a:latin typeface="+mn-lt"/>
                          <a:ea typeface="+mn-ea"/>
                          <a:cs typeface="+mn-cs"/>
                        </a:rPr>
                        <a:t>"Your feedback helps shape mentoring policies that support you."</a:t>
                      </a:r>
                      <a:endParaRPr lang="en-US" sz="1700">
                        <a:latin typeface="+mn-lt"/>
                      </a:endParaRPr>
                    </a:p>
                  </a:txBody>
                  <a:tcPr anchor="ctr"/>
                </a:tc>
                <a:tc>
                  <a:txBody>
                    <a:bodyPr/>
                    <a:lstStyle/>
                    <a:p>
                      <a:pPr marL="0" indent="0" algn="l">
                        <a:buFont typeface="Arial" panose="020B0604020202020204" pitchFamily="34" charset="0"/>
                        <a:buNone/>
                      </a:pPr>
                      <a:r>
                        <a:rPr lang="en-US" sz="1700" b="0" i="0" kern="1200">
                          <a:solidFill>
                            <a:schemeClr val="tx1"/>
                          </a:solidFill>
                          <a:effectLst/>
                          <a:latin typeface="+mn-lt"/>
                          <a:ea typeface="+mn-ea"/>
                          <a:cs typeface="+mn-cs"/>
                        </a:rPr>
                        <a:t>Provost </a:t>
                      </a:r>
                      <a:endParaRPr lang="en-US" sz="1700">
                        <a:latin typeface="+mn-lt"/>
                      </a:endParaRPr>
                    </a:p>
                  </a:txBody>
                  <a:tcPr anchor="ctr"/>
                </a:tc>
                <a:extLst>
                  <a:ext uri="{0D108BD9-81ED-4DB2-BD59-A6C34878D82A}">
                    <a16:rowId xmlns:a16="http://schemas.microsoft.com/office/drawing/2014/main" val="2301091951"/>
                  </a:ext>
                </a:extLst>
              </a:tr>
              <a:tr h="1435534">
                <a:tc>
                  <a:txBody>
                    <a:bodyPr/>
                    <a:lstStyle/>
                    <a:p>
                      <a:pPr algn="l"/>
                      <a:r>
                        <a:rPr lang="en-US" sz="1700" b="0" i="0" kern="1200">
                          <a:solidFill>
                            <a:schemeClr val="tx1"/>
                          </a:solidFill>
                          <a:effectLst/>
                          <a:latin typeface="+mn-lt"/>
                          <a:ea typeface="+mn-ea"/>
                          <a:cs typeface="+mn-cs"/>
                        </a:rPr>
                        <a:t>Department Chairs</a:t>
                      </a:r>
                    </a:p>
                  </a:txBody>
                  <a:tcPr anchor="ctr"/>
                </a:tc>
                <a:tc>
                  <a:txBody>
                    <a:bodyPr/>
                    <a:lstStyle/>
                    <a:p>
                      <a:pPr>
                        <a:buNone/>
                      </a:pPr>
                      <a:r>
                        <a:rPr lang="en-US" sz="1700">
                          <a:effectLst/>
                          <a:latin typeface="+mn-lt"/>
                        </a:rPr>
                        <a:t>Leadership Development, Department Climate</a:t>
                      </a:r>
                    </a:p>
                  </a:txBody>
                  <a:tcPr anchor="ctr"/>
                </a:tc>
                <a:tc>
                  <a:txBody>
                    <a:bodyPr/>
                    <a:lstStyle/>
                    <a:p>
                      <a:pPr>
                        <a:buNone/>
                      </a:pPr>
                      <a:r>
                        <a:rPr lang="en-US" sz="1700">
                          <a:effectLst/>
                          <a:latin typeface="+mn-lt"/>
                        </a:rPr>
                        <a:t>"Results will inform department-level planning and leadership."</a:t>
                      </a:r>
                    </a:p>
                  </a:txBody>
                  <a:tcPr anchor="ctr"/>
                </a:tc>
                <a:tc>
                  <a:txBody>
                    <a:bodyPr/>
                    <a:lstStyle/>
                    <a:p>
                      <a:pPr>
                        <a:buNone/>
                      </a:pPr>
                      <a:r>
                        <a:rPr lang="en-US" sz="1700">
                          <a:effectLst/>
                          <a:latin typeface="+mn-lt"/>
                        </a:rPr>
                        <a:t>Dean</a:t>
                      </a:r>
                    </a:p>
                  </a:txBody>
                  <a:tcPr anchor="ctr"/>
                </a:tc>
                <a:extLst>
                  <a:ext uri="{0D108BD9-81ED-4DB2-BD59-A6C34878D82A}">
                    <a16:rowId xmlns:a16="http://schemas.microsoft.com/office/drawing/2014/main" val="287424496"/>
                  </a:ext>
                </a:extLst>
              </a:tr>
              <a:tr h="1435534">
                <a:tc>
                  <a:txBody>
                    <a:bodyPr/>
                    <a:lstStyle/>
                    <a:p>
                      <a:pPr algn="l"/>
                      <a:r>
                        <a:rPr lang="en-US" sz="1700" b="0" i="0" kern="1200">
                          <a:solidFill>
                            <a:schemeClr val="tx1"/>
                          </a:solidFill>
                          <a:effectLst/>
                          <a:latin typeface="+mn-lt"/>
                          <a:ea typeface="+mn-ea"/>
                          <a:cs typeface="+mn-cs"/>
                        </a:rPr>
                        <a:t>Mid-Career Faculty</a:t>
                      </a:r>
                    </a:p>
                  </a:txBody>
                  <a:tcPr anchor="ctr"/>
                </a:tc>
                <a:tc>
                  <a:txBody>
                    <a:bodyPr/>
                    <a:lstStyle/>
                    <a:p>
                      <a:pPr>
                        <a:buNone/>
                      </a:pPr>
                      <a:r>
                        <a:rPr lang="en-US" sz="1700">
                          <a:effectLst/>
                          <a:latin typeface="+mn-lt"/>
                        </a:rPr>
                        <a:t>Equity in Recognition</a:t>
                      </a:r>
                    </a:p>
                  </a:txBody>
                  <a:tcPr anchor="ctr"/>
                </a:tc>
                <a:tc>
                  <a:txBody>
                    <a:bodyPr/>
                    <a:lstStyle/>
                    <a:p>
                      <a:pPr>
                        <a:buNone/>
                      </a:pPr>
                      <a:r>
                        <a:rPr lang="en-US" sz="1700">
                          <a:effectLst/>
                          <a:latin typeface="+mn-lt"/>
                        </a:rPr>
                        <a:t>"We’re using these data to address career pathways and workload."</a:t>
                      </a:r>
                    </a:p>
                  </a:txBody>
                  <a:tcPr anchor="ctr"/>
                </a:tc>
                <a:tc>
                  <a:txBody>
                    <a:bodyPr/>
                    <a:lstStyle/>
                    <a:p>
                      <a:pPr marL="0" indent="0" algn="l">
                        <a:buFont typeface="Arial" panose="020B0604020202020204" pitchFamily="34" charset="0"/>
                        <a:buNone/>
                      </a:pPr>
                      <a:r>
                        <a:rPr lang="en-US" sz="1700" b="0" i="0" kern="1200">
                          <a:solidFill>
                            <a:schemeClr val="tx1"/>
                          </a:solidFill>
                          <a:effectLst/>
                          <a:latin typeface="+mn-lt"/>
                          <a:ea typeface="+mn-ea"/>
                          <a:cs typeface="+mn-cs"/>
                        </a:rPr>
                        <a:t>Faculty Affairs Lead</a:t>
                      </a:r>
                      <a:endParaRPr lang="en-US" sz="1700">
                        <a:latin typeface="+mn-lt"/>
                      </a:endParaRPr>
                    </a:p>
                  </a:txBody>
                  <a:tcPr anchor="ctr"/>
                </a:tc>
                <a:extLst>
                  <a:ext uri="{0D108BD9-81ED-4DB2-BD59-A6C34878D82A}">
                    <a16:rowId xmlns:a16="http://schemas.microsoft.com/office/drawing/2014/main" val="2562662849"/>
                  </a:ext>
                </a:extLst>
              </a:tr>
              <a:tr h="1435534">
                <a:tc>
                  <a:txBody>
                    <a:bodyPr/>
                    <a:lstStyle/>
                    <a:p>
                      <a:pPr algn="l"/>
                      <a:r>
                        <a:rPr lang="en-US" sz="1700" b="0" i="0" kern="1200">
                          <a:solidFill>
                            <a:schemeClr val="tx1"/>
                          </a:solidFill>
                          <a:effectLst/>
                          <a:latin typeface="+mn-lt"/>
                          <a:ea typeface="+mn-ea"/>
                          <a:cs typeface="+mn-cs"/>
                        </a:rPr>
                        <a:t>Faculty Senate/Unions</a:t>
                      </a:r>
                    </a:p>
                  </a:txBody>
                  <a:tcPr anchor="ctr"/>
                </a:tc>
                <a:tc>
                  <a:txBody>
                    <a:bodyPr/>
                    <a:lstStyle/>
                    <a:p>
                      <a:pPr>
                        <a:buNone/>
                      </a:pPr>
                      <a:r>
                        <a:rPr lang="en-US" sz="1700">
                          <a:effectLst/>
                          <a:latin typeface="+mn-lt"/>
                        </a:rPr>
                        <a:t>Shared Governance</a:t>
                      </a:r>
                    </a:p>
                  </a:txBody>
                  <a:tcPr anchor="ctr"/>
                </a:tc>
                <a:tc>
                  <a:txBody>
                    <a:bodyPr/>
                    <a:lstStyle/>
                    <a:p>
                      <a:pPr>
                        <a:buNone/>
                      </a:pPr>
                      <a:r>
                        <a:rPr lang="en-US" sz="1700" b="0" i="0" kern="1200">
                          <a:solidFill>
                            <a:schemeClr val="tx1"/>
                          </a:solidFill>
                          <a:effectLst/>
                          <a:latin typeface="+mn-lt"/>
                          <a:ea typeface="+mn-ea"/>
                          <a:cs typeface="+mn-cs"/>
                        </a:rPr>
                        <a:t>“The survey includes five benchmarks around shared governance – trust, shared sense of purpose, understanding the issues at hand, adaptability, and productivity."</a:t>
                      </a:r>
                    </a:p>
                  </a:txBody>
                  <a:tcPr anchor="ctr"/>
                </a:tc>
                <a:tc>
                  <a:txBody>
                    <a:bodyPr/>
                    <a:lstStyle/>
                    <a:p>
                      <a:pPr>
                        <a:buNone/>
                      </a:pPr>
                      <a:r>
                        <a:rPr lang="en-US" sz="1700">
                          <a:effectLst/>
                          <a:latin typeface="+mn-lt"/>
                        </a:rPr>
                        <a:t>Senate Chair or Union Lead</a:t>
                      </a:r>
                    </a:p>
                  </a:txBody>
                  <a:tcPr anchor="ctr"/>
                </a:tc>
                <a:extLst>
                  <a:ext uri="{0D108BD9-81ED-4DB2-BD59-A6C34878D82A}">
                    <a16:rowId xmlns:a16="http://schemas.microsoft.com/office/drawing/2014/main" val="1443129751"/>
                  </a:ext>
                </a:extLst>
              </a:tr>
            </a:tbl>
          </a:graphicData>
        </a:graphic>
      </p:graphicFrame>
      <p:grpSp>
        <p:nvGrpSpPr>
          <p:cNvPr id="34" name="Group 33">
            <a:extLst>
              <a:ext uri="{FF2B5EF4-FFF2-40B4-BE49-F238E27FC236}">
                <a16:creationId xmlns:a16="http://schemas.microsoft.com/office/drawing/2014/main" id="{3DCFE667-AC01-0D24-7BD4-3B2817E2807F}"/>
              </a:ext>
            </a:extLst>
          </p:cNvPr>
          <p:cNvGrpSpPr/>
          <p:nvPr/>
        </p:nvGrpSpPr>
        <p:grpSpPr>
          <a:xfrm>
            <a:off x="11010195" y="1535368"/>
            <a:ext cx="4229805" cy="1352553"/>
            <a:chOff x="11010195" y="1535368"/>
            <a:chExt cx="4229805" cy="1352553"/>
          </a:xfrm>
        </p:grpSpPr>
        <p:grpSp>
          <p:nvGrpSpPr>
            <p:cNvPr id="24" name="Group 16">
              <a:extLst>
                <a:ext uri="{FF2B5EF4-FFF2-40B4-BE49-F238E27FC236}">
                  <a16:creationId xmlns:a16="http://schemas.microsoft.com/office/drawing/2014/main" id="{19324660-1023-450C-75FD-72EF3E64C307}"/>
                </a:ext>
              </a:extLst>
            </p:cNvPr>
            <p:cNvGrpSpPr/>
            <p:nvPr/>
          </p:nvGrpSpPr>
          <p:grpSpPr>
            <a:xfrm>
              <a:off x="12027114" y="1535368"/>
              <a:ext cx="3212886" cy="1352553"/>
              <a:chOff x="-10555" y="-308696"/>
              <a:chExt cx="2715934" cy="1244968"/>
            </a:xfrm>
          </p:grpSpPr>
          <p:grpSp>
            <p:nvGrpSpPr>
              <p:cNvPr id="25" name="Group 17">
                <a:extLst>
                  <a:ext uri="{FF2B5EF4-FFF2-40B4-BE49-F238E27FC236}">
                    <a16:creationId xmlns:a16="http://schemas.microsoft.com/office/drawing/2014/main" id="{3CE04CB1-FF0A-02CA-AF24-E84EF8C55006}"/>
                  </a:ext>
                </a:extLst>
              </p:cNvPr>
              <p:cNvGrpSpPr/>
              <p:nvPr/>
            </p:nvGrpSpPr>
            <p:grpSpPr>
              <a:xfrm>
                <a:off x="-10555" y="-308696"/>
                <a:ext cx="2715934" cy="1244968"/>
                <a:chOff x="-2085" y="-60977"/>
                <a:chExt cx="536481" cy="245920"/>
              </a:xfrm>
            </p:grpSpPr>
            <p:sp>
              <p:nvSpPr>
                <p:cNvPr id="27" name="Freeform 18">
                  <a:extLst>
                    <a:ext uri="{FF2B5EF4-FFF2-40B4-BE49-F238E27FC236}">
                      <a16:creationId xmlns:a16="http://schemas.microsoft.com/office/drawing/2014/main" id="{BC5E3DA6-44CF-5241-5F9D-E94D7D64239E}"/>
                    </a:ext>
                  </a:extLst>
                </p:cNvPr>
                <p:cNvSpPr/>
                <p:nvPr/>
              </p:nvSpPr>
              <p:spPr>
                <a:xfrm>
                  <a:off x="-2085" y="-60977"/>
                  <a:ext cx="534396" cy="184943"/>
                </a:xfrm>
                <a:custGeom>
                  <a:avLst/>
                  <a:gdLst/>
                  <a:ahLst/>
                  <a:cxnLst/>
                  <a:rect l="l" t="t" r="r" b="b"/>
                  <a:pathLst>
                    <a:path w="534396" h="184943">
                      <a:moveTo>
                        <a:pt x="0" y="0"/>
                      </a:moveTo>
                      <a:lnTo>
                        <a:pt x="534396" y="0"/>
                      </a:lnTo>
                      <a:lnTo>
                        <a:pt x="534396" y="184943"/>
                      </a:lnTo>
                      <a:lnTo>
                        <a:pt x="0" y="184943"/>
                      </a:lnTo>
                      <a:close/>
                    </a:path>
                  </a:pathLst>
                </a:custGeom>
                <a:solidFill>
                  <a:srgbClr val="213153"/>
                </a:solidFill>
                <a:ln cap="sq">
                  <a:noFill/>
                  <a:prstDash val="solid"/>
                  <a:miter/>
                </a:ln>
              </p:spPr>
              <p:txBody>
                <a:bodyPr/>
                <a:lstStyle/>
                <a:p>
                  <a:endParaRPr lang="en-US"/>
                </a:p>
              </p:txBody>
            </p:sp>
            <p:sp>
              <p:nvSpPr>
                <p:cNvPr id="28" name="TextBox 19">
                  <a:extLst>
                    <a:ext uri="{FF2B5EF4-FFF2-40B4-BE49-F238E27FC236}">
                      <a16:creationId xmlns:a16="http://schemas.microsoft.com/office/drawing/2014/main" id="{53FA4CF0-6DFA-305D-BED8-53D383A33873}"/>
                    </a:ext>
                  </a:extLst>
                </p:cNvPr>
                <p:cNvSpPr txBox="1"/>
                <p:nvPr/>
              </p:nvSpPr>
              <p:spPr>
                <a:xfrm>
                  <a:off x="0" y="-28575"/>
                  <a:ext cx="534396" cy="213518"/>
                </a:xfrm>
                <a:prstGeom prst="rect">
                  <a:avLst/>
                </a:prstGeom>
              </p:spPr>
              <p:txBody>
                <a:bodyPr lIns="50800" tIns="50800" rIns="50800" bIns="50800" rtlCol="0" anchor="ctr"/>
                <a:lstStyle/>
                <a:p>
                  <a:pPr algn="ctr">
                    <a:lnSpc>
                      <a:spcPts val="2380"/>
                    </a:lnSpc>
                  </a:pPr>
                  <a:endParaRPr/>
                </a:p>
              </p:txBody>
            </p:sp>
          </p:grpSp>
          <p:sp>
            <p:nvSpPr>
              <p:cNvPr id="26" name="TextBox 20">
                <a:extLst>
                  <a:ext uri="{FF2B5EF4-FFF2-40B4-BE49-F238E27FC236}">
                    <a16:creationId xmlns:a16="http://schemas.microsoft.com/office/drawing/2014/main" id="{32EEF758-3696-104B-8065-A201CBBF8B80}"/>
                  </a:ext>
                </a:extLst>
              </p:cNvPr>
              <p:cNvSpPr txBox="1"/>
              <p:nvPr/>
            </p:nvSpPr>
            <p:spPr>
              <a:xfrm>
                <a:off x="194018" y="-150733"/>
                <a:ext cx="2317342" cy="594920"/>
              </a:xfrm>
              <a:prstGeom prst="rect">
                <a:avLst/>
              </a:prstGeom>
            </p:spPr>
            <p:txBody>
              <a:bodyPr wrap="square" lIns="0" tIns="0" rIns="0" bIns="0" rtlCol="0" anchor="t">
                <a:spAutoFit/>
              </a:bodyPr>
              <a:lstStyle/>
              <a:p>
                <a:pPr>
                  <a:spcBef>
                    <a:spcPct val="0"/>
                  </a:spcBef>
                </a:pPr>
                <a:r>
                  <a:rPr lang="en-US" sz="1400">
                    <a:solidFill>
                      <a:srgbClr val="FFFFFF"/>
                    </a:solidFill>
                    <a:latin typeface="DM Sans"/>
                    <a:ea typeface="DM Sans"/>
                    <a:cs typeface="DM Sans"/>
                    <a:sym typeface="DM Sans"/>
                  </a:rPr>
                  <a:t>Go back to Slide 7 if you need a refresher on what the COACHE survey can do.</a:t>
                </a:r>
              </a:p>
            </p:txBody>
          </p:sp>
        </p:grpSp>
        <p:sp>
          <p:nvSpPr>
            <p:cNvPr id="29" name="AutoShape 27">
              <a:extLst>
                <a:ext uri="{FF2B5EF4-FFF2-40B4-BE49-F238E27FC236}">
                  <a16:creationId xmlns:a16="http://schemas.microsoft.com/office/drawing/2014/main" id="{8B93766B-516A-0459-0D5A-1F01C2E5765B}"/>
                </a:ext>
              </a:extLst>
            </p:cNvPr>
            <p:cNvSpPr/>
            <p:nvPr/>
          </p:nvSpPr>
          <p:spPr>
            <a:xfrm>
              <a:off x="11392975" y="2400300"/>
              <a:ext cx="1680657" cy="0"/>
            </a:xfrm>
            <a:prstGeom prst="line">
              <a:avLst/>
            </a:prstGeom>
            <a:ln w="19050" cap="flat">
              <a:solidFill>
                <a:srgbClr val="213153"/>
              </a:solidFill>
              <a:prstDash val="solid"/>
              <a:headEnd type="none" w="sm" len="sm"/>
              <a:tailEnd type="none" w="sm" len="sm"/>
            </a:ln>
          </p:spPr>
          <p:txBody>
            <a:bodyPr/>
            <a:lstStyle/>
            <a:p>
              <a:endParaRPr lang="en-US"/>
            </a:p>
          </p:txBody>
        </p:sp>
        <p:grpSp>
          <p:nvGrpSpPr>
            <p:cNvPr id="30" name="Group 29">
              <a:extLst>
                <a:ext uri="{FF2B5EF4-FFF2-40B4-BE49-F238E27FC236}">
                  <a16:creationId xmlns:a16="http://schemas.microsoft.com/office/drawing/2014/main" id="{FFF7089F-47EB-4BEE-B8C0-920E9A3E0AD2}"/>
                </a:ext>
              </a:extLst>
            </p:cNvPr>
            <p:cNvGrpSpPr/>
            <p:nvPr/>
          </p:nvGrpSpPr>
          <p:grpSpPr>
            <a:xfrm>
              <a:off x="11010195" y="2590688"/>
              <a:ext cx="154680" cy="154680"/>
              <a:chOff x="0" y="0"/>
              <a:chExt cx="50173" cy="50173"/>
            </a:xfrm>
          </p:grpSpPr>
          <p:sp>
            <p:nvSpPr>
              <p:cNvPr id="31" name="Freeform 30">
                <a:extLst>
                  <a:ext uri="{FF2B5EF4-FFF2-40B4-BE49-F238E27FC236}">
                    <a16:creationId xmlns:a16="http://schemas.microsoft.com/office/drawing/2014/main" id="{15C7D722-06F3-410E-73C1-07803BF7AAA3}"/>
                  </a:ext>
                </a:extLst>
              </p:cNvPr>
              <p:cNvSpPr/>
              <p:nvPr/>
            </p:nvSpPr>
            <p:spPr>
              <a:xfrm>
                <a:off x="0" y="0"/>
                <a:ext cx="50173" cy="50173"/>
              </a:xfrm>
              <a:custGeom>
                <a:avLst/>
                <a:gdLst/>
                <a:ahLst/>
                <a:cxnLst/>
                <a:rect l="l" t="t" r="r" b="b"/>
                <a:pathLst>
                  <a:path w="50173" h="50173">
                    <a:moveTo>
                      <a:pt x="0" y="0"/>
                    </a:moveTo>
                    <a:lnTo>
                      <a:pt x="50173" y="0"/>
                    </a:lnTo>
                    <a:lnTo>
                      <a:pt x="50173" y="50173"/>
                    </a:lnTo>
                    <a:lnTo>
                      <a:pt x="0" y="50173"/>
                    </a:lnTo>
                    <a:close/>
                  </a:path>
                </a:pathLst>
              </a:custGeom>
              <a:solidFill>
                <a:srgbClr val="213153"/>
              </a:solidFill>
              <a:ln cap="sq">
                <a:noFill/>
                <a:prstDash val="solid"/>
                <a:miter/>
              </a:ln>
            </p:spPr>
            <p:txBody>
              <a:bodyPr/>
              <a:lstStyle/>
              <a:p>
                <a:endParaRPr lang="en-US"/>
              </a:p>
            </p:txBody>
          </p:sp>
          <p:sp>
            <p:nvSpPr>
              <p:cNvPr id="32" name="TextBox 31">
                <a:extLst>
                  <a:ext uri="{FF2B5EF4-FFF2-40B4-BE49-F238E27FC236}">
                    <a16:creationId xmlns:a16="http://schemas.microsoft.com/office/drawing/2014/main" id="{FA46C09D-3B9A-5875-B2D3-194BA20524CC}"/>
                  </a:ext>
                </a:extLst>
              </p:cNvPr>
              <p:cNvSpPr txBox="1"/>
              <p:nvPr/>
            </p:nvSpPr>
            <p:spPr>
              <a:xfrm>
                <a:off x="0" y="-28575"/>
                <a:ext cx="50173" cy="78748"/>
              </a:xfrm>
              <a:prstGeom prst="rect">
                <a:avLst/>
              </a:prstGeom>
            </p:spPr>
            <p:txBody>
              <a:bodyPr lIns="50800" tIns="50800" rIns="50800" bIns="50800" rtlCol="0" anchor="ctr"/>
              <a:lstStyle/>
              <a:p>
                <a:pPr algn="ctr">
                  <a:lnSpc>
                    <a:spcPts val="2380"/>
                  </a:lnSpc>
                </a:pPr>
                <a:endParaRPr/>
              </a:p>
            </p:txBody>
          </p:sp>
        </p:grpSp>
        <p:sp>
          <p:nvSpPr>
            <p:cNvPr id="33" name="AutoShape 27">
              <a:extLst>
                <a:ext uri="{FF2B5EF4-FFF2-40B4-BE49-F238E27FC236}">
                  <a16:creationId xmlns:a16="http://schemas.microsoft.com/office/drawing/2014/main" id="{77092863-F1AA-4BE2-A56B-C6E6F74FA4EB}"/>
                </a:ext>
              </a:extLst>
            </p:cNvPr>
            <p:cNvSpPr/>
            <p:nvPr/>
          </p:nvSpPr>
          <p:spPr>
            <a:xfrm flipV="1">
              <a:off x="11164875" y="2400300"/>
              <a:ext cx="228100" cy="190388"/>
            </a:xfrm>
            <a:prstGeom prst="line">
              <a:avLst/>
            </a:prstGeom>
            <a:ln w="19050" cap="flat">
              <a:solidFill>
                <a:srgbClr val="213153"/>
              </a:solidFill>
              <a:prstDash val="solid"/>
              <a:headEnd type="none" w="sm" len="sm"/>
              <a:tailEnd type="none" w="sm" len="sm"/>
            </a:ln>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7" name="TextBox 7"/>
          <p:cNvSpPr txBox="1"/>
          <p:nvPr/>
        </p:nvSpPr>
        <p:spPr>
          <a:xfrm>
            <a:off x="1410052" y="2303143"/>
            <a:ext cx="15439000" cy="1060740"/>
          </a:xfrm>
          <a:prstGeom prst="rect">
            <a:avLst/>
          </a:prstGeom>
        </p:spPr>
        <p:txBody>
          <a:bodyPr lIns="0" tIns="0" rIns="0" bIns="0" rtlCol="0" anchor="t">
            <a:spAutoFit/>
          </a:bodyPr>
          <a:lstStyle/>
          <a:p>
            <a:pPr algn="l">
              <a:lnSpc>
                <a:spcPts val="2800"/>
              </a:lnSpc>
            </a:pPr>
            <a:r>
              <a:rPr lang="en-US" sz="2000" i="1" spc="48">
                <a:solidFill>
                  <a:srgbClr val="000000"/>
                </a:solidFill>
                <a:latin typeface="DM Sans Italics"/>
                <a:ea typeface="DM Sans Italics"/>
                <a:cs typeface="DM Sans Italics"/>
                <a:sym typeface="DM Sans Italics"/>
              </a:rPr>
              <a:t>Instructions: </a:t>
            </a:r>
          </a:p>
          <a:p>
            <a:pPr algn="l">
              <a:lnSpc>
                <a:spcPts val="2800"/>
              </a:lnSpc>
              <a:spcBef>
                <a:spcPct val="0"/>
              </a:spcBef>
            </a:pPr>
            <a:r>
              <a:rPr lang="en-US" sz="2000" i="1" spc="48">
                <a:solidFill>
                  <a:srgbClr val="000000"/>
                </a:solidFill>
                <a:latin typeface="DM Sans Italics"/>
                <a:ea typeface="DM Sans Italics"/>
                <a:cs typeface="DM Sans Italics"/>
                <a:sym typeface="DM Sans Italics"/>
              </a:rPr>
              <a:t>Map your institution’s priorities by audience groups. If the previous example was helpful, feel free to copy and paste it and adapt the content accordingly.</a:t>
            </a:r>
          </a:p>
        </p:txBody>
      </p:sp>
      <p:grpSp>
        <p:nvGrpSpPr>
          <p:cNvPr id="8" name="Group 8"/>
          <p:cNvGrpSpPr/>
          <p:nvPr/>
        </p:nvGrpSpPr>
        <p:grpSpPr>
          <a:xfrm>
            <a:off x="13018196" y="412504"/>
            <a:ext cx="4771697" cy="1256933"/>
            <a:chOff x="0" y="0"/>
            <a:chExt cx="6362263" cy="1675910"/>
          </a:xfrm>
        </p:grpSpPr>
        <p:grpSp>
          <p:nvGrpSpPr>
            <p:cNvPr id="9" name="Group 9"/>
            <p:cNvGrpSpPr/>
            <p:nvPr/>
          </p:nvGrpSpPr>
          <p:grpSpPr>
            <a:xfrm>
              <a:off x="0" y="0"/>
              <a:ext cx="6362263" cy="1675910"/>
              <a:chOff x="0" y="0"/>
              <a:chExt cx="1256743" cy="331044"/>
            </a:xfrm>
          </p:grpSpPr>
          <p:sp>
            <p:nvSpPr>
              <p:cNvPr id="10" name="Freeform 10"/>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1" name="TextBox 11"/>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2" name="TextBox 12"/>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
        <p:nvSpPr>
          <p:cNvPr id="13" name="TextBox 13"/>
          <p:cNvSpPr txBox="1"/>
          <p:nvPr/>
        </p:nvSpPr>
        <p:spPr>
          <a:xfrm>
            <a:off x="1410052" y="336304"/>
            <a:ext cx="10473266" cy="138430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CONNECTING INSTITUTIONAL PRIORITIES TO AUDIENCES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18120"/>
              <a:ext cx="17987127" cy="868046"/>
            </a:xfrm>
            <a:prstGeom prst="rect">
              <a:avLst/>
            </a:prstGeom>
          </p:spPr>
          <p:txBody>
            <a:bodyPr lIns="0" tIns="0" rIns="0" bIns="0" rtlCol="0" anchor="t">
              <a:spAutoFit/>
            </a:bodyPr>
            <a:lstStyle/>
            <a:p>
              <a:pPr algn="l">
                <a:lnSpc>
                  <a:spcPts val="5459"/>
                </a:lnSpc>
                <a:spcBef>
                  <a:spcPct val="0"/>
                </a:spcBef>
              </a:pPr>
              <a:r>
                <a:rPr lang="en-US" sz="3899" b="1">
                  <a:solidFill>
                    <a:srgbClr val="A51C30"/>
                  </a:solidFill>
                  <a:latin typeface="Garamond Bold"/>
                  <a:ea typeface="Garamond Bold"/>
                  <a:cs typeface="Garamond Bold"/>
                  <a:sym typeface="Garamond Bold"/>
                </a:rPr>
                <a:t>DIVERSIFY COMMUNICATION CHANNELS</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1" name="TextBox 11"/>
          <p:cNvSpPr txBox="1"/>
          <p:nvPr/>
        </p:nvSpPr>
        <p:spPr>
          <a:xfrm>
            <a:off x="1410052" y="4856788"/>
            <a:ext cx="6459587" cy="3215176"/>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DM Sans"/>
                <a:ea typeface="DM Sans"/>
                <a:cs typeface="DM Sans"/>
                <a:sym typeface="DM Sans"/>
              </a:rPr>
              <a:t>Through what channels will you communicate the COACHE survey (e.g., email, town halls, faculty meetings, newsletters, website)? </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Who are the messengers your audiences trust (e.g., Provost, Dean, Faculty Senate Chair)? </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Wh</a:t>
            </a:r>
            <a:r>
              <a:rPr lang="en-US" sz="2000" u="none">
                <a:solidFill>
                  <a:srgbClr val="000000"/>
                </a:solidFill>
                <a:latin typeface="DM Sans"/>
                <a:ea typeface="DM Sans"/>
                <a:cs typeface="DM Sans"/>
                <a:sym typeface="DM Sans"/>
              </a:rPr>
              <a:t>er</a:t>
            </a:r>
            <a:r>
              <a:rPr lang="en-US" sz="2000">
                <a:solidFill>
                  <a:srgbClr val="000000"/>
                </a:solidFill>
                <a:latin typeface="DM Sans"/>
                <a:ea typeface="DM Sans"/>
                <a:cs typeface="DM Sans"/>
                <a:sym typeface="DM Sans"/>
              </a:rPr>
              <a:t>e can you embed COACHE survey updates into existing communication flows? </a:t>
            </a:r>
          </a:p>
        </p:txBody>
      </p:sp>
      <p:sp>
        <p:nvSpPr>
          <p:cNvPr id="12" name="TextBox 12"/>
          <p:cNvSpPr txBox="1"/>
          <p:nvPr/>
        </p:nvSpPr>
        <p:spPr>
          <a:xfrm>
            <a:off x="1411804" y="392616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3" name="TextBox 13"/>
          <p:cNvSpPr txBox="1"/>
          <p:nvPr/>
        </p:nvSpPr>
        <p:spPr>
          <a:xfrm>
            <a:off x="1411804" y="2503424"/>
            <a:ext cx="15397937" cy="701675"/>
          </a:xfrm>
          <a:prstGeom prst="rect">
            <a:avLst/>
          </a:prstGeom>
        </p:spPr>
        <p:txBody>
          <a:bodyPr lIns="0" tIns="0" rIns="0" bIns="0" rtlCol="0" anchor="t">
            <a:spAutoFit/>
          </a:bodyPr>
          <a:lstStyle/>
          <a:p>
            <a:pPr algn="l">
              <a:lnSpc>
                <a:spcPts val="2800"/>
              </a:lnSpc>
            </a:pPr>
            <a:r>
              <a:rPr lang="en-US" sz="2000">
                <a:solidFill>
                  <a:srgbClr val="000000"/>
                </a:solidFill>
                <a:latin typeface="DM Sans"/>
                <a:ea typeface="DM Sans"/>
                <a:cs typeface="DM Sans"/>
                <a:sym typeface="DM Sans"/>
              </a:rPr>
              <a:t>Your campus is not one-size-fits-all. Faculty and other stakeholders receive information through different channels and voices. The goal is to diversify your communication strategy so that it feels familiar and credible.</a:t>
            </a:r>
          </a:p>
        </p:txBody>
      </p:sp>
      <p:sp>
        <p:nvSpPr>
          <p:cNvPr id="14" name="TextBox 14"/>
          <p:cNvSpPr txBox="1"/>
          <p:nvPr/>
        </p:nvSpPr>
        <p:spPr>
          <a:xfrm>
            <a:off x="9610349" y="3926168"/>
            <a:ext cx="6945139" cy="5334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5" name="TextBox 15"/>
          <p:cNvSpPr txBox="1"/>
          <p:nvPr/>
        </p:nvSpPr>
        <p:spPr>
          <a:xfrm>
            <a:off x="9610349" y="4856788"/>
            <a:ext cx="6569413" cy="701667"/>
          </a:xfrm>
          <a:prstGeom prst="rect">
            <a:avLst/>
          </a:prstGeom>
        </p:spPr>
        <p:txBody>
          <a:bodyPr lIns="0" tIns="0" rIns="0" bIns="0" rtlCol="0" anchor="t">
            <a:spAutoFit/>
          </a:bodyPr>
          <a:lstStyle/>
          <a:p>
            <a:pPr marL="431801" lvl="1" indent="-215900" algn="l">
              <a:lnSpc>
                <a:spcPts val="2800"/>
              </a:lnSpc>
              <a:buFont typeface="Arial"/>
              <a:buChar char="•"/>
            </a:pPr>
            <a:r>
              <a:rPr lang="en-US" sz="2000" b="1">
                <a:solidFill>
                  <a:srgbClr val="000000"/>
                </a:solidFill>
                <a:latin typeface="DM Sans"/>
                <a:ea typeface="DM Sans"/>
                <a:cs typeface="DM Sans"/>
                <a:sym typeface="DM Sans"/>
              </a:rPr>
              <a:t>Step 1</a:t>
            </a:r>
            <a:r>
              <a:rPr lang="en-US" sz="2000">
                <a:solidFill>
                  <a:srgbClr val="000000"/>
                </a:solidFill>
                <a:latin typeface="DM Sans"/>
                <a:ea typeface="DM Sans"/>
                <a:cs typeface="DM Sans"/>
                <a:sym typeface="DM Sans"/>
              </a:rPr>
              <a:t>: On slide 16, use the template to map out your communication strategy by channels.</a:t>
            </a:r>
          </a:p>
        </p:txBody>
      </p:sp>
      <p:grpSp>
        <p:nvGrpSpPr>
          <p:cNvPr id="16" name="Group 16"/>
          <p:cNvGrpSpPr/>
          <p:nvPr/>
        </p:nvGrpSpPr>
        <p:grpSpPr>
          <a:xfrm>
            <a:off x="9144000" y="6389095"/>
            <a:ext cx="7993867" cy="1636343"/>
            <a:chOff x="0" y="0"/>
            <a:chExt cx="2105381" cy="430971"/>
          </a:xfrm>
        </p:grpSpPr>
        <p:sp>
          <p:nvSpPr>
            <p:cNvPr id="17" name="Freeform 17"/>
            <p:cNvSpPr/>
            <p:nvPr/>
          </p:nvSpPr>
          <p:spPr>
            <a:xfrm>
              <a:off x="0" y="0"/>
              <a:ext cx="2105381" cy="430971"/>
            </a:xfrm>
            <a:custGeom>
              <a:avLst/>
              <a:gdLst/>
              <a:ahLst/>
              <a:cxnLst/>
              <a:rect l="l" t="t" r="r" b="b"/>
              <a:pathLst>
                <a:path w="2105381" h="430971">
                  <a:moveTo>
                    <a:pt x="24212" y="0"/>
                  </a:moveTo>
                  <a:lnTo>
                    <a:pt x="2081169" y="0"/>
                  </a:lnTo>
                  <a:cubicBezTo>
                    <a:pt x="2087590" y="0"/>
                    <a:pt x="2093748" y="2551"/>
                    <a:pt x="2098289" y="7092"/>
                  </a:cubicBezTo>
                  <a:cubicBezTo>
                    <a:pt x="2102830" y="11632"/>
                    <a:pt x="2105381" y="17791"/>
                    <a:pt x="2105381" y="24212"/>
                  </a:cubicBezTo>
                  <a:lnTo>
                    <a:pt x="2105381" y="406759"/>
                  </a:lnTo>
                  <a:cubicBezTo>
                    <a:pt x="2105381" y="413180"/>
                    <a:pt x="2102830" y="419339"/>
                    <a:pt x="2098289" y="423880"/>
                  </a:cubicBezTo>
                  <a:cubicBezTo>
                    <a:pt x="2093748" y="428420"/>
                    <a:pt x="2087590" y="430971"/>
                    <a:pt x="2081169" y="430971"/>
                  </a:cubicBezTo>
                  <a:lnTo>
                    <a:pt x="24212" y="430971"/>
                  </a:lnTo>
                  <a:cubicBezTo>
                    <a:pt x="17791" y="430971"/>
                    <a:pt x="11632" y="428420"/>
                    <a:pt x="7092" y="423880"/>
                  </a:cubicBezTo>
                  <a:cubicBezTo>
                    <a:pt x="2551" y="419339"/>
                    <a:pt x="0" y="413180"/>
                    <a:pt x="0" y="406759"/>
                  </a:cubicBezTo>
                  <a:lnTo>
                    <a:pt x="0" y="24212"/>
                  </a:lnTo>
                  <a:cubicBezTo>
                    <a:pt x="0" y="17791"/>
                    <a:pt x="2551" y="11632"/>
                    <a:pt x="7092" y="7092"/>
                  </a:cubicBezTo>
                  <a:cubicBezTo>
                    <a:pt x="11632" y="2551"/>
                    <a:pt x="17791" y="0"/>
                    <a:pt x="24212" y="0"/>
                  </a:cubicBezTo>
                  <a:close/>
                </a:path>
              </a:pathLst>
            </a:custGeom>
            <a:solidFill>
              <a:srgbClr val="F2F2F2"/>
            </a:solidFill>
          </p:spPr>
          <p:txBody>
            <a:bodyPr/>
            <a:lstStyle/>
            <a:p>
              <a:endParaRPr lang="en-US"/>
            </a:p>
          </p:txBody>
        </p:sp>
        <p:sp>
          <p:nvSpPr>
            <p:cNvPr id="18" name="TextBox 18"/>
            <p:cNvSpPr txBox="1"/>
            <p:nvPr/>
          </p:nvSpPr>
          <p:spPr>
            <a:xfrm>
              <a:off x="0" y="-28575"/>
              <a:ext cx="2105381" cy="459546"/>
            </a:xfrm>
            <a:prstGeom prst="rect">
              <a:avLst/>
            </a:prstGeom>
          </p:spPr>
          <p:txBody>
            <a:bodyPr lIns="50800" tIns="50800" rIns="50800" bIns="50800" rtlCol="0" anchor="ctr"/>
            <a:lstStyle/>
            <a:p>
              <a:pPr algn="ctr">
                <a:lnSpc>
                  <a:spcPts val="2380"/>
                </a:lnSpc>
              </a:pPr>
              <a:endParaRPr/>
            </a:p>
          </p:txBody>
        </p:sp>
      </p:grpSp>
      <p:sp>
        <p:nvSpPr>
          <p:cNvPr id="19" name="Freeform 19"/>
          <p:cNvSpPr/>
          <p:nvPr/>
        </p:nvSpPr>
        <p:spPr>
          <a:xfrm>
            <a:off x="9384666" y="6710988"/>
            <a:ext cx="636604" cy="636604"/>
          </a:xfrm>
          <a:custGeom>
            <a:avLst/>
            <a:gdLst/>
            <a:ahLst/>
            <a:cxnLst/>
            <a:rect l="l" t="t" r="r" b="b"/>
            <a:pathLst>
              <a:path w="636604" h="636604">
                <a:moveTo>
                  <a:pt x="0" y="0"/>
                </a:moveTo>
                <a:lnTo>
                  <a:pt x="636603" y="0"/>
                </a:lnTo>
                <a:lnTo>
                  <a:pt x="636603" y="636604"/>
                </a:lnTo>
                <a:lnTo>
                  <a:pt x="0" y="6366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TextBox 20"/>
          <p:cNvSpPr txBox="1"/>
          <p:nvPr/>
        </p:nvSpPr>
        <p:spPr>
          <a:xfrm>
            <a:off x="10259227" y="6728768"/>
            <a:ext cx="6550513" cy="1021818"/>
          </a:xfrm>
          <a:prstGeom prst="rect">
            <a:avLst/>
          </a:prstGeom>
        </p:spPr>
        <p:txBody>
          <a:bodyPr lIns="0" tIns="0" rIns="0" bIns="0" rtlCol="0" anchor="t">
            <a:spAutoFit/>
          </a:bodyPr>
          <a:lstStyle/>
          <a:p>
            <a:pPr algn="l">
              <a:lnSpc>
                <a:spcPts val="2660"/>
              </a:lnSpc>
              <a:spcBef>
                <a:spcPct val="0"/>
              </a:spcBef>
            </a:pPr>
            <a:r>
              <a:rPr lang="en-US" sz="1900">
                <a:solidFill>
                  <a:srgbClr val="000000"/>
                </a:solidFill>
                <a:latin typeface="DM Sans"/>
                <a:ea typeface="DM Sans"/>
                <a:cs typeface="DM Sans"/>
                <a:sym typeface="DM Sans"/>
              </a:rPr>
              <a:t>S</a:t>
            </a:r>
            <a:r>
              <a:rPr lang="en-US" sz="1900" u="none" strike="noStrike">
                <a:solidFill>
                  <a:srgbClr val="000000"/>
                </a:solidFill>
                <a:latin typeface="DM Sans"/>
                <a:ea typeface="DM Sans"/>
                <a:cs typeface="DM Sans"/>
                <a:sym typeface="DM Sans"/>
              </a:rPr>
              <a:t>tart with </a:t>
            </a:r>
            <a:r>
              <a:rPr lang="en-US" sz="1900" b="1" u="none" strike="noStrike">
                <a:solidFill>
                  <a:srgbClr val="000000"/>
                </a:solidFill>
                <a:latin typeface="DM Sans"/>
                <a:ea typeface="DM Sans"/>
                <a:cs typeface="DM Sans"/>
                <a:sym typeface="DM Sans"/>
              </a:rPr>
              <a:t>what already works</a:t>
            </a:r>
            <a:r>
              <a:rPr lang="en-US" sz="1900" u="none" strike="noStrike">
                <a:solidFill>
                  <a:srgbClr val="000000"/>
                </a:solidFill>
                <a:latin typeface="DM Sans"/>
                <a:ea typeface="DM Sans"/>
                <a:cs typeface="DM Sans"/>
                <a:sym typeface="DM Sans"/>
              </a:rPr>
              <a:t>—think of this like tuning into channels your faculty already trust, not adding more noise.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5439000"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DIVERSIFY COMMUNICATION CHANNELS</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4" name="Table 13">
            <a:extLst>
              <a:ext uri="{FF2B5EF4-FFF2-40B4-BE49-F238E27FC236}">
                <a16:creationId xmlns:a16="http://schemas.microsoft.com/office/drawing/2014/main" id="{F6839B60-D62B-CFE8-53E2-AC5DB06B08C5}"/>
              </a:ext>
            </a:extLst>
          </p:cNvPr>
          <p:cNvGraphicFramePr>
            <a:graphicFrameLocks noGrp="1"/>
          </p:cNvGraphicFramePr>
          <p:nvPr>
            <p:extLst>
              <p:ext uri="{D42A27DB-BD31-4B8C-83A1-F6EECF244321}">
                <p14:modId xmlns:p14="http://schemas.microsoft.com/office/powerpoint/2010/main" val="3928414560"/>
              </p:ext>
            </p:extLst>
          </p:nvPr>
        </p:nvGraphicFramePr>
        <p:xfrm>
          <a:off x="1422752" y="2420326"/>
          <a:ext cx="15506352" cy="6989581"/>
        </p:xfrm>
        <a:graphic>
          <a:graphicData uri="http://schemas.openxmlformats.org/drawingml/2006/table">
            <a:tbl>
              <a:tblPr firstRow="1" bandRow="1">
                <a:tableStyleId>{5940675A-B579-460E-94D1-54222C63F5DA}</a:tableStyleId>
              </a:tblPr>
              <a:tblGrid>
                <a:gridCol w="2584392">
                  <a:extLst>
                    <a:ext uri="{9D8B030D-6E8A-4147-A177-3AD203B41FA5}">
                      <a16:colId xmlns:a16="http://schemas.microsoft.com/office/drawing/2014/main" val="4059615168"/>
                    </a:ext>
                  </a:extLst>
                </a:gridCol>
                <a:gridCol w="2584392">
                  <a:extLst>
                    <a:ext uri="{9D8B030D-6E8A-4147-A177-3AD203B41FA5}">
                      <a16:colId xmlns:a16="http://schemas.microsoft.com/office/drawing/2014/main" val="3286960687"/>
                    </a:ext>
                  </a:extLst>
                </a:gridCol>
                <a:gridCol w="2584392">
                  <a:extLst>
                    <a:ext uri="{9D8B030D-6E8A-4147-A177-3AD203B41FA5}">
                      <a16:colId xmlns:a16="http://schemas.microsoft.com/office/drawing/2014/main" val="211411794"/>
                    </a:ext>
                  </a:extLst>
                </a:gridCol>
                <a:gridCol w="2584392">
                  <a:extLst>
                    <a:ext uri="{9D8B030D-6E8A-4147-A177-3AD203B41FA5}">
                      <a16:colId xmlns:a16="http://schemas.microsoft.com/office/drawing/2014/main" val="3307510277"/>
                    </a:ext>
                  </a:extLst>
                </a:gridCol>
                <a:gridCol w="2584392">
                  <a:extLst>
                    <a:ext uri="{9D8B030D-6E8A-4147-A177-3AD203B41FA5}">
                      <a16:colId xmlns:a16="http://schemas.microsoft.com/office/drawing/2014/main" val="3079141404"/>
                    </a:ext>
                  </a:extLst>
                </a:gridCol>
                <a:gridCol w="2584392">
                  <a:extLst>
                    <a:ext uri="{9D8B030D-6E8A-4147-A177-3AD203B41FA5}">
                      <a16:colId xmlns:a16="http://schemas.microsoft.com/office/drawing/2014/main" val="2965639453"/>
                    </a:ext>
                  </a:extLst>
                </a:gridCol>
              </a:tblGrid>
              <a:tr h="739730">
                <a:tc>
                  <a:txBody>
                    <a:bodyPr/>
                    <a:lstStyle/>
                    <a:p>
                      <a:pPr algn="ctr"/>
                      <a:endParaRPr lang="en-US" sz="1600" b="1">
                        <a:latin typeface="+mn-lt"/>
                      </a:endParaRPr>
                    </a:p>
                  </a:txBody>
                  <a:tcPr anchor="ctr"/>
                </a:tc>
                <a:tc>
                  <a:txBody>
                    <a:bodyPr/>
                    <a:lstStyle/>
                    <a:p>
                      <a:pPr algn="ctr">
                        <a:buNone/>
                      </a:pPr>
                      <a:r>
                        <a:rPr lang="en-US" sz="1600" b="1">
                          <a:effectLst/>
                          <a:latin typeface="+mn-lt"/>
                        </a:rPr>
                        <a:t>Channel 1</a:t>
                      </a:r>
                    </a:p>
                  </a:txBody>
                  <a:tcPr anchor="ctr"/>
                </a:tc>
                <a:tc>
                  <a:txBody>
                    <a:bodyPr/>
                    <a:lstStyle/>
                    <a:p>
                      <a:pPr algn="ctr">
                        <a:buNone/>
                      </a:pPr>
                      <a:r>
                        <a:rPr lang="en-US" sz="1600" b="1">
                          <a:effectLst/>
                          <a:latin typeface="+mn-lt"/>
                        </a:rPr>
                        <a:t>Channel 2</a:t>
                      </a:r>
                    </a:p>
                  </a:txBody>
                  <a:tcPr anchor="ctr"/>
                </a:tc>
                <a:tc>
                  <a:txBody>
                    <a:bodyPr/>
                    <a:lstStyle/>
                    <a:p>
                      <a:pPr algn="ctr">
                        <a:buNone/>
                      </a:pPr>
                      <a:r>
                        <a:rPr lang="en-US" sz="1600" b="1">
                          <a:effectLst/>
                          <a:latin typeface="+mn-lt"/>
                        </a:rPr>
                        <a:t>Channel 3</a:t>
                      </a:r>
                    </a:p>
                  </a:txBody>
                  <a:tcPr anchor="ctr"/>
                </a:tc>
                <a:tc>
                  <a:txBody>
                    <a:bodyPr/>
                    <a:lstStyle/>
                    <a:p>
                      <a:pPr algn="ctr">
                        <a:buNone/>
                      </a:pPr>
                      <a:r>
                        <a:rPr lang="en-US" sz="1600" b="1">
                          <a:effectLst/>
                          <a:latin typeface="+mn-lt"/>
                        </a:rPr>
                        <a:t>Channel 4</a:t>
                      </a:r>
                    </a:p>
                  </a:txBody>
                  <a:tcPr anchor="ctr"/>
                </a:tc>
                <a:tc>
                  <a:txBody>
                    <a:bodyPr/>
                    <a:lstStyle/>
                    <a:p>
                      <a:pPr algn="ctr">
                        <a:buNone/>
                      </a:pPr>
                      <a:r>
                        <a:rPr lang="en-US" sz="1600" b="1">
                          <a:effectLst/>
                          <a:latin typeface="+mn-lt"/>
                        </a:rPr>
                        <a:t>Example</a:t>
                      </a:r>
                    </a:p>
                  </a:txBody>
                  <a:tcPr anchor="ctr"/>
                </a:tc>
                <a:extLst>
                  <a:ext uri="{0D108BD9-81ED-4DB2-BD59-A6C34878D82A}">
                    <a16:rowId xmlns:a16="http://schemas.microsoft.com/office/drawing/2014/main" val="3777506766"/>
                  </a:ext>
                </a:extLst>
              </a:tr>
              <a:tr h="1207760">
                <a:tc>
                  <a:txBody>
                    <a:bodyPr/>
                    <a:lstStyle/>
                    <a:p>
                      <a:pPr algn="l" rtl="0">
                        <a:buNone/>
                      </a:pPr>
                      <a:r>
                        <a:rPr lang="en-US" sz="1600" b="1" i="0">
                          <a:solidFill>
                            <a:srgbClr val="000000"/>
                          </a:solidFill>
                          <a:effectLst/>
                          <a:latin typeface="+mn-lt"/>
                        </a:rPr>
                        <a:t>Channel Name</a:t>
                      </a:r>
                      <a:r>
                        <a:rPr lang="en-US" sz="1600" b="0" i="0">
                          <a:solidFill>
                            <a:srgbClr val="000000"/>
                          </a:solidFill>
                          <a:effectLst/>
                          <a:latin typeface="+mn-lt"/>
                        </a:rPr>
                        <a:t> </a:t>
                      </a:r>
                      <a:r>
                        <a:rPr lang="en-US" sz="1600" b="0" i="1">
                          <a:solidFill>
                            <a:srgbClr val="000000"/>
                          </a:solidFill>
                          <a:effectLst/>
                          <a:latin typeface="+mn-lt"/>
                        </a:rPr>
                        <a:t>Where will you share COACHE updates?</a:t>
                      </a:r>
                      <a:endParaRPr lang="en-US" sz="1600">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a:buNone/>
                      </a:pPr>
                      <a:r>
                        <a:rPr lang="en-US" sz="1600">
                          <a:effectLst/>
                          <a:latin typeface="+mn-lt"/>
                        </a:rPr>
                        <a:t>Provost Newsletter</a:t>
                      </a:r>
                    </a:p>
                  </a:txBody>
                  <a:tcPr anchor="ctr"/>
                </a:tc>
                <a:extLst>
                  <a:ext uri="{0D108BD9-81ED-4DB2-BD59-A6C34878D82A}">
                    <a16:rowId xmlns:a16="http://schemas.microsoft.com/office/drawing/2014/main" val="4275986325"/>
                  </a:ext>
                </a:extLst>
              </a:tr>
              <a:tr h="1207760">
                <a:tc>
                  <a:txBody>
                    <a:bodyPr/>
                    <a:lstStyle/>
                    <a:p>
                      <a:pPr algn="l" rtl="0">
                        <a:buNone/>
                      </a:pPr>
                      <a:r>
                        <a:rPr lang="en-US" sz="1600" b="1" i="0">
                          <a:solidFill>
                            <a:srgbClr val="000000"/>
                          </a:solidFill>
                          <a:effectLst/>
                          <a:latin typeface="+mn-lt"/>
                        </a:rPr>
                        <a:t>Target Audience</a:t>
                      </a:r>
                      <a:r>
                        <a:rPr lang="en-US" sz="1600" b="0" i="0">
                          <a:solidFill>
                            <a:srgbClr val="000000"/>
                          </a:solidFill>
                          <a:effectLst/>
                          <a:latin typeface="+mn-lt"/>
                        </a:rPr>
                        <a:t> Who regularly sees or accesses this channel?</a:t>
                      </a:r>
                      <a:endParaRPr lang="en-US" sz="1600">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a:buNone/>
                      </a:pPr>
                      <a:r>
                        <a:rPr lang="en-US" sz="1600">
                          <a:effectLst/>
                          <a:latin typeface="+mn-lt"/>
                        </a:rPr>
                        <a:t>Entire faculty body</a:t>
                      </a:r>
                    </a:p>
                  </a:txBody>
                  <a:tcPr anchor="ctr"/>
                </a:tc>
                <a:extLst>
                  <a:ext uri="{0D108BD9-81ED-4DB2-BD59-A6C34878D82A}">
                    <a16:rowId xmlns:a16="http://schemas.microsoft.com/office/drawing/2014/main" val="2501579384"/>
                  </a:ext>
                </a:extLst>
              </a:tr>
              <a:tr h="1207760">
                <a:tc>
                  <a:txBody>
                    <a:bodyPr/>
                    <a:lstStyle/>
                    <a:p>
                      <a:pPr>
                        <a:buNone/>
                      </a:pPr>
                      <a:r>
                        <a:rPr lang="en-US" sz="1600" b="1">
                          <a:effectLst/>
                          <a:latin typeface="+mn-lt"/>
                        </a:rPr>
                        <a:t>Trusted Messenger</a:t>
                      </a: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a:buNone/>
                      </a:pPr>
                      <a:r>
                        <a:rPr lang="en-US" sz="1600">
                          <a:effectLst/>
                          <a:latin typeface="+mn-lt"/>
                        </a:rPr>
                        <a:t>Provost</a:t>
                      </a:r>
                    </a:p>
                  </a:txBody>
                  <a:tcPr anchor="ctr"/>
                </a:tc>
                <a:extLst>
                  <a:ext uri="{0D108BD9-81ED-4DB2-BD59-A6C34878D82A}">
                    <a16:rowId xmlns:a16="http://schemas.microsoft.com/office/drawing/2014/main" val="958649808"/>
                  </a:ext>
                </a:extLst>
              </a:tr>
              <a:tr h="1207760">
                <a:tc>
                  <a:txBody>
                    <a:bodyPr/>
                    <a:lstStyle/>
                    <a:p>
                      <a:pPr algn="l" rtl="0">
                        <a:buNone/>
                      </a:pPr>
                      <a:r>
                        <a:rPr lang="en-US" sz="1600" b="1" i="0">
                          <a:solidFill>
                            <a:srgbClr val="000000"/>
                          </a:solidFill>
                          <a:effectLst/>
                          <a:latin typeface="+mn-lt"/>
                        </a:rPr>
                        <a:t>Timing </a:t>
                      </a:r>
                      <a:r>
                        <a:rPr lang="en-US" sz="1600" b="0" i="1">
                          <a:solidFill>
                            <a:srgbClr val="000000"/>
                          </a:solidFill>
                          <a:effectLst/>
                          <a:latin typeface="+mn-lt"/>
                        </a:rPr>
                        <a:t>When can this channel best support COACHE?</a:t>
                      </a:r>
                      <a:endParaRPr lang="en-US" sz="1600" b="1">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a:buNone/>
                      </a:pPr>
                      <a:r>
                        <a:rPr lang="en-US" sz="1600">
                          <a:effectLst/>
                          <a:latin typeface="+mn-lt"/>
                        </a:rPr>
                        <a:t>Pre-launch and mid-survey</a:t>
                      </a:r>
                    </a:p>
                  </a:txBody>
                  <a:tcPr anchor="ctr"/>
                </a:tc>
                <a:extLst>
                  <a:ext uri="{0D108BD9-81ED-4DB2-BD59-A6C34878D82A}">
                    <a16:rowId xmlns:a16="http://schemas.microsoft.com/office/drawing/2014/main" val="659296420"/>
                  </a:ext>
                </a:extLst>
              </a:tr>
              <a:tr h="1418811">
                <a:tc>
                  <a:txBody>
                    <a:bodyPr/>
                    <a:lstStyle/>
                    <a:p>
                      <a:pPr algn="l" rtl="0">
                        <a:buNone/>
                      </a:pPr>
                      <a:r>
                        <a:rPr lang="en-US" sz="1600" b="1" i="0">
                          <a:solidFill>
                            <a:srgbClr val="000000"/>
                          </a:solidFill>
                          <a:effectLst/>
                          <a:latin typeface="+mn-lt"/>
                        </a:rPr>
                        <a:t>Embedded Opportunity</a:t>
                      </a:r>
                      <a:r>
                        <a:rPr lang="en-US" sz="1600" b="0" i="1">
                          <a:solidFill>
                            <a:srgbClr val="000000"/>
                          </a:solidFill>
                          <a:effectLst/>
                          <a:latin typeface="+mn-lt"/>
                        </a:rPr>
                        <a:t> How can you make the COACHE message a natural part of this channel?</a:t>
                      </a:r>
                      <a:endParaRPr lang="en-US" sz="1600" b="1">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a:buNone/>
                      </a:pPr>
                      <a:r>
                        <a:rPr lang="en-US" sz="1600">
                          <a:effectLst/>
                          <a:latin typeface="+mn-lt"/>
                        </a:rPr>
                        <a:t>Include a short blurb or spotlight in the monthly newsletter</a:t>
                      </a:r>
                    </a:p>
                  </a:txBody>
                  <a:tcPr anchor="ctr"/>
                </a:tc>
                <a:extLst>
                  <a:ext uri="{0D108BD9-81ED-4DB2-BD59-A6C34878D82A}">
                    <a16:rowId xmlns:a16="http://schemas.microsoft.com/office/drawing/2014/main" val="130602758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PAUSE AND REFLECT</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50591" y="2611672"/>
            <a:ext cx="12786818" cy="4062651"/>
          </a:xfrm>
          <a:prstGeom prst="rect">
            <a:avLst/>
          </a:prstGeom>
        </p:spPr>
        <p:txBody>
          <a:bodyPr lIns="0" tIns="0" rIns="0" bIns="0" rtlCol="0" anchor="t">
            <a:spAutoFit/>
          </a:bodyPr>
          <a:lstStyle/>
          <a:p>
            <a:pPr algn="ctr"/>
            <a:r>
              <a:rPr lang="en-US" sz="8800">
                <a:solidFill>
                  <a:srgbClr val="000000"/>
                </a:solidFill>
                <a:latin typeface="Adobe Garamond Pro"/>
                <a:ea typeface="Adobe Garamond Pro"/>
                <a:cs typeface="Adobe Garamond Pro"/>
                <a:sym typeface="Adobe Garamond Pro"/>
              </a:rPr>
              <a:t>Before moving on, take a step back and reflect on what you've surfaced so far.</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6660947"/>
            <a:ext cx="6172200" cy="1954530"/>
          </a:xfrm>
          <a:prstGeom prst="rect">
            <a:avLst/>
          </a:prstGeom>
        </p:spPr>
      </p:pic>
      <p:sp>
        <p:nvSpPr>
          <p:cNvPr id="12" name="TextBox 12"/>
          <p:cNvSpPr txBox="1"/>
          <p:nvPr/>
        </p:nvSpPr>
        <p:spPr>
          <a:xfrm>
            <a:off x="6748998" y="8444664"/>
            <a:ext cx="4790003" cy="342530"/>
          </a:xfrm>
          <a:prstGeom prst="rect">
            <a:avLst/>
          </a:prstGeom>
        </p:spPr>
        <p:txBody>
          <a:bodyPr wrap="square" lIns="0" tIns="0" rIns="0" bIns="0" rtlCol="0" anchor="t">
            <a:spAutoFit/>
          </a:bodyPr>
          <a:lstStyle/>
          <a:p>
            <a:pPr algn="ctr">
              <a:lnSpc>
                <a:spcPts val="2799"/>
              </a:lnSpc>
            </a:pPr>
            <a:r>
              <a:rPr lang="en-US" sz="1999">
                <a:solidFill>
                  <a:srgbClr val="000000"/>
                </a:solidFill>
                <a:latin typeface="DM Sans"/>
                <a:ea typeface="DM Sans"/>
                <a:cs typeface="DM Sans"/>
                <a:sym typeface="DM Sans"/>
              </a:rPr>
              <a:t>Your Progress with the Slide Deck: 60%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TACKLE SURVEY FATIGUE</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1" name="TextBox 11"/>
          <p:cNvSpPr txBox="1"/>
          <p:nvPr/>
        </p:nvSpPr>
        <p:spPr>
          <a:xfrm>
            <a:off x="1410052" y="4856788"/>
            <a:ext cx="6459587" cy="4225925"/>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DM Sans"/>
                <a:ea typeface="DM Sans"/>
                <a:cs typeface="DM Sans"/>
                <a:sym typeface="DM Sans"/>
              </a:rPr>
              <a:t>How can you distinguish the COACHE survey in your communications? Consider both:</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Logistics:</a:t>
            </a:r>
          </a:p>
          <a:p>
            <a:pPr marL="863604" lvl="2" indent="-287868" algn="l">
              <a:lnSpc>
                <a:spcPts val="2800"/>
              </a:lnSpc>
              <a:buFont typeface="Arial"/>
              <a:buChar char="⚬"/>
            </a:pPr>
            <a:r>
              <a:rPr lang="en-US" sz="2000">
                <a:solidFill>
                  <a:srgbClr val="000000"/>
                </a:solidFill>
                <a:latin typeface="DM Sans"/>
                <a:ea typeface="DM Sans"/>
                <a:cs typeface="DM Sans"/>
                <a:sym typeface="DM Sans"/>
              </a:rPr>
              <a:t>Is there a specific sender email?</a:t>
            </a:r>
          </a:p>
          <a:p>
            <a:pPr marL="863604" lvl="2" indent="-287868" algn="l">
              <a:lnSpc>
                <a:spcPts val="2800"/>
              </a:lnSpc>
              <a:buFont typeface="Arial"/>
              <a:buChar char="⚬"/>
            </a:pPr>
            <a:r>
              <a:rPr lang="en-US" sz="2000">
                <a:solidFill>
                  <a:srgbClr val="000000"/>
                </a:solidFill>
                <a:latin typeface="DM Sans"/>
                <a:ea typeface="DM Sans"/>
                <a:cs typeface="DM Sans"/>
                <a:sym typeface="DM Sans"/>
              </a:rPr>
              <a:t>Is there consistent visual design?</a:t>
            </a:r>
          </a:p>
          <a:p>
            <a:pPr marL="431802" lvl="1" indent="-215901" algn="l">
              <a:lnSpc>
                <a:spcPts val="2800"/>
              </a:lnSpc>
              <a:buFont typeface="Arial"/>
              <a:buChar char="•"/>
            </a:pPr>
            <a:r>
              <a:rPr lang="en-US" sz="2000">
                <a:solidFill>
                  <a:srgbClr val="000000"/>
                </a:solidFill>
                <a:latin typeface="DM Sans"/>
                <a:ea typeface="DM Sans"/>
                <a:cs typeface="DM Sans"/>
                <a:sym typeface="DM Sans"/>
              </a:rPr>
              <a:t>Content and Positioning, e.g.:</a:t>
            </a:r>
          </a:p>
          <a:p>
            <a:pPr marL="863604" lvl="2" indent="-287868" algn="l">
              <a:lnSpc>
                <a:spcPts val="2800"/>
              </a:lnSpc>
              <a:buFont typeface="Arial"/>
              <a:buChar char="⚬"/>
            </a:pPr>
            <a:r>
              <a:rPr lang="en-US" sz="2000" u="none">
                <a:solidFill>
                  <a:srgbClr val="000000"/>
                </a:solidFill>
                <a:latin typeface="DM Sans"/>
                <a:ea typeface="DM Sans"/>
                <a:cs typeface="DM Sans"/>
                <a:sym typeface="DM Sans"/>
              </a:rPr>
              <a:t>COACHE is</a:t>
            </a:r>
            <a:r>
              <a:rPr lang="en-US" sz="2000">
                <a:solidFill>
                  <a:srgbClr val="000000"/>
                </a:solidFill>
                <a:latin typeface="DM Sans"/>
                <a:ea typeface="DM Sans"/>
                <a:cs typeface="DM Sans"/>
                <a:sym typeface="DM Sans"/>
              </a:rPr>
              <a:t> facul</a:t>
            </a:r>
            <a:r>
              <a:rPr lang="en-US" sz="2000" u="none">
                <a:solidFill>
                  <a:srgbClr val="000000"/>
                </a:solidFill>
                <a:latin typeface="DM Sans"/>
                <a:ea typeface="DM Sans"/>
                <a:cs typeface="DM Sans"/>
                <a:sym typeface="DM Sans"/>
              </a:rPr>
              <a:t>t</a:t>
            </a:r>
            <a:r>
              <a:rPr lang="en-US" sz="2000">
                <a:solidFill>
                  <a:srgbClr val="000000"/>
                </a:solidFill>
                <a:latin typeface="DM Sans"/>
                <a:ea typeface="DM Sans"/>
                <a:cs typeface="DM Sans"/>
                <a:sym typeface="DM Sans"/>
              </a:rPr>
              <a:t>y foc</a:t>
            </a:r>
            <a:r>
              <a:rPr lang="en-US" sz="2000" u="none">
                <a:solidFill>
                  <a:srgbClr val="000000"/>
                </a:solidFill>
                <a:latin typeface="DM Sans"/>
                <a:ea typeface="DM Sans"/>
                <a:cs typeface="DM Sans"/>
                <a:sym typeface="DM Sans"/>
              </a:rPr>
              <a:t>u</a:t>
            </a:r>
            <a:r>
              <a:rPr lang="en-US" sz="2000">
                <a:solidFill>
                  <a:srgbClr val="000000"/>
                </a:solidFill>
                <a:latin typeface="DM Sans"/>
                <a:ea typeface="DM Sans"/>
                <a:cs typeface="DM Sans"/>
                <a:sym typeface="DM Sans"/>
              </a:rPr>
              <a:t>sed.</a:t>
            </a:r>
          </a:p>
          <a:p>
            <a:pPr marL="863604" lvl="2" indent="-287868" algn="l">
              <a:lnSpc>
                <a:spcPts val="2800"/>
              </a:lnSpc>
              <a:buFont typeface="Arial"/>
              <a:buChar char="⚬"/>
            </a:pPr>
            <a:r>
              <a:rPr lang="en-US" sz="2000">
                <a:solidFill>
                  <a:srgbClr val="000000"/>
                </a:solidFill>
                <a:latin typeface="DM Sans"/>
                <a:ea typeface="DM Sans"/>
                <a:cs typeface="DM Sans"/>
                <a:sym typeface="DM Sans"/>
              </a:rPr>
              <a:t>Benchmarking provides context for the survey results in a broader faculty workforce.</a:t>
            </a:r>
          </a:p>
          <a:p>
            <a:pPr marL="863604" lvl="2" indent="-287868" algn="l">
              <a:lnSpc>
                <a:spcPts val="2800"/>
              </a:lnSpc>
              <a:buFont typeface="Arial"/>
              <a:buChar char="⚬"/>
            </a:pPr>
            <a:r>
              <a:rPr lang="en-US" sz="2000">
                <a:solidFill>
                  <a:srgbClr val="000000"/>
                </a:solidFill>
                <a:latin typeface="DM Sans"/>
                <a:ea typeface="DM Sans"/>
                <a:cs typeface="DM Sans"/>
                <a:sym typeface="DM Sans"/>
              </a:rPr>
              <a:t>Results will be used intentionally (e.g., in policy decisions, program evaluations, or goal setting).</a:t>
            </a:r>
          </a:p>
        </p:txBody>
      </p:sp>
      <p:sp>
        <p:nvSpPr>
          <p:cNvPr id="12" name="TextBox 12"/>
          <p:cNvSpPr txBox="1"/>
          <p:nvPr/>
        </p:nvSpPr>
        <p:spPr>
          <a:xfrm>
            <a:off x="1411804" y="392616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3" name="TextBox 13"/>
          <p:cNvSpPr txBox="1"/>
          <p:nvPr/>
        </p:nvSpPr>
        <p:spPr>
          <a:xfrm>
            <a:off x="1411804" y="2503424"/>
            <a:ext cx="15397937" cy="1054100"/>
          </a:xfrm>
          <a:prstGeom prst="rect">
            <a:avLst/>
          </a:prstGeom>
        </p:spPr>
        <p:txBody>
          <a:bodyPr lIns="0" tIns="0" rIns="0" bIns="0" rtlCol="0" anchor="t">
            <a:spAutoFit/>
          </a:bodyPr>
          <a:lstStyle/>
          <a:p>
            <a:pPr algn="l">
              <a:lnSpc>
                <a:spcPts val="2800"/>
              </a:lnSpc>
            </a:pPr>
            <a:r>
              <a:rPr lang="en-US" sz="2000">
                <a:solidFill>
                  <a:srgbClr val="000000"/>
                </a:solidFill>
                <a:latin typeface="DM Sans"/>
                <a:ea typeface="DM Sans"/>
                <a:cs typeface="DM Sans"/>
                <a:sym typeface="DM Sans"/>
              </a:rPr>
              <a:t>Faculty are often asked to complete multiple surveys throughout the academic year. To avoid overwhelming them—and to build trust in this effort—it’s essential to position the COACHE survey clearly and strategically within your institution’s broader survey landscape.</a:t>
            </a:r>
          </a:p>
        </p:txBody>
      </p:sp>
      <p:sp>
        <p:nvSpPr>
          <p:cNvPr id="14" name="TextBox 14"/>
          <p:cNvSpPr txBox="1"/>
          <p:nvPr/>
        </p:nvSpPr>
        <p:spPr>
          <a:xfrm>
            <a:off x="9610349" y="3926168"/>
            <a:ext cx="6945139" cy="5334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5" name="TextBox 15"/>
          <p:cNvSpPr txBox="1"/>
          <p:nvPr/>
        </p:nvSpPr>
        <p:spPr>
          <a:xfrm>
            <a:off x="9610349" y="4856788"/>
            <a:ext cx="7199391" cy="4292394"/>
          </a:xfrm>
          <a:prstGeom prst="rect">
            <a:avLst/>
          </a:prstGeom>
        </p:spPr>
        <p:txBody>
          <a:bodyPr lIns="0" tIns="0" rIns="0" bIns="0" rtlCol="0" anchor="t">
            <a:spAutoFit/>
          </a:bodyPr>
          <a:lstStyle/>
          <a:p>
            <a:pPr marL="431801" lvl="1" indent="-215900" algn="l">
              <a:lnSpc>
                <a:spcPts val="2800"/>
              </a:lnSpc>
              <a:buFont typeface="Arial"/>
              <a:buChar char="•"/>
            </a:pPr>
            <a:r>
              <a:rPr lang="en-US" sz="2000" b="1">
                <a:solidFill>
                  <a:srgbClr val="000000"/>
                </a:solidFill>
                <a:latin typeface="DM Sans"/>
                <a:ea typeface="DM Sans"/>
                <a:cs typeface="DM Sans"/>
                <a:sym typeface="DM Sans"/>
              </a:rPr>
              <a:t>Step 1</a:t>
            </a:r>
            <a:r>
              <a:rPr lang="en-US" sz="2000">
                <a:solidFill>
                  <a:srgbClr val="000000"/>
                </a:solidFill>
                <a:latin typeface="DM Sans"/>
                <a:ea typeface="DM Sans"/>
                <a:cs typeface="DM Sans"/>
                <a:sym typeface="DM Sans"/>
              </a:rPr>
              <a:t>: On slide 19, map out your institution’s survey activities from October (current year) to April (next year).</a:t>
            </a:r>
          </a:p>
          <a:p>
            <a:pPr algn="l">
              <a:lnSpc>
                <a:spcPts val="2800"/>
              </a:lnSpc>
            </a:pPr>
            <a:endParaRPr lang="en-US" sz="2000">
              <a:solidFill>
                <a:srgbClr val="000000"/>
              </a:solidFill>
              <a:latin typeface="DM Sans"/>
              <a:ea typeface="DM Sans"/>
              <a:cs typeface="DM Sans"/>
              <a:sym typeface="DM Sans"/>
            </a:endParaRPr>
          </a:p>
          <a:p>
            <a:pPr marL="431801" lvl="1" indent="-215900" algn="l">
              <a:lnSpc>
                <a:spcPts val="2800"/>
              </a:lnSpc>
              <a:buFont typeface="Arial"/>
              <a:buChar char="•"/>
            </a:pPr>
            <a:r>
              <a:rPr lang="en-US" sz="2000" b="1">
                <a:solidFill>
                  <a:srgbClr val="000000"/>
                </a:solidFill>
                <a:latin typeface="DM Sans"/>
                <a:ea typeface="DM Sans"/>
                <a:cs typeface="DM Sans"/>
                <a:sym typeface="DM Sans"/>
              </a:rPr>
              <a:t>Step 2</a:t>
            </a:r>
            <a:r>
              <a:rPr lang="en-US" sz="2000">
                <a:solidFill>
                  <a:srgbClr val="000000"/>
                </a:solidFill>
                <a:latin typeface="DM Sans"/>
                <a:ea typeface="DM Sans"/>
                <a:cs typeface="DM Sans"/>
                <a:sym typeface="DM Sans"/>
              </a:rPr>
              <a:t>: Make a plan to use unique content to distinguish communication about COACHE survey from other surveys.</a:t>
            </a:r>
          </a:p>
          <a:p>
            <a:pPr algn="l">
              <a:lnSpc>
                <a:spcPts val="2800"/>
              </a:lnSpc>
            </a:pPr>
            <a:endParaRPr lang="en-US" sz="2000">
              <a:solidFill>
                <a:srgbClr val="000000"/>
              </a:solidFill>
              <a:latin typeface="DM Sans"/>
              <a:ea typeface="DM Sans"/>
              <a:cs typeface="DM Sans"/>
              <a:sym typeface="DM Sans"/>
            </a:endParaRPr>
          </a:p>
          <a:p>
            <a:pPr marL="431801" lvl="1" indent="-215900" algn="l">
              <a:lnSpc>
                <a:spcPts val="2800"/>
              </a:lnSpc>
              <a:buFont typeface="Arial"/>
              <a:buChar char="•"/>
            </a:pPr>
            <a:r>
              <a:rPr lang="en-US" sz="2000" b="1">
                <a:solidFill>
                  <a:srgbClr val="000000"/>
                </a:solidFill>
                <a:latin typeface="DM Sans"/>
                <a:ea typeface="DM Sans"/>
                <a:cs typeface="DM Sans"/>
                <a:sym typeface="DM Sans"/>
              </a:rPr>
              <a:t>Step 3</a:t>
            </a:r>
            <a:r>
              <a:rPr lang="en-US" sz="2000">
                <a:solidFill>
                  <a:srgbClr val="000000"/>
                </a:solidFill>
                <a:latin typeface="DM Sans"/>
                <a:ea typeface="DM Sans"/>
                <a:cs typeface="DM Sans"/>
                <a:sym typeface="DM Sans"/>
              </a:rPr>
              <a:t>: Pay close attention to what’s happening with COACHE each month and how you can adapt your messaging accordingly.</a:t>
            </a:r>
          </a:p>
          <a:p>
            <a:pPr algn="l">
              <a:lnSpc>
                <a:spcPts val="2800"/>
              </a:lnSpc>
            </a:pPr>
            <a:endParaRPr lang="en-US" sz="2000">
              <a:solidFill>
                <a:srgbClr val="000000"/>
              </a:solidFill>
              <a:latin typeface="DM Sans"/>
              <a:ea typeface="DM Sans"/>
              <a:cs typeface="DM Sans"/>
              <a:sym typeface="DM Sans"/>
            </a:endParaRPr>
          </a:p>
          <a:p>
            <a:pPr algn="l">
              <a:lnSpc>
                <a:spcPts val="2800"/>
              </a:lnSpc>
            </a:pPr>
            <a:endParaRPr lang="en-US" sz="2000">
              <a:solidFill>
                <a:srgbClr val="000000"/>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5439000"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TACKLE SURVEY FATIGUE</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13" name="Group 13"/>
          <p:cNvGrpSpPr/>
          <p:nvPr/>
        </p:nvGrpSpPr>
        <p:grpSpPr>
          <a:xfrm>
            <a:off x="13018196" y="412504"/>
            <a:ext cx="4771697" cy="1256933"/>
            <a:chOff x="0" y="0"/>
            <a:chExt cx="6362263" cy="1675910"/>
          </a:xfrm>
        </p:grpSpPr>
        <p:grpSp>
          <p:nvGrpSpPr>
            <p:cNvPr id="14" name="Group 14"/>
            <p:cNvGrpSpPr/>
            <p:nvPr/>
          </p:nvGrpSpPr>
          <p:grpSpPr>
            <a:xfrm>
              <a:off x="0" y="0"/>
              <a:ext cx="6362263" cy="1675910"/>
              <a:chOff x="0" y="0"/>
              <a:chExt cx="1256743" cy="331044"/>
            </a:xfrm>
          </p:grpSpPr>
          <p:sp>
            <p:nvSpPr>
              <p:cNvPr id="15" name="Freeform 15"/>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6" name="TextBox 16"/>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7" name="TextBox 17"/>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8" name="Table 17">
            <a:extLst>
              <a:ext uri="{FF2B5EF4-FFF2-40B4-BE49-F238E27FC236}">
                <a16:creationId xmlns:a16="http://schemas.microsoft.com/office/drawing/2014/main" id="{98A8085E-F9E5-82E4-B915-D8AA58F107C5}"/>
              </a:ext>
            </a:extLst>
          </p:cNvPr>
          <p:cNvGraphicFramePr>
            <a:graphicFrameLocks noGrp="1"/>
          </p:cNvGraphicFramePr>
          <p:nvPr>
            <p:extLst>
              <p:ext uri="{D42A27DB-BD31-4B8C-83A1-F6EECF244321}">
                <p14:modId xmlns:p14="http://schemas.microsoft.com/office/powerpoint/2010/main" val="2774061284"/>
              </p:ext>
            </p:extLst>
          </p:nvPr>
        </p:nvGraphicFramePr>
        <p:xfrm>
          <a:off x="1422752" y="2294902"/>
          <a:ext cx="15506351" cy="7050096"/>
        </p:xfrm>
        <a:graphic>
          <a:graphicData uri="http://schemas.openxmlformats.org/drawingml/2006/table">
            <a:tbl>
              <a:tblPr firstRow="1" bandRow="1">
                <a:tableStyleId>{5940675A-B579-460E-94D1-54222C63F5DA}</a:tableStyleId>
              </a:tblPr>
              <a:tblGrid>
                <a:gridCol w="2215193">
                  <a:extLst>
                    <a:ext uri="{9D8B030D-6E8A-4147-A177-3AD203B41FA5}">
                      <a16:colId xmlns:a16="http://schemas.microsoft.com/office/drawing/2014/main" val="4059615168"/>
                    </a:ext>
                  </a:extLst>
                </a:gridCol>
                <a:gridCol w="2215193">
                  <a:extLst>
                    <a:ext uri="{9D8B030D-6E8A-4147-A177-3AD203B41FA5}">
                      <a16:colId xmlns:a16="http://schemas.microsoft.com/office/drawing/2014/main" val="3286960687"/>
                    </a:ext>
                  </a:extLst>
                </a:gridCol>
                <a:gridCol w="2215193">
                  <a:extLst>
                    <a:ext uri="{9D8B030D-6E8A-4147-A177-3AD203B41FA5}">
                      <a16:colId xmlns:a16="http://schemas.microsoft.com/office/drawing/2014/main" val="211411794"/>
                    </a:ext>
                  </a:extLst>
                </a:gridCol>
                <a:gridCol w="2215193">
                  <a:extLst>
                    <a:ext uri="{9D8B030D-6E8A-4147-A177-3AD203B41FA5}">
                      <a16:colId xmlns:a16="http://schemas.microsoft.com/office/drawing/2014/main" val="3307510277"/>
                    </a:ext>
                  </a:extLst>
                </a:gridCol>
                <a:gridCol w="2215193">
                  <a:extLst>
                    <a:ext uri="{9D8B030D-6E8A-4147-A177-3AD203B41FA5}">
                      <a16:colId xmlns:a16="http://schemas.microsoft.com/office/drawing/2014/main" val="3079141404"/>
                    </a:ext>
                  </a:extLst>
                </a:gridCol>
                <a:gridCol w="2215193">
                  <a:extLst>
                    <a:ext uri="{9D8B030D-6E8A-4147-A177-3AD203B41FA5}">
                      <a16:colId xmlns:a16="http://schemas.microsoft.com/office/drawing/2014/main" val="2965639453"/>
                    </a:ext>
                  </a:extLst>
                </a:gridCol>
                <a:gridCol w="2215193">
                  <a:extLst>
                    <a:ext uri="{9D8B030D-6E8A-4147-A177-3AD203B41FA5}">
                      <a16:colId xmlns:a16="http://schemas.microsoft.com/office/drawing/2014/main" val="813602019"/>
                    </a:ext>
                  </a:extLst>
                </a:gridCol>
              </a:tblGrid>
              <a:tr h="772572">
                <a:tc>
                  <a:txBody>
                    <a:bodyPr/>
                    <a:lstStyle/>
                    <a:p>
                      <a:pPr algn="ctr"/>
                      <a:endParaRPr lang="en-US" sz="1600" b="1">
                        <a:latin typeface="+mn-lt"/>
                      </a:endParaRPr>
                    </a:p>
                  </a:txBody>
                  <a:tcPr anchor="ctr"/>
                </a:tc>
                <a:tc>
                  <a:txBody>
                    <a:bodyPr/>
                    <a:lstStyle/>
                    <a:p>
                      <a:pPr algn="ctr">
                        <a:buNone/>
                      </a:pPr>
                      <a:r>
                        <a:rPr lang="en-US" sz="1600" b="1">
                          <a:effectLst/>
                          <a:latin typeface="+mn-lt"/>
                        </a:rPr>
                        <a:t>Oct (current year)</a:t>
                      </a:r>
                    </a:p>
                  </a:txBody>
                  <a:tcPr anchor="ctr"/>
                </a:tc>
                <a:tc>
                  <a:txBody>
                    <a:bodyPr/>
                    <a:lstStyle/>
                    <a:p>
                      <a:pPr algn="ctr">
                        <a:buNone/>
                      </a:pPr>
                      <a:r>
                        <a:rPr lang="en-US" sz="1600" b="1">
                          <a:effectLst/>
                          <a:latin typeface="+mn-lt"/>
                        </a:rPr>
                        <a:t>Nov (current year)</a:t>
                      </a:r>
                    </a:p>
                  </a:txBody>
                  <a:tcPr anchor="ctr"/>
                </a:tc>
                <a:tc>
                  <a:txBody>
                    <a:bodyPr/>
                    <a:lstStyle/>
                    <a:p>
                      <a:pPr algn="ctr">
                        <a:buNone/>
                      </a:pPr>
                      <a:r>
                        <a:rPr lang="en-US" sz="1600" b="1">
                          <a:effectLst/>
                          <a:latin typeface="+mn-lt"/>
                        </a:rPr>
                        <a:t>Jan (next year)</a:t>
                      </a:r>
                    </a:p>
                  </a:txBody>
                  <a:tcPr anchor="ctr"/>
                </a:tc>
                <a:tc>
                  <a:txBody>
                    <a:bodyPr/>
                    <a:lstStyle/>
                    <a:p>
                      <a:pPr algn="ctr">
                        <a:buNone/>
                      </a:pPr>
                      <a:r>
                        <a:rPr lang="en-US" sz="1600" b="1">
                          <a:effectLst/>
                          <a:latin typeface="+mn-lt"/>
                        </a:rPr>
                        <a:t>Feb (next year)</a:t>
                      </a:r>
                    </a:p>
                  </a:txBody>
                  <a:tcPr anchor="ctr"/>
                </a:tc>
                <a:tc>
                  <a:txBody>
                    <a:bodyPr/>
                    <a:lstStyle/>
                    <a:p>
                      <a:pPr algn="ctr">
                        <a:buNone/>
                      </a:pPr>
                      <a:r>
                        <a:rPr lang="en-US" sz="1600" b="1">
                          <a:effectLst/>
                          <a:latin typeface="+mn-lt"/>
                        </a:rPr>
                        <a:t>Mar (next year)</a:t>
                      </a:r>
                    </a:p>
                  </a:txBody>
                  <a:tcPr anchor="ctr"/>
                </a:tc>
                <a:tc>
                  <a:txBody>
                    <a:bodyPr/>
                    <a:lstStyle/>
                    <a:p>
                      <a:pPr algn="ctr">
                        <a:buNone/>
                      </a:pPr>
                      <a:r>
                        <a:rPr lang="en-US" sz="1600" b="1">
                          <a:effectLst/>
                          <a:latin typeface="+mn-lt"/>
                        </a:rPr>
                        <a:t>Apr (next year)</a:t>
                      </a:r>
                    </a:p>
                  </a:txBody>
                  <a:tcPr anchor="ctr"/>
                </a:tc>
                <a:extLst>
                  <a:ext uri="{0D108BD9-81ED-4DB2-BD59-A6C34878D82A}">
                    <a16:rowId xmlns:a16="http://schemas.microsoft.com/office/drawing/2014/main" val="3777506766"/>
                  </a:ext>
                </a:extLst>
              </a:tr>
              <a:tr h="1503690">
                <a:tc>
                  <a:txBody>
                    <a:bodyPr/>
                    <a:lstStyle/>
                    <a:p>
                      <a:pPr algn="l" rtl="0">
                        <a:buNone/>
                      </a:pPr>
                      <a:r>
                        <a:rPr lang="en-US" sz="1600" b="1" i="0">
                          <a:solidFill>
                            <a:srgbClr val="000000"/>
                          </a:solidFill>
                          <a:effectLst/>
                          <a:latin typeface="+mn-lt"/>
                        </a:rPr>
                        <a:t>Survey Name</a:t>
                      </a:r>
                      <a:r>
                        <a:rPr lang="en-US" sz="1600" b="0" i="0">
                          <a:solidFill>
                            <a:srgbClr val="000000"/>
                          </a:solidFill>
                          <a:effectLst/>
                          <a:latin typeface="+mn-lt"/>
                        </a:rPr>
                        <a:t> </a:t>
                      </a:r>
                      <a:r>
                        <a:rPr lang="en-US" sz="1600" b="0" i="1">
                          <a:solidFill>
                            <a:srgbClr val="000000"/>
                          </a:solidFill>
                          <a:effectLst/>
                          <a:latin typeface="+mn-lt"/>
                        </a:rPr>
                        <a:t>What’s running this month? For Whom?</a:t>
                      </a:r>
                      <a:endParaRPr lang="en-US" sz="1600">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extLst>
                  <a:ext uri="{0D108BD9-81ED-4DB2-BD59-A6C34878D82A}">
                    <a16:rowId xmlns:a16="http://schemas.microsoft.com/office/drawing/2014/main" val="4275986325"/>
                  </a:ext>
                </a:extLst>
              </a:tr>
              <a:tr h="1503690">
                <a:tc>
                  <a:txBody>
                    <a:bodyPr/>
                    <a:lstStyle/>
                    <a:p>
                      <a:pPr algn="l" rtl="0">
                        <a:buNone/>
                      </a:pPr>
                      <a:r>
                        <a:rPr lang="en-US" sz="1600" b="1" i="0">
                          <a:solidFill>
                            <a:srgbClr val="000000"/>
                          </a:solidFill>
                          <a:effectLst/>
                          <a:latin typeface="+mn-lt"/>
                        </a:rPr>
                        <a:t>Distinct COACHE Messaging </a:t>
                      </a:r>
                      <a:r>
                        <a:rPr lang="en-US" sz="1600" b="0" i="1">
                          <a:solidFill>
                            <a:srgbClr val="000000"/>
                          </a:solidFill>
                          <a:effectLst/>
                          <a:latin typeface="+mn-lt"/>
                        </a:rPr>
                        <a:t>E.g., faculty-only messaging</a:t>
                      </a:r>
                      <a:endParaRPr lang="en-US" sz="1600">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extLst>
                  <a:ext uri="{0D108BD9-81ED-4DB2-BD59-A6C34878D82A}">
                    <a16:rowId xmlns:a16="http://schemas.microsoft.com/office/drawing/2014/main" val="958649808"/>
                  </a:ext>
                </a:extLst>
              </a:tr>
              <a:tr h="1503690">
                <a:tc>
                  <a:txBody>
                    <a:bodyPr/>
                    <a:lstStyle/>
                    <a:p>
                      <a:pPr algn="l" rtl="0">
                        <a:buNone/>
                      </a:pPr>
                      <a:r>
                        <a:rPr lang="en-US" sz="1600" b="1" i="0">
                          <a:solidFill>
                            <a:srgbClr val="000000"/>
                          </a:solidFill>
                          <a:effectLst/>
                          <a:latin typeface="+mn-lt"/>
                        </a:rPr>
                        <a:t>COACHE Milestones </a:t>
                      </a:r>
                      <a:r>
                        <a:rPr lang="en-US" sz="1600" b="0" i="1">
                          <a:solidFill>
                            <a:srgbClr val="000000"/>
                          </a:solidFill>
                          <a:effectLst/>
                          <a:latin typeface="+mn-lt"/>
                        </a:rPr>
                        <a:t>What is in the COACHE process this month?</a:t>
                      </a:r>
                      <a:endParaRPr lang="en-US" sz="1600" b="1">
                        <a:effectLst/>
                        <a:latin typeface="+mn-lt"/>
                      </a:endParaRPr>
                    </a:p>
                  </a:txBody>
                  <a:tcPr anchor="ctr">
                    <a:solidFill>
                      <a:schemeClr val="accent2">
                        <a:lumMod val="20000"/>
                        <a:lumOff val="80000"/>
                      </a:schemeClr>
                    </a:solidFill>
                  </a:tcPr>
                </a:tc>
                <a:tc>
                  <a:txBody>
                    <a:bodyPr/>
                    <a:lstStyle/>
                    <a:p>
                      <a:pPr>
                        <a:buNone/>
                      </a:pPr>
                      <a:r>
                        <a:rPr lang="en-US" sz="1600">
                          <a:effectLst/>
                          <a:latin typeface="+mn-lt"/>
                        </a:rPr>
                        <a:t>Custom Questions Due</a:t>
                      </a:r>
                    </a:p>
                  </a:txBody>
                  <a:tcPr anchor="ctr">
                    <a:solidFill>
                      <a:schemeClr val="accent2">
                        <a:lumMod val="20000"/>
                        <a:lumOff val="80000"/>
                      </a:schemeClr>
                    </a:solidFill>
                  </a:tcPr>
                </a:tc>
                <a:tc>
                  <a:txBody>
                    <a:bodyPr/>
                    <a:lstStyle/>
                    <a:p>
                      <a:pPr>
                        <a:buNone/>
                      </a:pPr>
                      <a:r>
                        <a:rPr lang="en-US" sz="1600">
                          <a:effectLst/>
                          <a:latin typeface="+mn-lt"/>
                        </a:rPr>
                        <a:t>Submit Population File</a:t>
                      </a:r>
                    </a:p>
                  </a:txBody>
                  <a:tcPr anchor="ctr">
                    <a:solidFill>
                      <a:schemeClr val="accent2">
                        <a:lumMod val="20000"/>
                        <a:lumOff val="80000"/>
                      </a:schemeClr>
                    </a:solidFill>
                  </a:tcPr>
                </a:tc>
                <a:tc>
                  <a:txBody>
                    <a:bodyPr/>
                    <a:lstStyle/>
                    <a:p>
                      <a:pPr>
                        <a:buNone/>
                      </a:pPr>
                      <a:endParaRPr lang="en-US" sz="1600">
                        <a:effectLst/>
                        <a:latin typeface="+mn-lt"/>
                      </a:endParaRPr>
                    </a:p>
                  </a:txBody>
                  <a:tcPr anchor="ctr">
                    <a:solidFill>
                      <a:schemeClr val="accent2">
                        <a:lumMod val="20000"/>
                        <a:lumOff val="80000"/>
                      </a:schemeClr>
                    </a:solidFill>
                  </a:tcPr>
                </a:tc>
                <a:tc>
                  <a:txBody>
                    <a:bodyPr/>
                    <a:lstStyle/>
                    <a:p>
                      <a:pPr>
                        <a:buNone/>
                      </a:pPr>
                      <a:r>
                        <a:rPr lang="en-US" sz="1600">
                          <a:effectLst/>
                          <a:latin typeface="+mn-lt"/>
                        </a:rPr>
                        <a:t>Survey Launch!</a:t>
                      </a:r>
                    </a:p>
                  </a:txBody>
                  <a:tcPr anchor="ctr">
                    <a:solidFill>
                      <a:schemeClr val="accent2">
                        <a:lumMod val="20000"/>
                        <a:lumOff val="80000"/>
                      </a:schemeClr>
                    </a:solidFill>
                  </a:tcPr>
                </a:tc>
                <a:tc>
                  <a:txBody>
                    <a:bodyPr/>
                    <a:lstStyle/>
                    <a:p>
                      <a:pPr>
                        <a:buNone/>
                      </a:pPr>
                      <a:r>
                        <a:rPr lang="en-US" sz="1600">
                          <a:effectLst/>
                          <a:latin typeface="+mn-lt"/>
                        </a:rPr>
                        <a:t>Peer Selection</a:t>
                      </a:r>
                    </a:p>
                  </a:txBody>
                  <a:tcPr anchor="ctr">
                    <a:solidFill>
                      <a:schemeClr val="accent2">
                        <a:lumMod val="20000"/>
                        <a:lumOff val="80000"/>
                      </a:schemeClr>
                    </a:solidFill>
                  </a:tcPr>
                </a:tc>
                <a:tc>
                  <a:txBody>
                    <a:bodyPr/>
                    <a:lstStyle/>
                    <a:p>
                      <a:pPr>
                        <a:buNone/>
                      </a:pPr>
                      <a:r>
                        <a:rPr lang="en-US" sz="1600">
                          <a:effectLst/>
                          <a:latin typeface="+mn-lt"/>
                        </a:rPr>
                        <a:t>Survey Closing!</a:t>
                      </a:r>
                    </a:p>
                  </a:txBody>
                  <a:tcPr anchor="ctr">
                    <a:solidFill>
                      <a:schemeClr val="accent2">
                        <a:lumMod val="20000"/>
                        <a:lumOff val="80000"/>
                      </a:schemeClr>
                    </a:solidFill>
                  </a:tcPr>
                </a:tc>
                <a:extLst>
                  <a:ext uri="{0D108BD9-81ED-4DB2-BD59-A6C34878D82A}">
                    <a16:rowId xmlns:a16="http://schemas.microsoft.com/office/drawing/2014/main" val="659296420"/>
                  </a:ext>
                </a:extLst>
              </a:tr>
              <a:tr h="1766454">
                <a:tc>
                  <a:txBody>
                    <a:bodyPr/>
                    <a:lstStyle/>
                    <a:p>
                      <a:pPr algn="l" rtl="0">
                        <a:buNone/>
                      </a:pPr>
                      <a:r>
                        <a:rPr lang="en-US" sz="1600" b="1" i="0">
                          <a:solidFill>
                            <a:srgbClr val="000000"/>
                          </a:solidFill>
                          <a:effectLst/>
                          <a:latin typeface="+mn-lt"/>
                        </a:rPr>
                        <a:t>Adapt Your Messaging </a:t>
                      </a:r>
                      <a:r>
                        <a:rPr lang="en-US" sz="1600" b="0" i="1">
                          <a:solidFill>
                            <a:srgbClr val="000000"/>
                          </a:solidFill>
                          <a:effectLst/>
                          <a:latin typeface="+mn-lt"/>
                        </a:rPr>
                        <a:t>How can your communication reflect this COACHE milestone?</a:t>
                      </a:r>
                      <a:endParaRPr lang="en-US" sz="1600">
                        <a:effectLst/>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marL="0" indent="0">
                        <a:buFont typeface="Arial" panose="020B0604020202020204" pitchFamily="34" charset="0"/>
                        <a:buNone/>
                      </a:pPr>
                      <a:endParaRPr lang="en-US" sz="1600">
                        <a:latin typeface="+mn-lt"/>
                      </a:endParaRPr>
                    </a:p>
                  </a:txBody>
                  <a:tcPr anchor="ctr"/>
                </a:tc>
                <a:tc>
                  <a:txBody>
                    <a:bodyPr/>
                    <a:lstStyle/>
                    <a:p>
                      <a:pPr>
                        <a:buNone/>
                      </a:pPr>
                      <a:endParaRPr lang="en-US" sz="1600">
                        <a:effectLst/>
                        <a:latin typeface="+mn-lt"/>
                      </a:endParaRPr>
                    </a:p>
                  </a:txBody>
                  <a:tcPr anchor="ctr"/>
                </a:tc>
                <a:tc>
                  <a:txBody>
                    <a:bodyPr/>
                    <a:lstStyle/>
                    <a:p>
                      <a:pPr>
                        <a:buNone/>
                      </a:pPr>
                      <a:endParaRPr lang="en-US" sz="1600">
                        <a:effectLst/>
                        <a:latin typeface="+mn-lt"/>
                      </a:endParaRPr>
                    </a:p>
                  </a:txBody>
                  <a:tcPr anchor="ctr"/>
                </a:tc>
                <a:extLst>
                  <a:ext uri="{0D108BD9-81ED-4DB2-BD59-A6C34878D82A}">
                    <a16:rowId xmlns:a16="http://schemas.microsoft.com/office/drawing/2014/main" val="1306027584"/>
                  </a:ext>
                </a:extLst>
              </a:tr>
            </a:tbl>
          </a:graphicData>
        </a:graphic>
      </p:graphicFrame>
      <p:grpSp>
        <p:nvGrpSpPr>
          <p:cNvPr id="20" name="Group 19">
            <a:extLst>
              <a:ext uri="{FF2B5EF4-FFF2-40B4-BE49-F238E27FC236}">
                <a16:creationId xmlns:a16="http://schemas.microsoft.com/office/drawing/2014/main" id="{4D2B7E32-30CF-C2EC-7265-7D48C5B8124A}"/>
              </a:ext>
            </a:extLst>
          </p:cNvPr>
          <p:cNvGrpSpPr/>
          <p:nvPr/>
        </p:nvGrpSpPr>
        <p:grpSpPr>
          <a:xfrm>
            <a:off x="8001000" y="891311"/>
            <a:ext cx="4229805" cy="1757943"/>
            <a:chOff x="11010195" y="1535368"/>
            <a:chExt cx="4229805" cy="1352553"/>
          </a:xfrm>
        </p:grpSpPr>
        <p:grpSp>
          <p:nvGrpSpPr>
            <p:cNvPr id="21" name="Group 16">
              <a:extLst>
                <a:ext uri="{FF2B5EF4-FFF2-40B4-BE49-F238E27FC236}">
                  <a16:creationId xmlns:a16="http://schemas.microsoft.com/office/drawing/2014/main" id="{48A0CD79-11DB-6706-7BAF-4403CCDC776A}"/>
                </a:ext>
              </a:extLst>
            </p:cNvPr>
            <p:cNvGrpSpPr/>
            <p:nvPr/>
          </p:nvGrpSpPr>
          <p:grpSpPr>
            <a:xfrm>
              <a:off x="12027114" y="1535368"/>
              <a:ext cx="3212886" cy="1352553"/>
              <a:chOff x="-10555" y="-308696"/>
              <a:chExt cx="2715934" cy="1244968"/>
            </a:xfrm>
          </p:grpSpPr>
          <p:grpSp>
            <p:nvGrpSpPr>
              <p:cNvPr id="27" name="Group 17">
                <a:extLst>
                  <a:ext uri="{FF2B5EF4-FFF2-40B4-BE49-F238E27FC236}">
                    <a16:creationId xmlns:a16="http://schemas.microsoft.com/office/drawing/2014/main" id="{2CFBCF5E-006C-F66B-16F0-9239A44F11BD}"/>
                  </a:ext>
                </a:extLst>
              </p:cNvPr>
              <p:cNvGrpSpPr/>
              <p:nvPr/>
            </p:nvGrpSpPr>
            <p:grpSpPr>
              <a:xfrm>
                <a:off x="-10555" y="-308696"/>
                <a:ext cx="2715934" cy="1244968"/>
                <a:chOff x="-2085" y="-60977"/>
                <a:chExt cx="536481" cy="245920"/>
              </a:xfrm>
            </p:grpSpPr>
            <p:sp>
              <p:nvSpPr>
                <p:cNvPr id="29" name="Freeform 18">
                  <a:extLst>
                    <a:ext uri="{FF2B5EF4-FFF2-40B4-BE49-F238E27FC236}">
                      <a16:creationId xmlns:a16="http://schemas.microsoft.com/office/drawing/2014/main" id="{2ADF13B8-7CA0-4421-E0BD-47275EA5152A}"/>
                    </a:ext>
                  </a:extLst>
                </p:cNvPr>
                <p:cNvSpPr/>
                <p:nvPr/>
              </p:nvSpPr>
              <p:spPr>
                <a:xfrm>
                  <a:off x="-2085" y="-60977"/>
                  <a:ext cx="534396" cy="184943"/>
                </a:xfrm>
                <a:custGeom>
                  <a:avLst/>
                  <a:gdLst/>
                  <a:ahLst/>
                  <a:cxnLst/>
                  <a:rect l="l" t="t" r="r" b="b"/>
                  <a:pathLst>
                    <a:path w="534396" h="184943">
                      <a:moveTo>
                        <a:pt x="0" y="0"/>
                      </a:moveTo>
                      <a:lnTo>
                        <a:pt x="534396" y="0"/>
                      </a:lnTo>
                      <a:lnTo>
                        <a:pt x="534396" y="184943"/>
                      </a:lnTo>
                      <a:lnTo>
                        <a:pt x="0" y="184943"/>
                      </a:lnTo>
                      <a:close/>
                    </a:path>
                  </a:pathLst>
                </a:custGeom>
                <a:solidFill>
                  <a:srgbClr val="213153"/>
                </a:solidFill>
                <a:ln cap="sq">
                  <a:noFill/>
                  <a:prstDash val="solid"/>
                  <a:miter/>
                </a:ln>
              </p:spPr>
              <p:txBody>
                <a:bodyPr/>
                <a:lstStyle/>
                <a:p>
                  <a:endParaRPr lang="en-US"/>
                </a:p>
              </p:txBody>
            </p:sp>
            <p:sp>
              <p:nvSpPr>
                <p:cNvPr id="30" name="TextBox 19">
                  <a:extLst>
                    <a:ext uri="{FF2B5EF4-FFF2-40B4-BE49-F238E27FC236}">
                      <a16:creationId xmlns:a16="http://schemas.microsoft.com/office/drawing/2014/main" id="{03DB771C-6D31-23A5-E73F-694A4210269F}"/>
                    </a:ext>
                  </a:extLst>
                </p:cNvPr>
                <p:cNvSpPr txBox="1"/>
                <p:nvPr/>
              </p:nvSpPr>
              <p:spPr>
                <a:xfrm>
                  <a:off x="0" y="-28575"/>
                  <a:ext cx="534396" cy="213518"/>
                </a:xfrm>
                <a:prstGeom prst="rect">
                  <a:avLst/>
                </a:prstGeom>
              </p:spPr>
              <p:txBody>
                <a:bodyPr lIns="50800" tIns="50800" rIns="50800" bIns="50800" rtlCol="0" anchor="ctr"/>
                <a:lstStyle/>
                <a:p>
                  <a:pPr algn="ctr">
                    <a:lnSpc>
                      <a:spcPts val="2380"/>
                    </a:lnSpc>
                  </a:pPr>
                  <a:endParaRPr/>
                </a:p>
              </p:txBody>
            </p:sp>
          </p:grpSp>
          <p:sp>
            <p:nvSpPr>
              <p:cNvPr id="28" name="TextBox 20">
                <a:extLst>
                  <a:ext uri="{FF2B5EF4-FFF2-40B4-BE49-F238E27FC236}">
                    <a16:creationId xmlns:a16="http://schemas.microsoft.com/office/drawing/2014/main" id="{EC89C94D-0DA8-2EF4-23EA-A31F1750978A}"/>
                  </a:ext>
                </a:extLst>
              </p:cNvPr>
              <p:cNvSpPr txBox="1"/>
              <p:nvPr/>
            </p:nvSpPr>
            <p:spPr>
              <a:xfrm>
                <a:off x="194018" y="-150733"/>
                <a:ext cx="2317342" cy="610305"/>
              </a:xfrm>
              <a:prstGeom prst="rect">
                <a:avLst/>
              </a:prstGeom>
            </p:spPr>
            <p:txBody>
              <a:bodyPr wrap="square" lIns="0" tIns="0" rIns="0" bIns="0" rtlCol="0" anchor="t">
                <a:spAutoFit/>
              </a:bodyPr>
              <a:lstStyle/>
              <a:p>
                <a:pPr>
                  <a:spcBef>
                    <a:spcPct val="0"/>
                  </a:spcBef>
                </a:pPr>
                <a:r>
                  <a:rPr lang="en-US" sz="1400">
                    <a:solidFill>
                      <a:srgbClr val="FFFFFF"/>
                    </a:solidFill>
                    <a:latin typeface="DM Sans"/>
                    <a:ea typeface="DM Sans"/>
                    <a:cs typeface="DM Sans"/>
                    <a:sym typeface="DM Sans"/>
                  </a:rPr>
                  <a:t>There is no major COACHE milestone in December and communication tends to be less effective during this month.</a:t>
                </a:r>
              </a:p>
            </p:txBody>
          </p:sp>
        </p:grpSp>
        <p:sp>
          <p:nvSpPr>
            <p:cNvPr id="22" name="AutoShape 27">
              <a:extLst>
                <a:ext uri="{FF2B5EF4-FFF2-40B4-BE49-F238E27FC236}">
                  <a16:creationId xmlns:a16="http://schemas.microsoft.com/office/drawing/2014/main" id="{A890D230-11D0-D879-39CE-BFBF1A556D87}"/>
                </a:ext>
              </a:extLst>
            </p:cNvPr>
            <p:cNvSpPr/>
            <p:nvPr/>
          </p:nvSpPr>
          <p:spPr>
            <a:xfrm>
              <a:off x="11392975" y="2400300"/>
              <a:ext cx="1680657" cy="0"/>
            </a:xfrm>
            <a:prstGeom prst="line">
              <a:avLst/>
            </a:prstGeom>
            <a:ln w="19050" cap="flat">
              <a:solidFill>
                <a:srgbClr val="213153"/>
              </a:solidFill>
              <a:prstDash val="solid"/>
              <a:headEnd type="none" w="sm" len="sm"/>
              <a:tailEnd type="none" w="sm" len="sm"/>
            </a:ln>
          </p:spPr>
          <p:txBody>
            <a:bodyPr/>
            <a:lstStyle/>
            <a:p>
              <a:endParaRPr lang="en-US"/>
            </a:p>
          </p:txBody>
        </p:sp>
        <p:grpSp>
          <p:nvGrpSpPr>
            <p:cNvPr id="23" name="Group 22">
              <a:extLst>
                <a:ext uri="{FF2B5EF4-FFF2-40B4-BE49-F238E27FC236}">
                  <a16:creationId xmlns:a16="http://schemas.microsoft.com/office/drawing/2014/main" id="{7875AE6A-6E54-8811-F36C-5481F703CAD8}"/>
                </a:ext>
              </a:extLst>
            </p:cNvPr>
            <p:cNvGrpSpPr/>
            <p:nvPr/>
          </p:nvGrpSpPr>
          <p:grpSpPr>
            <a:xfrm>
              <a:off x="11010195" y="2590688"/>
              <a:ext cx="154680" cy="154680"/>
              <a:chOff x="0" y="0"/>
              <a:chExt cx="50173" cy="50173"/>
            </a:xfrm>
          </p:grpSpPr>
          <p:sp>
            <p:nvSpPr>
              <p:cNvPr id="25" name="Freeform 30">
                <a:extLst>
                  <a:ext uri="{FF2B5EF4-FFF2-40B4-BE49-F238E27FC236}">
                    <a16:creationId xmlns:a16="http://schemas.microsoft.com/office/drawing/2014/main" id="{11B41346-887D-13FE-51B3-311A6E027D8E}"/>
                  </a:ext>
                </a:extLst>
              </p:cNvPr>
              <p:cNvSpPr/>
              <p:nvPr/>
            </p:nvSpPr>
            <p:spPr>
              <a:xfrm>
                <a:off x="0" y="0"/>
                <a:ext cx="50173" cy="50173"/>
              </a:xfrm>
              <a:custGeom>
                <a:avLst/>
                <a:gdLst/>
                <a:ahLst/>
                <a:cxnLst/>
                <a:rect l="l" t="t" r="r" b="b"/>
                <a:pathLst>
                  <a:path w="50173" h="50173">
                    <a:moveTo>
                      <a:pt x="0" y="0"/>
                    </a:moveTo>
                    <a:lnTo>
                      <a:pt x="50173" y="0"/>
                    </a:lnTo>
                    <a:lnTo>
                      <a:pt x="50173" y="50173"/>
                    </a:lnTo>
                    <a:lnTo>
                      <a:pt x="0" y="50173"/>
                    </a:lnTo>
                    <a:close/>
                  </a:path>
                </a:pathLst>
              </a:custGeom>
              <a:solidFill>
                <a:srgbClr val="213153"/>
              </a:solidFill>
              <a:ln cap="sq">
                <a:noFill/>
                <a:prstDash val="solid"/>
                <a:miter/>
              </a:ln>
            </p:spPr>
            <p:txBody>
              <a:bodyPr/>
              <a:lstStyle/>
              <a:p>
                <a:endParaRPr lang="en-US"/>
              </a:p>
            </p:txBody>
          </p:sp>
          <p:sp>
            <p:nvSpPr>
              <p:cNvPr id="26" name="TextBox 25">
                <a:extLst>
                  <a:ext uri="{FF2B5EF4-FFF2-40B4-BE49-F238E27FC236}">
                    <a16:creationId xmlns:a16="http://schemas.microsoft.com/office/drawing/2014/main" id="{459F1059-D231-4E21-E50A-23F21F2D5BD9}"/>
                  </a:ext>
                </a:extLst>
              </p:cNvPr>
              <p:cNvSpPr txBox="1"/>
              <p:nvPr/>
            </p:nvSpPr>
            <p:spPr>
              <a:xfrm>
                <a:off x="0" y="-28575"/>
                <a:ext cx="50173" cy="78748"/>
              </a:xfrm>
              <a:prstGeom prst="rect">
                <a:avLst/>
              </a:prstGeom>
            </p:spPr>
            <p:txBody>
              <a:bodyPr lIns="50800" tIns="50800" rIns="50800" bIns="50800" rtlCol="0" anchor="ctr"/>
              <a:lstStyle/>
              <a:p>
                <a:pPr algn="ctr">
                  <a:lnSpc>
                    <a:spcPts val="2380"/>
                  </a:lnSpc>
                </a:pPr>
                <a:endParaRPr/>
              </a:p>
            </p:txBody>
          </p:sp>
        </p:grpSp>
        <p:sp>
          <p:nvSpPr>
            <p:cNvPr id="24" name="AutoShape 27">
              <a:extLst>
                <a:ext uri="{FF2B5EF4-FFF2-40B4-BE49-F238E27FC236}">
                  <a16:creationId xmlns:a16="http://schemas.microsoft.com/office/drawing/2014/main" id="{67C1200F-84B1-592B-E337-B309BE4E490D}"/>
                </a:ext>
              </a:extLst>
            </p:cNvPr>
            <p:cNvSpPr/>
            <p:nvPr/>
          </p:nvSpPr>
          <p:spPr>
            <a:xfrm flipV="1">
              <a:off x="11164875" y="2400300"/>
              <a:ext cx="228100" cy="190388"/>
            </a:xfrm>
            <a:prstGeom prst="line">
              <a:avLst/>
            </a:prstGeom>
            <a:ln w="19050" cap="flat">
              <a:solidFill>
                <a:srgbClr val="213153"/>
              </a:solidFill>
              <a:prstDash val="solid"/>
              <a:headEnd type="none" w="sm" len="sm"/>
              <a:tailEnd type="none" w="sm" len="sm"/>
            </a:ln>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6689"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GUIDING PRINCIPLES</a:t>
            </a:r>
          </a:p>
        </p:txBody>
      </p:sp>
      <p:sp>
        <p:nvSpPr>
          <p:cNvPr id="7" name="Freeform 7"/>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dirty="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9884729" y="3585363"/>
            <a:ext cx="1335286" cy="1383064"/>
            <a:chOff x="0" y="0"/>
            <a:chExt cx="1780381" cy="1844086"/>
          </a:xfrm>
        </p:grpSpPr>
        <p:sp>
          <p:nvSpPr>
            <p:cNvPr id="10" name="Freeform 10"/>
            <p:cNvSpPr/>
            <p:nvPr/>
          </p:nvSpPr>
          <p:spPr>
            <a:xfrm>
              <a:off x="0" y="0"/>
              <a:ext cx="1780381" cy="1844086"/>
            </a:xfrm>
            <a:custGeom>
              <a:avLst/>
              <a:gdLst/>
              <a:ahLst/>
              <a:cxnLst/>
              <a:rect l="l" t="t" r="r" b="b"/>
              <a:pathLst>
                <a:path w="1780381" h="1844086">
                  <a:moveTo>
                    <a:pt x="0" y="0"/>
                  </a:moveTo>
                  <a:lnTo>
                    <a:pt x="1780381" y="0"/>
                  </a:lnTo>
                  <a:lnTo>
                    <a:pt x="1780381" y="1844086"/>
                  </a:lnTo>
                  <a:lnTo>
                    <a:pt x="0" y="184408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270740" y="-72241"/>
              <a:ext cx="1238901" cy="1692439"/>
            </a:xfrm>
            <a:prstGeom prst="rect">
              <a:avLst/>
            </a:prstGeom>
          </p:spPr>
          <p:txBody>
            <a:bodyPr lIns="0" tIns="0" rIns="0" bIns="0" rtlCol="0" anchor="t">
              <a:spAutoFit/>
            </a:bodyPr>
            <a:lstStyle/>
            <a:p>
              <a:pPr algn="ctr">
                <a:lnSpc>
                  <a:spcPts val="11293"/>
                </a:lnSpc>
                <a:spcBef>
                  <a:spcPct val="0"/>
                </a:spcBef>
              </a:pPr>
              <a:r>
                <a:rPr lang="en-US" sz="7014">
                  <a:solidFill>
                    <a:srgbClr val="FFFFFF"/>
                  </a:solidFill>
                  <a:latin typeface="Itim"/>
                  <a:ea typeface="Itim"/>
                  <a:cs typeface="Itim"/>
                  <a:sym typeface="Itim"/>
                </a:rPr>
                <a:t>1</a:t>
              </a:r>
            </a:p>
          </p:txBody>
        </p:sp>
      </p:grpSp>
      <p:sp>
        <p:nvSpPr>
          <p:cNvPr id="12" name="TextBox 12"/>
          <p:cNvSpPr txBox="1"/>
          <p:nvPr/>
        </p:nvSpPr>
        <p:spPr>
          <a:xfrm>
            <a:off x="11617064" y="3695454"/>
            <a:ext cx="5168302" cy="1560427"/>
          </a:xfrm>
          <a:prstGeom prst="rect">
            <a:avLst/>
          </a:prstGeom>
        </p:spPr>
        <p:txBody>
          <a:bodyPr wrap="square" lIns="0" tIns="0" rIns="0" bIns="0" rtlCol="0" anchor="t">
            <a:spAutoFit/>
          </a:bodyPr>
          <a:lstStyle/>
          <a:p>
            <a:pPr algn="l">
              <a:lnSpc>
                <a:spcPts val="3059"/>
              </a:lnSpc>
            </a:pPr>
            <a:r>
              <a:rPr lang="en-US" sz="1900" dirty="0">
                <a:solidFill>
                  <a:srgbClr val="000000"/>
                </a:solidFill>
                <a:latin typeface="DM Sans"/>
                <a:ea typeface="DM Sans"/>
                <a:cs typeface="DM Sans"/>
                <a:sym typeface="DM Sans"/>
              </a:rPr>
              <a:t>This slide deck is designed to help you develop </a:t>
            </a:r>
            <a:r>
              <a:rPr lang="en-US" sz="1900" b="1" dirty="0">
                <a:solidFill>
                  <a:srgbClr val="000000"/>
                </a:solidFill>
                <a:latin typeface="DM Sans Bold"/>
                <a:ea typeface="DM Sans Bold"/>
                <a:cs typeface="DM Sans Bold"/>
                <a:sym typeface="DM Sans Bold"/>
              </a:rPr>
              <a:t>an evolving plan</a:t>
            </a:r>
            <a:r>
              <a:rPr lang="en-US" sz="1900" dirty="0">
                <a:solidFill>
                  <a:srgbClr val="000000"/>
                </a:solidFill>
                <a:latin typeface="DM Sans"/>
                <a:ea typeface="DM Sans"/>
                <a:cs typeface="DM Sans"/>
                <a:sym typeface="DM Sans"/>
              </a:rPr>
              <a:t>—not a static product. Your plan will evolve as your timelines shift. </a:t>
            </a:r>
          </a:p>
        </p:txBody>
      </p:sp>
      <p:grpSp>
        <p:nvGrpSpPr>
          <p:cNvPr id="13" name="Group 13"/>
          <p:cNvGrpSpPr/>
          <p:nvPr/>
        </p:nvGrpSpPr>
        <p:grpSpPr>
          <a:xfrm>
            <a:off x="9884729" y="5599028"/>
            <a:ext cx="1335286" cy="1383064"/>
            <a:chOff x="0" y="0"/>
            <a:chExt cx="1780381" cy="1844086"/>
          </a:xfrm>
        </p:grpSpPr>
        <p:sp>
          <p:nvSpPr>
            <p:cNvPr id="14" name="Freeform 14"/>
            <p:cNvSpPr/>
            <p:nvPr/>
          </p:nvSpPr>
          <p:spPr>
            <a:xfrm>
              <a:off x="0" y="0"/>
              <a:ext cx="1780381" cy="1844086"/>
            </a:xfrm>
            <a:custGeom>
              <a:avLst/>
              <a:gdLst/>
              <a:ahLst/>
              <a:cxnLst/>
              <a:rect l="l" t="t" r="r" b="b"/>
              <a:pathLst>
                <a:path w="1780381" h="1844086">
                  <a:moveTo>
                    <a:pt x="0" y="0"/>
                  </a:moveTo>
                  <a:lnTo>
                    <a:pt x="1780381" y="0"/>
                  </a:lnTo>
                  <a:lnTo>
                    <a:pt x="1780381" y="1844086"/>
                  </a:lnTo>
                  <a:lnTo>
                    <a:pt x="0" y="184408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270740" y="-62289"/>
              <a:ext cx="1238901" cy="1692439"/>
            </a:xfrm>
            <a:prstGeom prst="rect">
              <a:avLst/>
            </a:prstGeom>
          </p:spPr>
          <p:txBody>
            <a:bodyPr lIns="0" tIns="0" rIns="0" bIns="0" rtlCol="0" anchor="t">
              <a:spAutoFit/>
            </a:bodyPr>
            <a:lstStyle/>
            <a:p>
              <a:pPr algn="ctr">
                <a:lnSpc>
                  <a:spcPts val="11293"/>
                </a:lnSpc>
                <a:spcBef>
                  <a:spcPct val="0"/>
                </a:spcBef>
              </a:pPr>
              <a:r>
                <a:rPr lang="en-US" sz="7014">
                  <a:solidFill>
                    <a:srgbClr val="FFFFFF"/>
                  </a:solidFill>
                  <a:latin typeface="Itim"/>
                  <a:ea typeface="Itim"/>
                  <a:cs typeface="Itim"/>
                  <a:sym typeface="Itim"/>
                </a:rPr>
                <a:t>2</a:t>
              </a:r>
            </a:p>
          </p:txBody>
        </p:sp>
      </p:grpSp>
      <p:sp>
        <p:nvSpPr>
          <p:cNvPr id="16" name="TextBox 16"/>
          <p:cNvSpPr txBox="1"/>
          <p:nvPr/>
        </p:nvSpPr>
        <p:spPr>
          <a:xfrm>
            <a:off x="11617064" y="5678219"/>
            <a:ext cx="5168302" cy="1501267"/>
          </a:xfrm>
          <a:prstGeom prst="rect">
            <a:avLst/>
          </a:prstGeom>
        </p:spPr>
        <p:txBody>
          <a:bodyPr lIns="0" tIns="0" rIns="0" bIns="0" rtlCol="0" anchor="t">
            <a:spAutoFit/>
          </a:bodyPr>
          <a:lstStyle/>
          <a:p>
            <a:pPr algn="l">
              <a:lnSpc>
                <a:spcPts val="3059"/>
              </a:lnSpc>
            </a:pPr>
            <a:r>
              <a:rPr lang="en-US" sz="1900">
                <a:solidFill>
                  <a:srgbClr val="000000"/>
                </a:solidFill>
                <a:latin typeface="DM Sans"/>
                <a:ea typeface="DM Sans"/>
                <a:cs typeface="DM Sans"/>
                <a:sym typeface="DM Sans"/>
              </a:rPr>
              <a:t>Use the slides that </a:t>
            </a:r>
            <a:r>
              <a:rPr lang="en-US" sz="1900" b="1">
                <a:solidFill>
                  <a:srgbClr val="000000"/>
                </a:solidFill>
                <a:latin typeface="DM Sans Bold"/>
                <a:ea typeface="DM Sans Bold"/>
                <a:cs typeface="DM Sans Bold"/>
                <a:sym typeface="DM Sans Bold"/>
              </a:rPr>
              <a:t>fit your context</a:t>
            </a:r>
            <a:r>
              <a:rPr lang="en-US" sz="1900">
                <a:solidFill>
                  <a:srgbClr val="000000"/>
                </a:solidFill>
                <a:latin typeface="DM Sans"/>
                <a:ea typeface="DM Sans"/>
                <a:cs typeface="DM Sans"/>
                <a:sym typeface="DM Sans"/>
              </a:rPr>
              <a:t>. Whether you're onboarding COACHE team members, presenting to leadership or faculty, pick and rearrange slides to match your audience.</a:t>
            </a:r>
          </a:p>
        </p:txBody>
      </p:sp>
      <p:grpSp>
        <p:nvGrpSpPr>
          <p:cNvPr id="17" name="Group 17"/>
          <p:cNvGrpSpPr/>
          <p:nvPr/>
        </p:nvGrpSpPr>
        <p:grpSpPr>
          <a:xfrm>
            <a:off x="9902524" y="7595382"/>
            <a:ext cx="1335286" cy="1383064"/>
            <a:chOff x="0" y="0"/>
            <a:chExt cx="1780381" cy="1844086"/>
          </a:xfrm>
        </p:grpSpPr>
        <p:sp>
          <p:nvSpPr>
            <p:cNvPr id="18" name="Freeform 18"/>
            <p:cNvSpPr/>
            <p:nvPr/>
          </p:nvSpPr>
          <p:spPr>
            <a:xfrm>
              <a:off x="0" y="0"/>
              <a:ext cx="1780381" cy="1844086"/>
            </a:xfrm>
            <a:custGeom>
              <a:avLst/>
              <a:gdLst/>
              <a:ahLst/>
              <a:cxnLst/>
              <a:rect l="l" t="t" r="r" b="b"/>
              <a:pathLst>
                <a:path w="1780381" h="1844086">
                  <a:moveTo>
                    <a:pt x="0" y="0"/>
                  </a:moveTo>
                  <a:lnTo>
                    <a:pt x="1780381" y="0"/>
                  </a:lnTo>
                  <a:lnTo>
                    <a:pt x="1780381" y="1844086"/>
                  </a:lnTo>
                  <a:lnTo>
                    <a:pt x="0" y="184408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270740" y="-62289"/>
              <a:ext cx="1238901" cy="1692439"/>
            </a:xfrm>
            <a:prstGeom prst="rect">
              <a:avLst/>
            </a:prstGeom>
          </p:spPr>
          <p:txBody>
            <a:bodyPr lIns="0" tIns="0" rIns="0" bIns="0" rtlCol="0" anchor="t">
              <a:spAutoFit/>
            </a:bodyPr>
            <a:lstStyle/>
            <a:p>
              <a:pPr algn="ctr">
                <a:lnSpc>
                  <a:spcPts val="11293"/>
                </a:lnSpc>
                <a:spcBef>
                  <a:spcPct val="0"/>
                </a:spcBef>
              </a:pPr>
              <a:r>
                <a:rPr lang="en-US" sz="7014">
                  <a:solidFill>
                    <a:srgbClr val="FFFFFF"/>
                  </a:solidFill>
                  <a:latin typeface="Itim"/>
                  <a:ea typeface="Itim"/>
                  <a:cs typeface="Itim"/>
                  <a:sym typeface="Itim"/>
                </a:rPr>
                <a:t>3</a:t>
              </a:r>
            </a:p>
          </p:txBody>
        </p:sp>
      </p:grpSp>
      <p:sp>
        <p:nvSpPr>
          <p:cNvPr id="20" name="TextBox 20"/>
          <p:cNvSpPr txBox="1"/>
          <p:nvPr/>
        </p:nvSpPr>
        <p:spPr>
          <a:xfrm>
            <a:off x="11642464" y="7596754"/>
            <a:ext cx="5495800" cy="1162882"/>
          </a:xfrm>
          <a:prstGeom prst="rect">
            <a:avLst/>
          </a:prstGeom>
        </p:spPr>
        <p:txBody>
          <a:bodyPr lIns="0" tIns="0" rIns="0" bIns="0" rtlCol="0" anchor="t">
            <a:spAutoFit/>
          </a:bodyPr>
          <a:lstStyle/>
          <a:p>
            <a:pPr algn="l">
              <a:lnSpc>
                <a:spcPts val="3059"/>
              </a:lnSpc>
            </a:pPr>
            <a:r>
              <a:rPr lang="en-US" sz="1900" b="1">
                <a:solidFill>
                  <a:srgbClr val="000000"/>
                </a:solidFill>
                <a:latin typeface="DM Sans Bold"/>
                <a:ea typeface="DM Sans Bold"/>
                <a:cs typeface="DM Sans Bold"/>
                <a:sym typeface="DM Sans Bold"/>
              </a:rPr>
              <a:t>Focus on trust. </a:t>
            </a:r>
            <a:r>
              <a:rPr lang="en-US" sz="1900">
                <a:solidFill>
                  <a:srgbClr val="000000"/>
                </a:solidFill>
                <a:latin typeface="DM Sans"/>
                <a:ea typeface="DM Sans"/>
                <a:cs typeface="DM Sans"/>
                <a:sym typeface="DM Sans"/>
              </a:rPr>
              <a:t>This activity isn’t about finalizing when emails will go out. Instead, think about how to build trust and engagement at every stage.</a:t>
            </a:r>
          </a:p>
        </p:txBody>
      </p:sp>
      <p:sp>
        <p:nvSpPr>
          <p:cNvPr id="21" name="TextBox 21"/>
          <p:cNvSpPr txBox="1"/>
          <p:nvPr/>
        </p:nvSpPr>
        <p:spPr>
          <a:xfrm>
            <a:off x="1410052" y="4100326"/>
            <a:ext cx="7352948" cy="5138330"/>
          </a:xfrm>
          <a:prstGeom prst="rect">
            <a:avLst/>
          </a:prstGeom>
        </p:spPr>
        <p:txBody>
          <a:bodyPr wrap="square" lIns="0" tIns="0" rIns="0" bIns="0" rtlCol="0" anchor="t">
            <a:spAutoFit/>
          </a:bodyPr>
          <a:lstStyle/>
          <a:p>
            <a:pPr algn="l">
              <a:lnSpc>
                <a:spcPts val="3059"/>
              </a:lnSpc>
              <a:spcBef>
                <a:spcPct val="0"/>
              </a:spcBef>
            </a:pPr>
            <a:r>
              <a:rPr lang="en-US" sz="1900">
                <a:solidFill>
                  <a:srgbClr val="000000"/>
                </a:solidFill>
                <a:latin typeface="DM Sans"/>
                <a:ea typeface="DM Sans"/>
                <a:cs typeface="DM Sans"/>
                <a:sym typeface="DM Sans"/>
              </a:rPr>
              <a:t>One of the first and most important steps in the COACHE partnership is developing a strong communication plan. A well-crafted plan </a:t>
            </a:r>
            <a:r>
              <a:rPr lang="en-US" sz="1900" u="none">
                <a:solidFill>
                  <a:srgbClr val="000000"/>
                </a:solidFill>
                <a:latin typeface="DM Sans"/>
                <a:ea typeface="DM Sans"/>
                <a:cs typeface="DM Sans"/>
                <a:sym typeface="DM Sans"/>
              </a:rPr>
              <a:t>not only </a:t>
            </a:r>
            <a:r>
              <a:rPr lang="en-US" sz="1900">
                <a:solidFill>
                  <a:srgbClr val="000000"/>
                </a:solidFill>
                <a:latin typeface="DM Sans"/>
                <a:ea typeface="DM Sans"/>
                <a:cs typeface="DM Sans"/>
                <a:sym typeface="DM Sans"/>
              </a:rPr>
              <a:t>supports</a:t>
            </a:r>
            <a:r>
              <a:rPr lang="en-US" sz="1900" u="none">
                <a:solidFill>
                  <a:srgbClr val="000000"/>
                </a:solidFill>
                <a:latin typeface="DM Sans"/>
                <a:ea typeface="DM Sans"/>
                <a:cs typeface="DM Sans"/>
                <a:sym typeface="DM Sans"/>
              </a:rPr>
              <a:t> hig</a:t>
            </a:r>
            <a:r>
              <a:rPr lang="en-US" sz="1900">
                <a:solidFill>
                  <a:srgbClr val="000000"/>
                </a:solidFill>
                <a:latin typeface="DM Sans"/>
                <a:ea typeface="DM Sans"/>
                <a:cs typeface="DM Sans"/>
                <a:sym typeface="DM Sans"/>
              </a:rPr>
              <a:t>h,</a:t>
            </a:r>
            <a:r>
              <a:rPr lang="en-US" sz="1900" u="none">
                <a:solidFill>
                  <a:srgbClr val="000000"/>
                </a:solidFill>
                <a:latin typeface="DM Sans"/>
                <a:ea typeface="DM Sans"/>
                <a:cs typeface="DM Sans"/>
                <a:sym typeface="DM Sans"/>
              </a:rPr>
              <a:t> representative faculty response rates</a:t>
            </a:r>
            <a:r>
              <a:rPr lang="en-US" sz="1900">
                <a:solidFill>
                  <a:srgbClr val="000000"/>
                </a:solidFill>
                <a:latin typeface="DM Sans"/>
                <a:ea typeface="DM Sans"/>
                <a:cs typeface="DM Sans"/>
                <a:sym typeface="DM Sans"/>
              </a:rPr>
              <a:t>—i</a:t>
            </a:r>
            <a:r>
              <a:rPr lang="en-US" sz="1900" u="none">
                <a:solidFill>
                  <a:srgbClr val="000000"/>
                </a:solidFill>
                <a:latin typeface="DM Sans"/>
                <a:ea typeface="DM Sans"/>
                <a:cs typeface="DM Sans"/>
                <a:sym typeface="DM Sans"/>
              </a:rPr>
              <a:t>t also </a:t>
            </a:r>
            <a:r>
              <a:rPr lang="en-US" sz="1900">
                <a:solidFill>
                  <a:srgbClr val="000000"/>
                </a:solidFill>
                <a:latin typeface="DM Sans"/>
                <a:ea typeface="DM Sans"/>
                <a:cs typeface="DM Sans"/>
                <a:sym typeface="DM Sans"/>
              </a:rPr>
              <a:t>helps</a:t>
            </a:r>
            <a:r>
              <a:rPr lang="en-US" sz="1900" u="none">
                <a:solidFill>
                  <a:srgbClr val="000000"/>
                </a:solidFill>
                <a:latin typeface="DM Sans"/>
                <a:ea typeface="DM Sans"/>
                <a:cs typeface="DM Sans"/>
                <a:sym typeface="DM Sans"/>
              </a:rPr>
              <a:t> build the trust needed to act on the results later</a:t>
            </a:r>
            <a:r>
              <a:rPr lang="en-US" sz="1900">
                <a:solidFill>
                  <a:srgbClr val="000000"/>
                </a:solidFill>
                <a:latin typeface="DM Sans"/>
                <a:ea typeface="DM Sans"/>
                <a:cs typeface="DM Sans"/>
                <a:sym typeface="DM Sans"/>
              </a:rPr>
              <a:t>.</a:t>
            </a:r>
          </a:p>
          <a:p>
            <a:pPr algn="l">
              <a:lnSpc>
                <a:spcPts val="3059"/>
              </a:lnSpc>
              <a:spcBef>
                <a:spcPct val="0"/>
              </a:spcBef>
            </a:pPr>
            <a:endParaRPr lang="en-US" sz="1900">
              <a:solidFill>
                <a:srgbClr val="000000"/>
              </a:solidFill>
              <a:latin typeface="DM Sans"/>
              <a:ea typeface="DM Sans"/>
              <a:cs typeface="DM Sans"/>
              <a:sym typeface="DM Sans"/>
            </a:endParaRPr>
          </a:p>
          <a:p>
            <a:pPr algn="l">
              <a:lnSpc>
                <a:spcPts val="3059"/>
              </a:lnSpc>
              <a:spcBef>
                <a:spcPct val="0"/>
              </a:spcBef>
            </a:pPr>
            <a:r>
              <a:rPr lang="en-US" sz="1900">
                <a:solidFill>
                  <a:srgbClr val="000000"/>
                </a:solidFill>
                <a:latin typeface="DM Sans"/>
                <a:ea typeface="DM Sans"/>
                <a:cs typeface="DM Sans"/>
                <a:sym typeface="DM Sans"/>
              </a:rPr>
              <a:t>This slide deck includes </a:t>
            </a:r>
            <a:r>
              <a:rPr lang="en-US" sz="1900" b="1">
                <a:solidFill>
                  <a:srgbClr val="000000"/>
                </a:solidFill>
                <a:latin typeface="DM Sans Bold"/>
                <a:ea typeface="DM Sans Bold"/>
                <a:cs typeface="DM Sans Bold"/>
                <a:sym typeface="DM Sans Bold"/>
              </a:rPr>
              <a:t>activities, templates</a:t>
            </a:r>
            <a:r>
              <a:rPr lang="en-US" sz="1900">
                <a:solidFill>
                  <a:srgbClr val="000000"/>
                </a:solidFill>
                <a:latin typeface="DM Sans"/>
                <a:ea typeface="DM Sans"/>
                <a:cs typeface="DM Sans"/>
                <a:sym typeface="DM Sans"/>
              </a:rPr>
              <a:t>, and </a:t>
            </a:r>
            <a:r>
              <a:rPr lang="en-US" sz="1900" b="1">
                <a:solidFill>
                  <a:srgbClr val="000000"/>
                </a:solidFill>
                <a:latin typeface="DM Sans Bold"/>
                <a:ea typeface="DM Sans Bold"/>
                <a:cs typeface="DM Sans Bold"/>
                <a:sym typeface="DM Sans Bold"/>
              </a:rPr>
              <a:t>ready-to-use content</a:t>
            </a:r>
            <a:r>
              <a:rPr lang="en-US" sz="1900">
                <a:solidFill>
                  <a:srgbClr val="000000"/>
                </a:solidFill>
                <a:latin typeface="DM Sans"/>
                <a:ea typeface="DM Sans"/>
                <a:cs typeface="DM Sans"/>
                <a:sym typeface="DM Sans"/>
              </a:rPr>
              <a:t> to help you create a communication plan tailored to your institution. By the end, you’ll have a presentation-ready deck to engage key audiences—whether faculty, your COACHE team members, or academic leaders.</a:t>
            </a:r>
          </a:p>
          <a:p>
            <a:pPr algn="l">
              <a:lnSpc>
                <a:spcPts val="3059"/>
              </a:lnSpc>
              <a:spcBef>
                <a:spcPct val="0"/>
              </a:spcBef>
            </a:pPr>
            <a:endParaRPr lang="en-US" sz="1900">
              <a:solidFill>
                <a:srgbClr val="000000"/>
              </a:solidFill>
              <a:latin typeface="DM Sans"/>
              <a:ea typeface="DM Sans"/>
              <a:cs typeface="DM Sans"/>
              <a:sym typeface="DM Sans"/>
            </a:endParaRPr>
          </a:p>
          <a:p>
            <a:pPr algn="l">
              <a:lnSpc>
                <a:spcPts val="3059"/>
              </a:lnSpc>
              <a:spcBef>
                <a:spcPct val="0"/>
              </a:spcBef>
            </a:pPr>
            <a:r>
              <a:rPr lang="en-US" sz="1900">
                <a:solidFill>
                  <a:srgbClr val="000000"/>
                </a:solidFill>
                <a:latin typeface="DM Sans"/>
                <a:ea typeface="DM Sans"/>
                <a:cs typeface="DM Sans"/>
                <a:sym typeface="DM Sans"/>
              </a:rPr>
              <a:t>The next slide will explain how to use this slide deck.</a:t>
            </a:r>
          </a:p>
        </p:txBody>
      </p:sp>
      <p:sp>
        <p:nvSpPr>
          <p:cNvPr id="22" name="TextBox 22"/>
          <p:cNvSpPr txBox="1"/>
          <p:nvPr/>
        </p:nvSpPr>
        <p:spPr>
          <a:xfrm>
            <a:off x="9799104" y="2442759"/>
            <a:ext cx="2344817" cy="450215"/>
          </a:xfrm>
          <a:prstGeom prst="rect">
            <a:avLst/>
          </a:prstGeom>
        </p:spPr>
        <p:txBody>
          <a:bodyPr lIns="0" tIns="0" rIns="0" bIns="0" rtlCol="0" anchor="t">
            <a:spAutoFit/>
          </a:bodyPr>
          <a:lstStyle/>
          <a:p>
            <a:pPr marL="0" lvl="0" indent="0" algn="l">
              <a:lnSpc>
                <a:spcPts val="3640"/>
              </a:lnSpc>
              <a:spcBef>
                <a:spcPct val="0"/>
              </a:spcBef>
            </a:pPr>
            <a:r>
              <a:rPr lang="en-US" sz="2800" b="1" u="none" strike="noStrike" spc="67">
                <a:solidFill>
                  <a:srgbClr val="000000"/>
                </a:solidFill>
                <a:latin typeface="Garamond Bold"/>
                <a:ea typeface="Garamond Bold"/>
                <a:cs typeface="Garamond Bold"/>
                <a:sym typeface="Garamond Bold"/>
              </a:rPr>
              <a:t>Keep in mind: </a:t>
            </a:r>
          </a:p>
        </p:txBody>
      </p:sp>
      <p:sp>
        <p:nvSpPr>
          <p:cNvPr id="23" name="TextBox 23"/>
          <p:cNvSpPr txBox="1"/>
          <p:nvPr/>
        </p:nvSpPr>
        <p:spPr>
          <a:xfrm>
            <a:off x="1410052" y="2429844"/>
            <a:ext cx="7052278" cy="1364615"/>
          </a:xfrm>
          <a:prstGeom prst="rect">
            <a:avLst/>
          </a:prstGeom>
        </p:spPr>
        <p:txBody>
          <a:bodyPr lIns="0" tIns="0" rIns="0" bIns="0" rtlCol="0" anchor="t">
            <a:spAutoFit/>
          </a:bodyPr>
          <a:lstStyle/>
          <a:p>
            <a:pPr algn="l">
              <a:lnSpc>
                <a:spcPts val="3640"/>
              </a:lnSpc>
            </a:pPr>
            <a:r>
              <a:rPr lang="en-US" sz="2800" b="1" spc="67" dirty="0">
                <a:solidFill>
                  <a:srgbClr val="000000"/>
                </a:solidFill>
                <a:latin typeface="Garamond Bold"/>
                <a:ea typeface="Garamond Bold"/>
                <a:cs typeface="Garamond Bold"/>
                <a:sym typeface="Garamond Bold"/>
              </a:rPr>
              <a:t>Welcome to the COACHE Faculty Job Satisfaction Survey Communication Planning Workbook! </a:t>
            </a:r>
          </a:p>
        </p:txBody>
      </p:sp>
      <p:sp>
        <p:nvSpPr>
          <p:cNvPr id="24" name="TextBox 24"/>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29" name="TextBox 37">
            <a:extLst>
              <a:ext uri="{FF2B5EF4-FFF2-40B4-BE49-F238E27FC236}">
                <a16:creationId xmlns:a16="http://schemas.microsoft.com/office/drawing/2014/main" id="{830A0943-85EE-1E98-150C-20033D5EC5A2}"/>
              </a:ext>
            </a:extLst>
          </p:cNvPr>
          <p:cNvSpPr txBox="1"/>
          <p:nvPr/>
        </p:nvSpPr>
        <p:spPr>
          <a:xfrm>
            <a:off x="14782463" y="1955187"/>
            <a:ext cx="3054463" cy="615823"/>
          </a:xfrm>
          <a:prstGeom prst="rect">
            <a:avLst/>
          </a:prstGeom>
        </p:spPr>
        <p:txBody>
          <a:bodyPr lIns="0" tIns="0" rIns="0" bIns="0" rtlCol="0" anchor="t">
            <a:spAutoFit/>
          </a:bodyPr>
          <a:lstStyle/>
          <a:p>
            <a:pPr algn="l">
              <a:lnSpc>
                <a:spcPts val="2516"/>
              </a:lnSpc>
            </a:pPr>
            <a:r>
              <a:rPr lang="en-US" sz="1700">
                <a:solidFill>
                  <a:srgbClr val="FFFFFF"/>
                </a:solidFill>
                <a:latin typeface="DM Sans"/>
                <a:ea typeface="DM Sans"/>
                <a:cs typeface="DM Sans"/>
                <a:sym typeface="DM Sans"/>
              </a:rPr>
              <a:t>This logo indicates a removable instructional slide.</a:t>
            </a:r>
          </a:p>
        </p:txBody>
      </p:sp>
      <p:sp>
        <p:nvSpPr>
          <p:cNvPr id="25" name="Freeform 12">
            <a:extLst>
              <a:ext uri="{FF2B5EF4-FFF2-40B4-BE49-F238E27FC236}">
                <a16:creationId xmlns:a16="http://schemas.microsoft.com/office/drawing/2014/main" id="{19EC24D8-5424-EFA4-6035-AD838BFFE540}"/>
              </a:ext>
            </a:extLst>
          </p:cNvPr>
          <p:cNvSpPr/>
          <p:nvPr/>
        </p:nvSpPr>
        <p:spPr>
          <a:xfrm flipV="1">
            <a:off x="13001264" y="736249"/>
            <a:ext cx="4981524" cy="1699945"/>
          </a:xfrm>
          <a:custGeom>
            <a:avLst/>
            <a:gdLst/>
            <a:ahLst/>
            <a:cxnLst/>
            <a:rect l="l" t="t" r="r" b="b"/>
            <a:pathLst>
              <a:path w="4981524" h="1699945">
                <a:moveTo>
                  <a:pt x="0" y="1699945"/>
                </a:moveTo>
                <a:lnTo>
                  <a:pt x="4981524" y="1699945"/>
                </a:lnTo>
                <a:lnTo>
                  <a:pt x="4981524" y="0"/>
                </a:lnTo>
                <a:lnTo>
                  <a:pt x="0" y="0"/>
                </a:lnTo>
                <a:lnTo>
                  <a:pt x="0" y="1699945"/>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TextBox 23">
            <a:extLst>
              <a:ext uri="{FF2B5EF4-FFF2-40B4-BE49-F238E27FC236}">
                <a16:creationId xmlns:a16="http://schemas.microsoft.com/office/drawing/2014/main" id="{7BBBA3A3-8617-A955-F0C4-CB1C13227A2D}"/>
              </a:ext>
            </a:extLst>
          </p:cNvPr>
          <p:cNvSpPr txBox="1"/>
          <p:nvPr/>
        </p:nvSpPr>
        <p:spPr>
          <a:xfrm>
            <a:off x="14782463" y="1698924"/>
            <a:ext cx="3054463" cy="615823"/>
          </a:xfrm>
          <a:prstGeom prst="rect">
            <a:avLst/>
          </a:prstGeom>
        </p:spPr>
        <p:txBody>
          <a:bodyPr lIns="0" tIns="0" rIns="0" bIns="0" rtlCol="0" anchor="t">
            <a:spAutoFit/>
          </a:bodyPr>
          <a:lstStyle/>
          <a:p>
            <a:pPr algn="l">
              <a:lnSpc>
                <a:spcPts val="2516"/>
              </a:lnSpc>
            </a:pPr>
            <a:r>
              <a:rPr lang="en-US" sz="1700">
                <a:solidFill>
                  <a:srgbClr val="000000"/>
                </a:solidFill>
                <a:latin typeface="DM Sans"/>
                <a:ea typeface="DM Sans"/>
                <a:cs typeface="DM Sans"/>
                <a:sym typeface="DM Sans"/>
              </a:rPr>
              <a:t>This logo indicates a removable instructional slide.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 PROTECT DATA PRIVACY</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pSp>
        <p:nvGrpSpPr>
          <p:cNvPr id="11" name="Group 11"/>
          <p:cNvGrpSpPr/>
          <p:nvPr/>
        </p:nvGrpSpPr>
        <p:grpSpPr>
          <a:xfrm>
            <a:off x="1410052" y="2515330"/>
            <a:ext cx="15399688" cy="6286685"/>
            <a:chOff x="0" y="-47625"/>
            <a:chExt cx="20532918" cy="8382247"/>
          </a:xfrm>
        </p:grpSpPr>
        <p:sp>
          <p:nvSpPr>
            <p:cNvPr id="12" name="TextBox 12"/>
            <p:cNvSpPr txBox="1"/>
            <p:nvPr/>
          </p:nvSpPr>
          <p:spPr>
            <a:xfrm>
              <a:off x="0" y="3090194"/>
              <a:ext cx="8612783" cy="3269191"/>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DM Sans"/>
                  <a:ea typeface="DM Sans"/>
                  <a:cs typeface="DM Sans"/>
                  <a:sym typeface="DM Sans"/>
                </a:rPr>
                <a:t>Are you prepared to respond confidently to questions about anonymity and data protection protocols? </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What actions will you take—</a:t>
              </a:r>
              <a:r>
                <a:rPr lang="en-US" sz="2000" u="none">
                  <a:solidFill>
                    <a:srgbClr val="000000"/>
                  </a:solidFill>
                  <a:latin typeface="DM Sans"/>
                  <a:ea typeface="DM Sans"/>
                  <a:cs typeface="DM Sans"/>
                  <a:sym typeface="DM Sans"/>
                </a:rPr>
                <a:t>or </a:t>
              </a:r>
              <a:r>
                <a:rPr lang="en-US" sz="2000">
                  <a:solidFill>
                    <a:srgbClr val="000000"/>
                  </a:solidFill>
                  <a:latin typeface="DM Sans"/>
                  <a:ea typeface="DM Sans"/>
                  <a:cs typeface="DM Sans"/>
                  <a:sym typeface="DM Sans"/>
                </a:rPr>
                <a:t>comm</a:t>
              </a:r>
              <a:r>
                <a:rPr lang="en-US" sz="2000" u="none">
                  <a:solidFill>
                    <a:srgbClr val="000000"/>
                  </a:solidFill>
                  <a:latin typeface="DM Sans"/>
                  <a:ea typeface="DM Sans"/>
                  <a:cs typeface="DM Sans"/>
                  <a:sym typeface="DM Sans"/>
                </a:rPr>
                <a:t>uni</a:t>
              </a:r>
              <a:r>
                <a:rPr lang="en-US" sz="2000">
                  <a:solidFill>
                    <a:srgbClr val="000000"/>
                  </a:solidFill>
                  <a:latin typeface="DM Sans"/>
                  <a:ea typeface="DM Sans"/>
                  <a:cs typeface="DM Sans"/>
                  <a:sym typeface="DM Sans"/>
                </a:rPr>
                <a:t>ca</a:t>
              </a:r>
              <a:r>
                <a:rPr lang="en-US" sz="2000" u="none">
                  <a:solidFill>
                    <a:srgbClr val="000000"/>
                  </a:solidFill>
                  <a:latin typeface="DM Sans"/>
                  <a:ea typeface="DM Sans"/>
                  <a:cs typeface="DM Sans"/>
                  <a:sym typeface="DM Sans"/>
                </a:rPr>
                <a:t>t</a:t>
              </a:r>
              <a:r>
                <a:rPr lang="en-US" sz="2000">
                  <a:solidFill>
                    <a:srgbClr val="000000"/>
                  </a:solidFill>
                  <a:latin typeface="DM Sans"/>
                  <a:ea typeface="DM Sans"/>
                  <a:cs typeface="DM Sans"/>
                  <a:sym typeface="DM Sans"/>
                </a:rPr>
                <a:t>e—</a:t>
              </a:r>
              <a:r>
                <a:rPr lang="en-US" sz="2000" u="none">
                  <a:solidFill>
                    <a:srgbClr val="000000"/>
                  </a:solidFill>
                  <a:latin typeface="DM Sans"/>
                  <a:ea typeface="DM Sans"/>
                  <a:cs typeface="DM Sans"/>
                  <a:sym typeface="DM Sans"/>
                </a:rPr>
                <a:t>to</a:t>
              </a:r>
              <a:r>
                <a:rPr lang="en-US" sz="2000">
                  <a:solidFill>
                    <a:srgbClr val="000000"/>
                  </a:solidFill>
                  <a:latin typeface="DM Sans"/>
                  <a:ea typeface="DM Sans"/>
                  <a:cs typeface="DM Sans"/>
                  <a:sym typeface="DM Sans"/>
                </a:rPr>
                <a:t> reassure faculty that their confidentiality is protected? </a:t>
              </a:r>
            </a:p>
          </p:txBody>
        </p:sp>
        <p:sp>
          <p:nvSpPr>
            <p:cNvPr id="13" name="TextBox 13"/>
            <p:cNvSpPr txBox="1"/>
            <p:nvPr/>
          </p:nvSpPr>
          <p:spPr>
            <a:xfrm>
              <a:off x="2335" y="1858893"/>
              <a:ext cx="9260186" cy="6858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4" name="TextBox 14"/>
            <p:cNvSpPr txBox="1"/>
            <p:nvPr/>
          </p:nvSpPr>
          <p:spPr>
            <a:xfrm>
              <a:off x="2335" y="-47625"/>
              <a:ext cx="20530583" cy="935556"/>
            </a:xfrm>
            <a:prstGeom prst="rect">
              <a:avLst/>
            </a:prstGeom>
          </p:spPr>
          <p:txBody>
            <a:bodyPr lIns="0" tIns="0" rIns="0" bIns="0" rtlCol="0" anchor="t">
              <a:spAutoFit/>
            </a:bodyPr>
            <a:lstStyle/>
            <a:p>
              <a:pPr>
                <a:lnSpc>
                  <a:spcPts val="2800"/>
                </a:lnSpc>
              </a:pPr>
              <a:r>
                <a:rPr lang="en-US" sz="2000">
                  <a:solidFill>
                    <a:srgbClr val="000000"/>
                  </a:solidFill>
                  <a:latin typeface="DM Sans"/>
                </a:rPr>
                <a:t>Faculty need assurance that their responses are protected. </a:t>
              </a:r>
              <a:r>
                <a:rPr lang="en-US" sz="2000">
                  <a:solidFill>
                    <a:srgbClr val="000000"/>
                  </a:solidFill>
                  <a:latin typeface="DM Sans"/>
                  <a:sym typeface="DM Sans"/>
                </a:rPr>
                <a:t>Are you prepared to respond confidently </a:t>
              </a:r>
              <a:r>
                <a:rPr lang="en-US" sz="2000">
                  <a:solidFill>
                    <a:srgbClr val="000000"/>
                  </a:solidFill>
                  <a:latin typeface="DM Sans"/>
                  <a:ea typeface="DM Sans"/>
                  <a:cs typeface="DM Sans"/>
                  <a:sym typeface="DM Sans"/>
                </a:rPr>
                <a:t>to questions about data privacy?</a:t>
              </a:r>
            </a:p>
          </p:txBody>
        </p:sp>
        <p:sp>
          <p:nvSpPr>
            <p:cNvPr id="15" name="TextBox 15"/>
            <p:cNvSpPr txBox="1"/>
            <p:nvPr/>
          </p:nvSpPr>
          <p:spPr>
            <a:xfrm>
              <a:off x="10933730" y="1858893"/>
              <a:ext cx="9260186" cy="6858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6" name="TextBox 16"/>
            <p:cNvSpPr txBox="1"/>
            <p:nvPr/>
          </p:nvSpPr>
          <p:spPr>
            <a:xfrm>
              <a:off x="10933730" y="3090194"/>
              <a:ext cx="8759218" cy="5244428"/>
            </a:xfrm>
            <a:prstGeom prst="rect">
              <a:avLst/>
            </a:prstGeom>
          </p:spPr>
          <p:txBody>
            <a:bodyPr lIns="0" tIns="0" rIns="0" bIns="0" rtlCol="0" anchor="t">
              <a:spAutoFit/>
            </a:bodyPr>
            <a:lstStyle/>
            <a:p>
              <a:pPr marL="431801" lvl="1" indent="-215900" algn="l">
                <a:lnSpc>
                  <a:spcPts val="2800"/>
                </a:lnSpc>
                <a:buFont typeface="Arial"/>
                <a:buChar char="•"/>
              </a:pPr>
              <a:r>
                <a:rPr lang="en-US" sz="2000" b="1">
                  <a:solidFill>
                    <a:srgbClr val="000000"/>
                  </a:solidFill>
                  <a:latin typeface="DM Sans"/>
                  <a:ea typeface="DM Sans"/>
                  <a:cs typeface="DM Sans"/>
                  <a:sym typeface="DM Sans"/>
                </a:rPr>
                <a:t>Step 1</a:t>
              </a:r>
              <a:r>
                <a:rPr lang="en-US" sz="2000">
                  <a:solidFill>
                    <a:srgbClr val="000000"/>
                  </a:solidFill>
                  <a:latin typeface="DM Sans"/>
                  <a:ea typeface="DM Sans"/>
                  <a:cs typeface="DM Sans"/>
                  <a:sym typeface="DM Sans"/>
                </a:rPr>
                <a:t>: On slide 21, review the sample FAQs, which includes some of the most common </a:t>
              </a:r>
              <a:r>
                <a:rPr lang="en-US" sz="2000" u="none">
                  <a:solidFill>
                    <a:srgbClr val="000000"/>
                  </a:solidFill>
                  <a:latin typeface="DM Sans"/>
                  <a:ea typeface="DM Sans"/>
                  <a:cs typeface="DM Sans"/>
                  <a:sym typeface="DM Sans"/>
                </a:rPr>
                <a:t>faculty</a:t>
              </a:r>
              <a:r>
                <a:rPr lang="en-US" sz="2000">
                  <a:solidFill>
                    <a:srgbClr val="000000"/>
                  </a:solidFill>
                  <a:latin typeface="DM Sans"/>
                  <a:ea typeface="DM Sans"/>
                  <a:cs typeface="DM Sans"/>
                  <a:sym typeface="DM Sans"/>
                </a:rPr>
                <a:t> questions about data privacy received by the COACHE team. </a:t>
              </a:r>
            </a:p>
            <a:p>
              <a:pPr algn="l">
                <a:lnSpc>
                  <a:spcPts val="2800"/>
                </a:lnSpc>
              </a:pPr>
              <a:endParaRPr lang="en-US" sz="2000">
                <a:solidFill>
                  <a:srgbClr val="000000"/>
                </a:solidFill>
                <a:latin typeface="DM Sans"/>
                <a:ea typeface="DM Sans"/>
                <a:cs typeface="DM Sans"/>
                <a:sym typeface="DM Sans"/>
              </a:endParaRPr>
            </a:p>
            <a:p>
              <a:pPr marL="431801" lvl="1" indent="-215900" algn="l">
                <a:lnSpc>
                  <a:spcPts val="2800"/>
                </a:lnSpc>
                <a:buFont typeface="Arial"/>
                <a:buChar char="•"/>
              </a:pPr>
              <a:r>
                <a:rPr lang="en-US" sz="2000" b="1">
                  <a:solidFill>
                    <a:srgbClr val="000000"/>
                  </a:solidFill>
                  <a:latin typeface="DM Sans"/>
                  <a:ea typeface="DM Sans"/>
                  <a:cs typeface="DM Sans"/>
                  <a:sym typeface="DM Sans"/>
                </a:rPr>
                <a:t>Step 2</a:t>
              </a:r>
              <a:r>
                <a:rPr lang="en-US" sz="2000">
                  <a:solidFill>
                    <a:srgbClr val="000000"/>
                  </a:solidFill>
                  <a:latin typeface="DM Sans"/>
                  <a:ea typeface="DM Sans"/>
                  <a:cs typeface="DM Sans"/>
                  <a:sym typeface="DM Sans"/>
                </a:rPr>
                <a:t>: Visit the </a:t>
              </a:r>
              <a:r>
                <a:rPr lang="en-US" sz="2000" u="sng">
                  <a:solidFill>
                    <a:srgbClr val="000000"/>
                  </a:solidFill>
                  <a:latin typeface="DM Sans"/>
                  <a:ea typeface="DM Sans"/>
                  <a:cs typeface="DM Sans"/>
                  <a:sym typeface="DM Sans"/>
                  <a:hlinkClick r:id="rId3" tooltip="https://coache.gse.harvard.edu/faq"/>
                </a:rPr>
                <a:t>COACHE website</a:t>
              </a:r>
              <a:r>
                <a:rPr lang="en-US" sz="2000">
                  <a:solidFill>
                    <a:srgbClr val="000000"/>
                  </a:solidFill>
                  <a:latin typeface="DM Sans"/>
                  <a:ea typeface="DM Sans"/>
                  <a:cs typeface="DM Sans"/>
                  <a:sym typeface="DM Sans"/>
                </a:rPr>
                <a:t> for a full list of FAQs for additional context and details.</a:t>
              </a:r>
            </a:p>
            <a:p>
              <a:pPr algn="l">
                <a:lnSpc>
                  <a:spcPts val="2800"/>
                </a:lnSpc>
              </a:pPr>
              <a:endParaRPr lang="en-US" sz="2000">
                <a:solidFill>
                  <a:srgbClr val="000000"/>
                </a:solidFill>
                <a:latin typeface="DM Sans"/>
                <a:ea typeface="DM Sans"/>
                <a:cs typeface="DM Sans"/>
                <a:sym typeface="DM Sans"/>
              </a:endParaRPr>
            </a:p>
            <a:p>
              <a:pPr marL="431801" lvl="1" indent="-215900" algn="l">
                <a:lnSpc>
                  <a:spcPts val="2800"/>
                </a:lnSpc>
                <a:buFont typeface="Arial"/>
                <a:buChar char="•"/>
              </a:pPr>
              <a:r>
                <a:rPr lang="en-US" sz="2000" b="1">
                  <a:solidFill>
                    <a:srgbClr val="000000"/>
                  </a:solidFill>
                  <a:latin typeface="DM Sans"/>
                  <a:ea typeface="DM Sans"/>
                  <a:cs typeface="DM Sans"/>
                  <a:sym typeface="DM Sans"/>
                </a:rPr>
                <a:t>Step 3</a:t>
              </a:r>
              <a:r>
                <a:rPr lang="en-US" sz="2000">
                  <a:solidFill>
                    <a:srgbClr val="000000"/>
                  </a:solidFill>
                  <a:latin typeface="DM Sans"/>
                  <a:ea typeface="DM Sans"/>
                  <a:cs typeface="DM Sans"/>
                  <a:sym typeface="DM Sans"/>
                </a:rPr>
                <a:t>: If needed, customize or replace any sample FAQs on data privacy and protection to better suit your specific audience.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0052" y="2496056"/>
            <a:ext cx="15446549" cy="6325001"/>
          </a:xfrm>
          <a:prstGeom prst="rect">
            <a:avLst/>
          </a:prstGeom>
        </p:spPr>
        <p:txBody>
          <a:bodyPr lIns="0" tIns="0" rIns="0" bIns="0" rtlCol="0" anchor="t">
            <a:spAutoFit/>
          </a:bodyPr>
          <a:lstStyle/>
          <a:p>
            <a:pPr algn="l">
              <a:lnSpc>
                <a:spcPts val="2640"/>
              </a:lnSpc>
            </a:pPr>
            <a:r>
              <a:rPr lang="en-US" sz="2000" b="1" dirty="0">
                <a:solidFill>
                  <a:srgbClr val="231F20"/>
                </a:solidFill>
                <a:latin typeface="DM Sans Bold"/>
                <a:ea typeface="DM Sans Bold"/>
                <a:cs typeface="DM Sans Bold"/>
                <a:sym typeface="DM Sans Bold"/>
              </a:rPr>
              <a:t>Can deans or administrators see who completed the survey? </a:t>
            </a:r>
          </a:p>
          <a:p>
            <a:pPr algn="l">
              <a:lnSpc>
                <a:spcPts val="2640"/>
              </a:lnSpc>
            </a:pPr>
            <a:r>
              <a:rPr lang="en-US" sz="2000" dirty="0">
                <a:solidFill>
                  <a:srgbClr val="231F20"/>
                </a:solidFill>
                <a:latin typeface="DM Sans"/>
                <a:ea typeface="DM Sans"/>
                <a:cs typeface="DM Sans"/>
                <a:sym typeface="DM Sans"/>
              </a:rPr>
              <a:t>→ </a:t>
            </a:r>
            <a:r>
              <a:rPr lang="en-US" sz="2000" b="1" dirty="0">
                <a:solidFill>
                  <a:srgbClr val="231F20"/>
                </a:solidFill>
                <a:latin typeface="DM Sans"/>
                <a:ea typeface="DM Sans"/>
                <a:cs typeface="DM Sans"/>
                <a:sym typeface="DM Sans"/>
              </a:rPr>
              <a:t>No. </a:t>
            </a:r>
            <a:r>
              <a:rPr lang="en-US" sz="2000" dirty="0">
                <a:solidFill>
                  <a:srgbClr val="231F20"/>
                </a:solidFill>
                <a:latin typeface="DM Sans"/>
                <a:ea typeface="DM Sans"/>
                <a:cs typeface="DM Sans"/>
                <a:sym typeface="DM Sans"/>
              </a:rPr>
              <a:t>Individual participation is completely anonymous. Your institutions will only have access to daily updated overall response rates. </a:t>
            </a:r>
          </a:p>
          <a:p>
            <a:pPr algn="l">
              <a:lnSpc>
                <a:spcPts val="2640"/>
              </a:lnSpc>
            </a:pPr>
            <a:endParaRPr lang="en-US" sz="2000" dirty="0">
              <a:solidFill>
                <a:srgbClr val="231F20"/>
              </a:solidFill>
              <a:latin typeface="DM Sans"/>
              <a:ea typeface="DM Sans"/>
              <a:cs typeface="DM Sans"/>
              <a:sym typeface="DM Sans"/>
            </a:endParaRPr>
          </a:p>
          <a:p>
            <a:pPr>
              <a:lnSpc>
                <a:spcPts val="2640"/>
              </a:lnSpc>
            </a:pPr>
            <a:r>
              <a:rPr lang="en-US" sz="2000" b="1" dirty="0">
                <a:solidFill>
                  <a:srgbClr val="231F20"/>
                </a:solidFill>
                <a:latin typeface="DM Sans Bold"/>
              </a:rPr>
              <a:t>Can anyone identify my responses?</a:t>
            </a:r>
            <a:br>
              <a:rPr lang="en-US" sz="2000" dirty="0"/>
            </a:br>
            <a:r>
              <a:rPr lang="en-US" sz="2000" dirty="0">
                <a:solidFill>
                  <a:srgbClr val="231F20"/>
                </a:solidFill>
                <a:latin typeface="DM Sans"/>
                <a:ea typeface="DM Sans"/>
                <a:cs typeface="DM Sans"/>
                <a:sym typeface="DM Sans"/>
              </a:rPr>
              <a:t>→ </a:t>
            </a:r>
            <a:r>
              <a:rPr lang="en-US" sz="2000" b="1" dirty="0">
                <a:solidFill>
                  <a:srgbClr val="231F20"/>
                </a:solidFill>
                <a:latin typeface="DM Sans"/>
              </a:rPr>
              <a:t>No. </a:t>
            </a:r>
            <a:r>
              <a:rPr lang="en-US" sz="2000" dirty="0">
                <a:solidFill>
                  <a:srgbClr val="231F20"/>
                </a:solidFill>
                <a:latin typeface="DM Sans"/>
              </a:rPr>
              <a:t>Your responses cannot be personally identified. COACHE delivers only aggregate results in the survey report, and all open-text comments are reviewed and redacted to remove any identifying information before being shared.</a:t>
            </a:r>
          </a:p>
          <a:p>
            <a:pPr>
              <a:lnSpc>
                <a:spcPts val="2640"/>
              </a:lnSpc>
            </a:pPr>
            <a:r>
              <a:rPr lang="en-US" sz="2000" dirty="0">
                <a:solidFill>
                  <a:srgbClr val="231F20"/>
                </a:solidFill>
                <a:latin typeface="DM Sans"/>
              </a:rPr>
              <a:t>For institutions who receive unit-level data, a designated data administrator at that institution will have access to individual survey responses. However, all responses are de-identified so no responses can be linked to specific individuals.</a:t>
            </a:r>
          </a:p>
          <a:p>
            <a:pPr algn="l">
              <a:lnSpc>
                <a:spcPts val="2640"/>
              </a:lnSpc>
            </a:pPr>
            <a:endParaRPr lang="en-US" sz="2000" dirty="0">
              <a:solidFill>
                <a:srgbClr val="231F20"/>
              </a:solidFill>
              <a:latin typeface="DM Sans"/>
              <a:ea typeface="DM Sans"/>
              <a:cs typeface="DM Sans"/>
              <a:sym typeface="DM Sans"/>
            </a:endParaRPr>
          </a:p>
          <a:p>
            <a:pPr algn="l">
              <a:lnSpc>
                <a:spcPts val="2640"/>
              </a:lnSpc>
            </a:pPr>
            <a:r>
              <a:rPr lang="en-US" sz="2000" b="1" dirty="0">
                <a:solidFill>
                  <a:srgbClr val="231F20"/>
                </a:solidFill>
                <a:latin typeface="DM Sans Bold"/>
                <a:ea typeface="DM Sans Bold"/>
                <a:cs typeface="DM Sans Bold"/>
                <a:sym typeface="DM Sans Bold"/>
              </a:rPr>
              <a:t>Tell me more about the unit-level data. </a:t>
            </a:r>
          </a:p>
          <a:p>
            <a:pPr algn="l">
              <a:lnSpc>
                <a:spcPts val="2640"/>
              </a:lnSpc>
            </a:pPr>
            <a:r>
              <a:rPr lang="en-US" sz="2000" dirty="0">
                <a:solidFill>
                  <a:srgbClr val="231F20"/>
                </a:solidFill>
                <a:latin typeface="DM Sans"/>
                <a:ea typeface="DM Sans"/>
                <a:cs typeface="DM Sans"/>
                <a:sym typeface="DM Sans"/>
              </a:rPr>
              <a:t>→ Your institution may choose to receive de-identified unit-level data, which will be shared only with the designated data administrator. This individual must sign a data confidentiality agreement that outlines key protections, including: (1) no one in a position to make or influence personnel decisions will have access to the de-identified data, and (2) disaggregated data will not be reported for any subgroup with fewer than five respondents. Redacted unit-level open-text responses are not shared by default.</a:t>
            </a:r>
          </a:p>
          <a:p>
            <a:pPr algn="l">
              <a:lnSpc>
                <a:spcPts val="2640"/>
              </a:lnSpc>
            </a:pPr>
            <a:endParaRPr lang="en-US" sz="2000" dirty="0">
              <a:solidFill>
                <a:srgbClr val="231F20"/>
              </a:solidFill>
              <a:latin typeface="DM Sans"/>
              <a:ea typeface="DM Sans"/>
              <a:cs typeface="DM Sans"/>
              <a:sym typeface="DM Sans"/>
            </a:endParaRPr>
          </a:p>
          <a:p>
            <a:pPr algn="l">
              <a:lnSpc>
                <a:spcPts val="2640"/>
              </a:lnSpc>
            </a:pPr>
            <a:r>
              <a:rPr lang="en-US" sz="2000" b="1" dirty="0">
                <a:solidFill>
                  <a:srgbClr val="231F20"/>
                </a:solidFill>
                <a:latin typeface="DM Sans Bold"/>
                <a:ea typeface="DM Sans Bold"/>
                <a:cs typeface="DM Sans Bold"/>
                <a:sym typeface="DM Sans Bold"/>
              </a:rPr>
              <a:t>Still have questions? </a:t>
            </a:r>
          </a:p>
          <a:p>
            <a:pPr algn="l">
              <a:lnSpc>
                <a:spcPts val="2640"/>
              </a:lnSpc>
            </a:pPr>
            <a:r>
              <a:rPr lang="en-US" sz="2000" dirty="0">
                <a:solidFill>
                  <a:srgbClr val="231F20"/>
                </a:solidFill>
                <a:latin typeface="DM Sans"/>
                <a:ea typeface="DM Sans"/>
                <a:cs typeface="DM Sans"/>
                <a:sym typeface="DM Sans"/>
              </a:rPr>
              <a:t>Please contact: </a:t>
            </a:r>
            <a:r>
              <a:rPr lang="en-US" sz="2000" b="1" dirty="0">
                <a:solidFill>
                  <a:srgbClr val="231F20"/>
                </a:solidFill>
                <a:latin typeface="DM Sans Bold"/>
                <a:ea typeface="DM Sans Bold"/>
                <a:cs typeface="DM Sans Bold"/>
                <a:sym typeface="DM Sans Bold"/>
              </a:rPr>
              <a:t>Shabreena Danz Lopez (shabreena_danzlopez@gse.harvard.edu)</a:t>
            </a:r>
          </a:p>
          <a:p>
            <a:pPr algn="l">
              <a:lnSpc>
                <a:spcPts val="2640"/>
              </a:lnSpc>
            </a:pPr>
            <a:endParaRPr lang="en-US" sz="2000" b="1" dirty="0">
              <a:solidFill>
                <a:srgbClr val="231F20"/>
              </a:solidFill>
              <a:latin typeface="DM Sans Bold"/>
              <a:ea typeface="DM Sans Bold"/>
              <a:cs typeface="DM Sans Bold"/>
              <a:sym typeface="DM Sans Bold"/>
            </a:endParaRPr>
          </a:p>
        </p:txBody>
      </p:sp>
      <p:sp>
        <p:nvSpPr>
          <p:cNvPr id="3" name="AutoShape 3"/>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9634321"/>
            <a:ext cx="18288000" cy="652679"/>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410052" y="336304"/>
            <a:ext cx="11129068" cy="138430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HOW COACHE PROTECTS YOUR CONFIDENTIALITY </a:t>
            </a:r>
          </a:p>
        </p:txBody>
      </p:sp>
      <p:sp>
        <p:nvSpPr>
          <p:cNvPr id="8" name="TextBox 8"/>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18120"/>
              <a:ext cx="17987127" cy="868046"/>
            </a:xfrm>
            <a:prstGeom prst="rect">
              <a:avLst/>
            </a:prstGeom>
          </p:spPr>
          <p:txBody>
            <a:bodyPr lIns="0" tIns="0" rIns="0" bIns="0" rtlCol="0" anchor="t">
              <a:spAutoFit/>
            </a:bodyPr>
            <a:lstStyle/>
            <a:p>
              <a:pPr algn="l">
                <a:lnSpc>
                  <a:spcPts val="5459"/>
                </a:lnSpc>
                <a:spcBef>
                  <a:spcPct val="0"/>
                </a:spcBef>
              </a:pPr>
              <a:r>
                <a:rPr lang="en-US" sz="3899" b="1">
                  <a:solidFill>
                    <a:srgbClr val="A51C30"/>
                  </a:solidFill>
                  <a:latin typeface="Garamond Bold"/>
                  <a:ea typeface="Garamond Bold"/>
                  <a:cs typeface="Garamond Bold"/>
                  <a:sym typeface="Garamond Bold"/>
                </a:rPr>
                <a:t>PLAN AHEAD AFTER THE SURVEY CLOSES</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pSp>
        <p:nvGrpSpPr>
          <p:cNvPr id="11" name="Group 11"/>
          <p:cNvGrpSpPr/>
          <p:nvPr/>
        </p:nvGrpSpPr>
        <p:grpSpPr>
          <a:xfrm>
            <a:off x="9144000" y="6525036"/>
            <a:ext cx="7993867" cy="1938336"/>
            <a:chOff x="0" y="0"/>
            <a:chExt cx="2105381" cy="510508"/>
          </a:xfrm>
        </p:grpSpPr>
        <p:sp>
          <p:nvSpPr>
            <p:cNvPr id="12" name="Freeform 12"/>
            <p:cNvSpPr/>
            <p:nvPr/>
          </p:nvSpPr>
          <p:spPr>
            <a:xfrm>
              <a:off x="0" y="0"/>
              <a:ext cx="2105381" cy="510508"/>
            </a:xfrm>
            <a:custGeom>
              <a:avLst/>
              <a:gdLst/>
              <a:ahLst/>
              <a:cxnLst/>
              <a:rect l="l" t="t" r="r" b="b"/>
              <a:pathLst>
                <a:path w="2105381" h="510508">
                  <a:moveTo>
                    <a:pt x="24212" y="0"/>
                  </a:moveTo>
                  <a:lnTo>
                    <a:pt x="2081169" y="0"/>
                  </a:lnTo>
                  <a:cubicBezTo>
                    <a:pt x="2087590" y="0"/>
                    <a:pt x="2093748" y="2551"/>
                    <a:pt x="2098289" y="7092"/>
                  </a:cubicBezTo>
                  <a:cubicBezTo>
                    <a:pt x="2102830" y="11632"/>
                    <a:pt x="2105381" y="17791"/>
                    <a:pt x="2105381" y="24212"/>
                  </a:cubicBezTo>
                  <a:lnTo>
                    <a:pt x="2105381" y="486296"/>
                  </a:lnTo>
                  <a:cubicBezTo>
                    <a:pt x="2105381" y="492718"/>
                    <a:pt x="2102830" y="498876"/>
                    <a:pt x="2098289" y="503417"/>
                  </a:cubicBezTo>
                  <a:cubicBezTo>
                    <a:pt x="2093748" y="507957"/>
                    <a:pt x="2087590" y="510508"/>
                    <a:pt x="2081169" y="510508"/>
                  </a:cubicBezTo>
                  <a:lnTo>
                    <a:pt x="24212" y="510508"/>
                  </a:lnTo>
                  <a:cubicBezTo>
                    <a:pt x="17791" y="510508"/>
                    <a:pt x="11632" y="507957"/>
                    <a:pt x="7092" y="503417"/>
                  </a:cubicBezTo>
                  <a:cubicBezTo>
                    <a:pt x="2551" y="498876"/>
                    <a:pt x="0" y="492718"/>
                    <a:pt x="0" y="486296"/>
                  </a:cubicBezTo>
                  <a:lnTo>
                    <a:pt x="0" y="24212"/>
                  </a:lnTo>
                  <a:cubicBezTo>
                    <a:pt x="0" y="17791"/>
                    <a:pt x="2551" y="11632"/>
                    <a:pt x="7092" y="7092"/>
                  </a:cubicBezTo>
                  <a:cubicBezTo>
                    <a:pt x="11632" y="2551"/>
                    <a:pt x="17791" y="0"/>
                    <a:pt x="24212" y="0"/>
                  </a:cubicBezTo>
                  <a:close/>
                </a:path>
              </a:pathLst>
            </a:custGeom>
            <a:solidFill>
              <a:srgbClr val="F2F2F2"/>
            </a:solidFill>
          </p:spPr>
          <p:txBody>
            <a:bodyPr/>
            <a:lstStyle/>
            <a:p>
              <a:endParaRPr lang="en-US"/>
            </a:p>
          </p:txBody>
        </p:sp>
        <p:sp>
          <p:nvSpPr>
            <p:cNvPr id="13" name="TextBox 13"/>
            <p:cNvSpPr txBox="1"/>
            <p:nvPr/>
          </p:nvSpPr>
          <p:spPr>
            <a:xfrm>
              <a:off x="0" y="-28575"/>
              <a:ext cx="2105381" cy="539083"/>
            </a:xfrm>
            <a:prstGeom prst="rect">
              <a:avLst/>
            </a:prstGeom>
          </p:spPr>
          <p:txBody>
            <a:bodyPr lIns="50800" tIns="50800" rIns="50800" bIns="50800" rtlCol="0" anchor="ctr"/>
            <a:lstStyle/>
            <a:p>
              <a:pPr algn="ctr">
                <a:lnSpc>
                  <a:spcPts val="2380"/>
                </a:lnSpc>
              </a:pPr>
              <a:endParaRPr/>
            </a:p>
          </p:txBody>
        </p:sp>
      </p:grpSp>
      <p:sp>
        <p:nvSpPr>
          <p:cNvPr id="14" name="Freeform 14"/>
          <p:cNvSpPr/>
          <p:nvPr/>
        </p:nvSpPr>
        <p:spPr>
          <a:xfrm>
            <a:off x="9384666" y="6772000"/>
            <a:ext cx="636604" cy="636604"/>
          </a:xfrm>
          <a:custGeom>
            <a:avLst/>
            <a:gdLst/>
            <a:ahLst/>
            <a:cxnLst/>
            <a:rect l="l" t="t" r="r" b="b"/>
            <a:pathLst>
              <a:path w="636604" h="636604">
                <a:moveTo>
                  <a:pt x="0" y="0"/>
                </a:moveTo>
                <a:lnTo>
                  <a:pt x="636603" y="0"/>
                </a:lnTo>
                <a:lnTo>
                  <a:pt x="636603" y="636603"/>
                </a:lnTo>
                <a:lnTo>
                  <a:pt x="0" y="63660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410052" y="4856788"/>
            <a:ext cx="6459587" cy="4292394"/>
          </a:xfrm>
          <a:prstGeom prst="rect">
            <a:avLst/>
          </a:prstGeom>
        </p:spPr>
        <p:txBody>
          <a:bodyPr lIns="0" tIns="0" rIns="0" bIns="0" rtlCol="0" anchor="t">
            <a:spAutoFit/>
          </a:bodyPr>
          <a:lstStyle/>
          <a:p>
            <a:pPr marL="431802" lvl="1" indent="-215901" algn="l">
              <a:lnSpc>
                <a:spcPts val="2800"/>
              </a:lnSpc>
              <a:buFont typeface="Arial"/>
              <a:buChar char="•"/>
            </a:pPr>
            <a:r>
              <a:rPr lang="en-US" sz="2000" b="1">
                <a:solidFill>
                  <a:srgbClr val="000000"/>
                </a:solidFill>
                <a:latin typeface="DM Sans Bold"/>
                <a:ea typeface="DM Sans Bold"/>
                <a:cs typeface="DM Sans Bold"/>
                <a:sym typeface="DM Sans Bold"/>
              </a:rPr>
              <a:t>Recognition: </a:t>
            </a:r>
            <a:r>
              <a:rPr lang="en-US" sz="2000">
                <a:solidFill>
                  <a:srgbClr val="000000"/>
                </a:solidFill>
                <a:latin typeface="DM Sans"/>
                <a:ea typeface="DM Sans"/>
                <a:cs typeface="DM Sans"/>
                <a:sym typeface="DM Sans"/>
              </a:rPr>
              <a:t>How can you acknowledge contributors (e.g., communication professionals, faculty senate, department chairs)?</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b="1">
                <a:solidFill>
                  <a:srgbClr val="000000"/>
                </a:solidFill>
                <a:latin typeface="DM Sans Bold"/>
                <a:ea typeface="DM Sans Bold"/>
                <a:cs typeface="DM Sans Bold"/>
                <a:sym typeface="DM Sans Bold"/>
              </a:rPr>
              <a:t>Team (Re)formation:</a:t>
            </a:r>
            <a:r>
              <a:rPr lang="en-US" sz="2000">
                <a:solidFill>
                  <a:srgbClr val="000000"/>
                </a:solidFill>
                <a:latin typeface="DM Sans"/>
                <a:ea typeface="DM Sans"/>
                <a:cs typeface="DM Sans"/>
                <a:sym typeface="DM Sans"/>
              </a:rPr>
              <a:t> Are there new roles or expertise you’ll need going forward to help interpret, share, or respond to results?</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b="1">
                <a:solidFill>
                  <a:srgbClr val="000000"/>
                </a:solidFill>
                <a:latin typeface="DM Sans Bold"/>
                <a:ea typeface="DM Sans Bold"/>
                <a:cs typeface="DM Sans Bold"/>
                <a:sym typeface="DM Sans Bold"/>
              </a:rPr>
              <a:t>Next Steps:</a:t>
            </a:r>
            <a:r>
              <a:rPr lang="en-US" sz="2000" u="none">
                <a:solidFill>
                  <a:srgbClr val="000000"/>
                </a:solidFill>
                <a:latin typeface="DM Sans"/>
                <a:ea typeface="DM Sans"/>
                <a:cs typeface="DM Sans"/>
                <a:sym typeface="DM Sans"/>
              </a:rPr>
              <a:t> </a:t>
            </a:r>
            <a:r>
              <a:rPr lang="en-US" sz="2000">
                <a:solidFill>
                  <a:srgbClr val="000000"/>
                </a:solidFill>
                <a:latin typeface="DM Sans"/>
                <a:ea typeface="DM Sans"/>
                <a:cs typeface="DM Sans"/>
                <a:sym typeface="DM Sans"/>
              </a:rPr>
              <a:t>L</a:t>
            </a:r>
            <a:r>
              <a:rPr lang="en-US" sz="2000" u="none">
                <a:solidFill>
                  <a:srgbClr val="000000"/>
                </a:solidFill>
                <a:latin typeface="DM Sans"/>
                <a:ea typeface="DM Sans"/>
                <a:cs typeface="DM Sans"/>
                <a:sym typeface="DM Sans"/>
              </a:rPr>
              <a:t>et</a:t>
            </a:r>
            <a:r>
              <a:rPr lang="en-US" sz="2000">
                <a:solidFill>
                  <a:srgbClr val="000000"/>
                </a:solidFill>
                <a:latin typeface="DM Sans"/>
                <a:ea typeface="DM Sans"/>
                <a:cs typeface="DM Sans"/>
                <a:sym typeface="DM Sans"/>
              </a:rPr>
              <a:t> fac</a:t>
            </a:r>
            <a:r>
              <a:rPr lang="en-US" sz="2000" u="none">
                <a:solidFill>
                  <a:srgbClr val="000000"/>
                </a:solidFill>
                <a:latin typeface="DM Sans"/>
                <a:ea typeface="DM Sans"/>
                <a:cs typeface="DM Sans"/>
                <a:sym typeface="DM Sans"/>
              </a:rPr>
              <a:t>u</a:t>
            </a:r>
            <a:r>
              <a:rPr lang="en-US" sz="2000">
                <a:solidFill>
                  <a:srgbClr val="000000"/>
                </a:solidFill>
                <a:latin typeface="DM Sans"/>
                <a:ea typeface="DM Sans"/>
                <a:cs typeface="DM Sans"/>
                <a:sym typeface="DM Sans"/>
              </a:rPr>
              <a:t>lty k</a:t>
            </a:r>
            <a:r>
              <a:rPr lang="en-US" sz="2000" u="none">
                <a:solidFill>
                  <a:srgbClr val="000000"/>
                </a:solidFill>
                <a:latin typeface="DM Sans"/>
                <a:ea typeface="DM Sans"/>
                <a:cs typeface="DM Sans"/>
                <a:sym typeface="DM Sans"/>
              </a:rPr>
              <a:t>n</a:t>
            </a:r>
            <a:r>
              <a:rPr lang="en-US" sz="2000">
                <a:solidFill>
                  <a:srgbClr val="000000"/>
                </a:solidFill>
                <a:latin typeface="DM Sans"/>
                <a:ea typeface="DM Sans"/>
                <a:cs typeface="DM Sans"/>
                <a:sym typeface="DM Sans"/>
              </a:rPr>
              <a:t>ow</a:t>
            </a:r>
            <a:r>
              <a:rPr lang="en-US" sz="2000" u="none">
                <a:solidFill>
                  <a:srgbClr val="000000"/>
                </a:solidFill>
                <a:latin typeface="DM Sans"/>
                <a:ea typeface="DM Sans"/>
                <a:cs typeface="DM Sans"/>
                <a:sym typeface="DM Sans"/>
              </a:rPr>
              <a:t> </a:t>
            </a:r>
            <a:r>
              <a:rPr lang="en-US" sz="2000">
                <a:solidFill>
                  <a:srgbClr val="000000"/>
                </a:solidFill>
                <a:latin typeface="DM Sans"/>
                <a:ea typeface="DM Sans"/>
                <a:cs typeface="DM Sans"/>
                <a:sym typeface="DM Sans"/>
              </a:rPr>
              <a:t>what</a:t>
            </a:r>
            <a:r>
              <a:rPr lang="en-US" sz="2000" u="none">
                <a:solidFill>
                  <a:srgbClr val="000000"/>
                </a:solidFill>
                <a:latin typeface="DM Sans"/>
                <a:ea typeface="DM Sans"/>
                <a:cs typeface="DM Sans"/>
                <a:sym typeface="DM Sans"/>
              </a:rPr>
              <a:t> t</a:t>
            </a:r>
            <a:r>
              <a:rPr lang="en-US" sz="2000">
                <a:solidFill>
                  <a:srgbClr val="000000"/>
                </a:solidFill>
                <a:latin typeface="DM Sans"/>
                <a:ea typeface="DM Sans"/>
                <a:cs typeface="DM Sans"/>
                <a:sym typeface="DM Sans"/>
              </a:rPr>
              <a:t>o expec</a:t>
            </a:r>
            <a:r>
              <a:rPr lang="en-US" sz="2000" u="none">
                <a:solidFill>
                  <a:srgbClr val="000000"/>
                </a:solidFill>
                <a:latin typeface="DM Sans"/>
                <a:ea typeface="DM Sans"/>
                <a:cs typeface="DM Sans"/>
                <a:sym typeface="DM Sans"/>
              </a:rPr>
              <a:t>t</a:t>
            </a:r>
            <a:r>
              <a:rPr lang="en-US" sz="2000">
                <a:solidFill>
                  <a:srgbClr val="000000"/>
                </a:solidFill>
                <a:latin typeface="DM Sans"/>
                <a:ea typeface="DM Sans"/>
                <a:cs typeface="DM Sans"/>
                <a:sym typeface="DM Sans"/>
              </a:rPr>
              <a:t> (e.g., res</a:t>
            </a:r>
            <a:r>
              <a:rPr lang="en-US" sz="2000" u="none">
                <a:solidFill>
                  <a:srgbClr val="000000"/>
                </a:solidFill>
                <a:latin typeface="DM Sans"/>
                <a:ea typeface="DM Sans"/>
                <a:cs typeface="DM Sans"/>
                <a:sym typeface="DM Sans"/>
              </a:rPr>
              <a:t>u</a:t>
            </a:r>
            <a:r>
              <a:rPr lang="en-US" sz="2000">
                <a:solidFill>
                  <a:srgbClr val="000000"/>
                </a:solidFill>
                <a:latin typeface="DM Sans"/>
                <a:ea typeface="DM Sans"/>
                <a:cs typeface="DM Sans"/>
                <a:sym typeface="DM Sans"/>
              </a:rPr>
              <a:t>l</a:t>
            </a:r>
            <a:r>
              <a:rPr lang="en-US" sz="2000" u="none">
                <a:solidFill>
                  <a:srgbClr val="000000"/>
                </a:solidFill>
                <a:latin typeface="DM Sans"/>
                <a:ea typeface="DM Sans"/>
                <a:cs typeface="DM Sans"/>
                <a:sym typeface="DM Sans"/>
              </a:rPr>
              <a:t>ts</a:t>
            </a:r>
            <a:r>
              <a:rPr lang="en-US" sz="2000">
                <a:solidFill>
                  <a:srgbClr val="000000"/>
                </a:solidFill>
                <a:latin typeface="DM Sans"/>
                <a:ea typeface="DM Sans"/>
                <a:cs typeface="DM Sans"/>
                <a:sym typeface="DM Sans"/>
              </a:rPr>
              <a:t> are expected in July) and plan ahead for your first message post-results.</a:t>
            </a:r>
          </a:p>
          <a:p>
            <a:pPr algn="l">
              <a:lnSpc>
                <a:spcPts val="2800"/>
              </a:lnSpc>
            </a:pPr>
            <a:endParaRPr lang="en-US" sz="2000">
              <a:solidFill>
                <a:srgbClr val="000000"/>
              </a:solidFill>
              <a:latin typeface="DM Sans"/>
              <a:ea typeface="DM Sans"/>
              <a:cs typeface="DM Sans"/>
              <a:sym typeface="DM Sans"/>
            </a:endParaRPr>
          </a:p>
        </p:txBody>
      </p:sp>
      <p:sp>
        <p:nvSpPr>
          <p:cNvPr id="16" name="TextBox 16"/>
          <p:cNvSpPr txBox="1"/>
          <p:nvPr/>
        </p:nvSpPr>
        <p:spPr>
          <a:xfrm>
            <a:off x="1411804" y="392616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7" name="TextBox 17"/>
          <p:cNvSpPr txBox="1"/>
          <p:nvPr/>
        </p:nvSpPr>
        <p:spPr>
          <a:xfrm>
            <a:off x="1411804" y="2503424"/>
            <a:ext cx="15397937" cy="1054100"/>
          </a:xfrm>
          <a:prstGeom prst="rect">
            <a:avLst/>
          </a:prstGeom>
        </p:spPr>
        <p:txBody>
          <a:bodyPr lIns="0" tIns="0" rIns="0" bIns="0" rtlCol="0" anchor="t">
            <a:spAutoFit/>
          </a:bodyPr>
          <a:lstStyle/>
          <a:p>
            <a:pPr algn="l">
              <a:lnSpc>
                <a:spcPts val="2800"/>
              </a:lnSpc>
            </a:pPr>
            <a:r>
              <a:rPr lang="en-US" sz="2000">
                <a:solidFill>
                  <a:srgbClr val="000000"/>
                </a:solidFill>
                <a:latin typeface="DM Sans"/>
                <a:ea typeface="DM Sans"/>
                <a:cs typeface="DM Sans"/>
                <a:sym typeface="DM Sans"/>
              </a:rPr>
              <a:t>The window between the </a:t>
            </a:r>
            <a:r>
              <a:rPr lang="en-US" sz="2000" b="1">
                <a:solidFill>
                  <a:srgbClr val="000000"/>
                </a:solidFill>
                <a:latin typeface="DM Sans"/>
                <a:ea typeface="DM Sans"/>
                <a:cs typeface="DM Sans"/>
                <a:sym typeface="DM Sans"/>
              </a:rPr>
              <a:t>survey closing (mid-April) </a:t>
            </a:r>
            <a:r>
              <a:rPr lang="en-US" sz="2000">
                <a:solidFill>
                  <a:srgbClr val="000000"/>
                </a:solidFill>
                <a:latin typeface="DM Sans"/>
                <a:ea typeface="DM Sans"/>
                <a:cs typeface="DM Sans"/>
                <a:sym typeface="DM Sans"/>
              </a:rPr>
              <a:t>and </a:t>
            </a:r>
            <a:r>
              <a:rPr lang="en-US" sz="2000" b="1">
                <a:solidFill>
                  <a:srgbClr val="000000"/>
                </a:solidFill>
                <a:latin typeface="DM Sans"/>
                <a:ea typeface="DM Sans"/>
                <a:cs typeface="DM Sans"/>
                <a:sym typeface="DM Sans"/>
              </a:rPr>
              <a:t>receiving your report (late July) </a:t>
            </a:r>
            <a:r>
              <a:rPr lang="en-US" sz="2000">
                <a:solidFill>
                  <a:srgbClr val="000000"/>
                </a:solidFill>
                <a:latin typeface="DM Sans"/>
                <a:ea typeface="DM Sans"/>
                <a:cs typeface="DM Sans"/>
                <a:sym typeface="DM Sans"/>
              </a:rPr>
              <a:t>is a valuable period for reflection, planning, and recognition. While you may not have data in hand yet, you can lay the groundwork for how your team will share and act on the results.</a:t>
            </a:r>
          </a:p>
        </p:txBody>
      </p:sp>
      <p:sp>
        <p:nvSpPr>
          <p:cNvPr id="18" name="TextBox 18"/>
          <p:cNvSpPr txBox="1"/>
          <p:nvPr/>
        </p:nvSpPr>
        <p:spPr>
          <a:xfrm>
            <a:off x="9610349" y="3926168"/>
            <a:ext cx="6945139" cy="5334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9" name="TextBox 19"/>
          <p:cNvSpPr txBox="1"/>
          <p:nvPr/>
        </p:nvSpPr>
        <p:spPr>
          <a:xfrm>
            <a:off x="9610349" y="4856788"/>
            <a:ext cx="6569413" cy="106074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DM Sans"/>
                <a:ea typeface="DM Sans"/>
                <a:cs typeface="DM Sans"/>
                <a:sym typeface="DM Sans"/>
              </a:rPr>
              <a:t>On slide 23, use the template to capture your plan between survey close (April) and results release (July).</a:t>
            </a:r>
          </a:p>
        </p:txBody>
      </p:sp>
      <p:sp>
        <p:nvSpPr>
          <p:cNvPr id="20" name="TextBox 20"/>
          <p:cNvSpPr txBox="1"/>
          <p:nvPr/>
        </p:nvSpPr>
        <p:spPr>
          <a:xfrm>
            <a:off x="10259227" y="6789780"/>
            <a:ext cx="6550513" cy="1323340"/>
          </a:xfrm>
          <a:prstGeom prst="rect">
            <a:avLst/>
          </a:prstGeom>
        </p:spPr>
        <p:txBody>
          <a:bodyPr lIns="0" tIns="0" rIns="0" bIns="0" rtlCol="0" anchor="t">
            <a:spAutoFit/>
          </a:bodyPr>
          <a:lstStyle/>
          <a:p>
            <a:pPr algn="l">
              <a:lnSpc>
                <a:spcPts val="2660"/>
              </a:lnSpc>
              <a:spcBef>
                <a:spcPct val="0"/>
              </a:spcBef>
            </a:pPr>
            <a:r>
              <a:rPr lang="en-US" sz="1900">
                <a:solidFill>
                  <a:srgbClr val="000000"/>
                </a:solidFill>
                <a:latin typeface="DM Sans"/>
                <a:ea typeface="DM Sans"/>
                <a:cs typeface="DM Sans"/>
                <a:sym typeface="DM Sans"/>
              </a:rPr>
              <a:t>Tip: Watch the webinar </a:t>
            </a:r>
            <a:r>
              <a:rPr lang="en-US" sz="1900" i="1" u="sng">
                <a:solidFill>
                  <a:srgbClr val="185C90"/>
                </a:solidFill>
                <a:latin typeface="DM Sans Italics"/>
                <a:ea typeface="DM Sans Italics"/>
                <a:cs typeface="DM Sans Italics"/>
                <a:sym typeface="DM Sans Italics"/>
                <a:hlinkClick r:id="rId4" tooltip="https://youtu.be/mUcJ41TqDhQ"/>
              </a:rPr>
              <a:t>COACHE Team Configuration</a:t>
            </a:r>
            <a:r>
              <a:rPr lang="en-US" sz="1900">
                <a:solidFill>
                  <a:srgbClr val="000000"/>
                </a:solidFill>
                <a:latin typeface="DM Sans"/>
                <a:ea typeface="DM Sans"/>
                <a:cs typeface="DM Sans"/>
                <a:sym typeface="DM Sans"/>
              </a:rPr>
              <a:t> to reflect on your current team. Even if a team is already in place, this is a great moment to reassess roles, gaps, and new needs.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PLAN AHEAD AFTER THE SURVEY CLOSES</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4" name="Table 13">
            <a:extLst>
              <a:ext uri="{FF2B5EF4-FFF2-40B4-BE49-F238E27FC236}">
                <a16:creationId xmlns:a16="http://schemas.microsoft.com/office/drawing/2014/main" id="{66AD2A66-7B09-ACC0-661C-0A635C22C38C}"/>
              </a:ext>
            </a:extLst>
          </p:cNvPr>
          <p:cNvGraphicFramePr>
            <a:graphicFrameLocks noGrp="1"/>
          </p:cNvGraphicFramePr>
          <p:nvPr>
            <p:extLst>
              <p:ext uri="{D42A27DB-BD31-4B8C-83A1-F6EECF244321}">
                <p14:modId xmlns:p14="http://schemas.microsoft.com/office/powerpoint/2010/main" val="92147018"/>
              </p:ext>
            </p:extLst>
          </p:nvPr>
        </p:nvGraphicFramePr>
        <p:xfrm>
          <a:off x="1422752" y="2420325"/>
          <a:ext cx="15417448" cy="6715122"/>
        </p:xfrm>
        <a:graphic>
          <a:graphicData uri="http://schemas.openxmlformats.org/drawingml/2006/table">
            <a:tbl>
              <a:tblPr firstRow="1" bandRow="1">
                <a:tableStyleId>{5940675A-B579-460E-94D1-54222C63F5DA}</a:tableStyleId>
              </a:tblPr>
              <a:tblGrid>
                <a:gridCol w="3149248">
                  <a:extLst>
                    <a:ext uri="{9D8B030D-6E8A-4147-A177-3AD203B41FA5}">
                      <a16:colId xmlns:a16="http://schemas.microsoft.com/office/drawing/2014/main" val="4059615168"/>
                    </a:ext>
                  </a:extLst>
                </a:gridCol>
                <a:gridCol w="12268200">
                  <a:extLst>
                    <a:ext uri="{9D8B030D-6E8A-4147-A177-3AD203B41FA5}">
                      <a16:colId xmlns:a16="http://schemas.microsoft.com/office/drawing/2014/main" val="3286960687"/>
                    </a:ext>
                  </a:extLst>
                </a:gridCol>
              </a:tblGrid>
              <a:tr h="1138521">
                <a:tc>
                  <a:txBody>
                    <a:bodyPr/>
                    <a:lstStyle/>
                    <a:p>
                      <a:pPr algn="ctr">
                        <a:buNone/>
                      </a:pPr>
                      <a:r>
                        <a:rPr lang="en-US" sz="1800" b="1">
                          <a:effectLst/>
                          <a:latin typeface="+mn-lt"/>
                        </a:rPr>
                        <a:t>FOCUS AREAS</a:t>
                      </a:r>
                    </a:p>
                  </a:txBody>
                  <a:tcPr anchor="ctr"/>
                </a:tc>
                <a:tc>
                  <a:txBody>
                    <a:bodyPr/>
                    <a:lstStyle/>
                    <a:p>
                      <a:pPr algn="ctr">
                        <a:buNone/>
                      </a:pPr>
                      <a:r>
                        <a:rPr lang="en-US" sz="1800" b="1">
                          <a:effectLst/>
                          <a:latin typeface="+mn-lt"/>
                        </a:rPr>
                        <a:t>YOUR PLAN</a:t>
                      </a:r>
                    </a:p>
                  </a:txBody>
                  <a:tcPr anchor="ctr"/>
                </a:tc>
                <a:extLst>
                  <a:ext uri="{0D108BD9-81ED-4DB2-BD59-A6C34878D82A}">
                    <a16:rowId xmlns:a16="http://schemas.microsoft.com/office/drawing/2014/main" val="3777506766"/>
                  </a:ext>
                </a:extLst>
              </a:tr>
              <a:tr h="1858867">
                <a:tc>
                  <a:txBody>
                    <a:bodyPr/>
                    <a:lstStyle/>
                    <a:p>
                      <a:pPr>
                        <a:buNone/>
                      </a:pPr>
                      <a:r>
                        <a:rPr lang="en-US" sz="1800">
                          <a:effectLst/>
                          <a:latin typeface="+mn-lt"/>
                        </a:rPr>
                        <a:t>Recognition</a:t>
                      </a:r>
                    </a:p>
                  </a:txBody>
                  <a:tcPr anchor="ctr"/>
                </a:tc>
                <a:tc>
                  <a:txBody>
                    <a:bodyPr/>
                    <a:lstStyle/>
                    <a:p>
                      <a:pPr>
                        <a:buNone/>
                      </a:pPr>
                      <a:r>
                        <a:rPr lang="en-US" sz="1800" i="1">
                          <a:effectLst/>
                          <a:latin typeface="+mn-lt"/>
                        </a:rPr>
                        <a:t>Prompt: Who should be thanked or acknowledged for their role in administering the survey? How will you do it?</a:t>
                      </a:r>
                    </a:p>
                  </a:txBody>
                  <a:tcPr anchor="ctr"/>
                </a:tc>
                <a:extLst>
                  <a:ext uri="{0D108BD9-81ED-4DB2-BD59-A6C34878D82A}">
                    <a16:rowId xmlns:a16="http://schemas.microsoft.com/office/drawing/2014/main" val="4275986325"/>
                  </a:ext>
                </a:extLst>
              </a:tr>
              <a:tr h="1858867">
                <a:tc>
                  <a:txBody>
                    <a:bodyPr/>
                    <a:lstStyle/>
                    <a:p>
                      <a:pPr>
                        <a:buNone/>
                      </a:pPr>
                      <a:r>
                        <a:rPr lang="en-US" sz="1800">
                          <a:effectLst/>
                          <a:latin typeface="+mn-lt"/>
                        </a:rPr>
                        <a:t>Team Reformation</a:t>
                      </a:r>
                    </a:p>
                  </a:txBody>
                  <a:tcPr anchor="ctr"/>
                </a:tc>
                <a:tc>
                  <a:txBody>
                    <a:bodyPr/>
                    <a:lstStyle/>
                    <a:p>
                      <a:pPr>
                        <a:buNone/>
                      </a:pPr>
                      <a:r>
                        <a:rPr lang="en-US" sz="1800" i="1" dirty="0">
                          <a:effectLst/>
                          <a:latin typeface="+mn-lt"/>
                        </a:rPr>
                        <a:t>Prompt: Who else should be brought in now (e.g., </a:t>
                      </a:r>
                      <a:r>
                        <a:rPr lang="en-US" sz="1800" dirty="0">
                          <a:solidFill>
                            <a:srgbClr val="000000"/>
                          </a:solidFill>
                          <a:latin typeface="+mn-lt"/>
                          <a:ea typeface="DM Sans"/>
                          <a:cs typeface="DM Sans"/>
                          <a:sym typeface="DM Sans"/>
                        </a:rPr>
                        <a:t>a data analyst, a design professional, a specific committee member</a:t>
                      </a:r>
                      <a:r>
                        <a:rPr lang="en-US" sz="1800" i="1" dirty="0">
                          <a:effectLst/>
                          <a:latin typeface="+mn-lt"/>
                        </a:rPr>
                        <a:t>)? What roles or skills are needed for the next stage of communicating survey results?</a:t>
                      </a:r>
                    </a:p>
                  </a:txBody>
                  <a:tcPr anchor="ctr"/>
                </a:tc>
                <a:extLst>
                  <a:ext uri="{0D108BD9-81ED-4DB2-BD59-A6C34878D82A}">
                    <a16:rowId xmlns:a16="http://schemas.microsoft.com/office/drawing/2014/main" val="2501579384"/>
                  </a:ext>
                </a:extLst>
              </a:tr>
              <a:tr h="1858867">
                <a:tc>
                  <a:txBody>
                    <a:bodyPr/>
                    <a:lstStyle/>
                    <a:p>
                      <a:pPr>
                        <a:buNone/>
                      </a:pPr>
                      <a:r>
                        <a:rPr lang="en-US" sz="1800">
                          <a:effectLst/>
                          <a:latin typeface="+mn-lt"/>
                        </a:rPr>
                        <a:t>Next Steps</a:t>
                      </a:r>
                    </a:p>
                  </a:txBody>
                  <a:tcPr anchor="ctr"/>
                </a:tc>
                <a:tc>
                  <a:txBody>
                    <a:bodyPr/>
                    <a:lstStyle/>
                    <a:p>
                      <a:pPr>
                        <a:buNone/>
                      </a:pPr>
                      <a:r>
                        <a:rPr lang="en-US" sz="1800" i="1" dirty="0">
                          <a:effectLst/>
                          <a:latin typeface="+mn-lt"/>
                        </a:rPr>
                        <a:t>Prompt: What will you communicate to faculty during this waiting period? Who needs to be prepared to receive and act on results? What early steps can you take to be ready?</a:t>
                      </a:r>
                    </a:p>
                  </a:txBody>
                  <a:tcPr anchor="ctr"/>
                </a:tc>
                <a:extLst>
                  <a:ext uri="{0D108BD9-81ED-4DB2-BD59-A6C34878D82A}">
                    <a16:rowId xmlns:a16="http://schemas.microsoft.com/office/drawing/2014/main" val="9586498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YOU’VE MADE GREAT PROGRESS!</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50591" y="2804141"/>
            <a:ext cx="12786818" cy="3029612"/>
          </a:xfrm>
          <a:prstGeom prst="rect">
            <a:avLst/>
          </a:prstGeom>
        </p:spPr>
        <p:txBody>
          <a:bodyPr lIns="0" tIns="0" rIns="0" bIns="0" rtlCol="0" anchor="t">
            <a:spAutoFit/>
          </a:bodyPr>
          <a:lstStyle/>
          <a:p>
            <a:pPr algn="ctr">
              <a:lnSpc>
                <a:spcPts val="11654"/>
              </a:lnSpc>
            </a:pPr>
            <a:r>
              <a:rPr lang="en-US" sz="10499">
                <a:solidFill>
                  <a:srgbClr val="000000"/>
                </a:solidFill>
                <a:latin typeface="Adobe Garamond Pro"/>
                <a:ea typeface="Adobe Garamond Pro"/>
                <a:cs typeface="Adobe Garamond Pro"/>
                <a:sym typeface="Adobe Garamond Pro"/>
              </a:rPr>
              <a:t>Pre-built Assets </a:t>
            </a:r>
          </a:p>
          <a:p>
            <a:pPr algn="ctr">
              <a:lnSpc>
                <a:spcPts val="11654"/>
              </a:lnSpc>
            </a:pPr>
            <a:r>
              <a:rPr lang="en-US" sz="10499">
                <a:solidFill>
                  <a:srgbClr val="000000"/>
                </a:solidFill>
                <a:latin typeface="Adobe Garamond Pro"/>
                <a:ea typeface="Adobe Garamond Pro"/>
                <a:cs typeface="Adobe Garamond Pro"/>
                <a:sym typeface="Adobe Garamond Pro"/>
              </a:rPr>
              <a:t>Section Begins!</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7057169"/>
            <a:ext cx="6172200" cy="1954530"/>
          </a:xfrm>
          <a:prstGeom prst="rect">
            <a:avLst/>
          </a:prstGeom>
        </p:spPr>
      </p:pic>
      <p:sp>
        <p:nvSpPr>
          <p:cNvPr id="12" name="TextBox 12"/>
          <p:cNvSpPr txBox="1"/>
          <p:nvPr/>
        </p:nvSpPr>
        <p:spPr>
          <a:xfrm rot="14183">
            <a:off x="1412026" y="6273313"/>
            <a:ext cx="15845489" cy="630685"/>
          </a:xfrm>
          <a:prstGeom prst="rect">
            <a:avLst/>
          </a:prstGeom>
        </p:spPr>
        <p:txBody>
          <a:bodyPr lIns="0" tIns="0" rIns="0" bIns="0" rtlCol="0" anchor="t">
            <a:spAutoFit/>
          </a:bodyPr>
          <a:lstStyle/>
          <a:p>
            <a:pPr algn="l">
              <a:lnSpc>
                <a:spcPts val="2489"/>
              </a:lnSpc>
            </a:pPr>
            <a:r>
              <a:rPr lang="en-US" sz="1900">
                <a:solidFill>
                  <a:srgbClr val="000000"/>
                </a:solidFill>
                <a:latin typeface="DM Sans"/>
                <a:ea typeface="DM Sans"/>
                <a:cs typeface="DM Sans"/>
                <a:sym typeface="DM Sans"/>
              </a:rPr>
              <a:t>Now that you’ve completed the working section, here are some additional informational slides you may want to include in your presentation. </a:t>
            </a:r>
            <a:r>
              <a:rPr lang="en-US" sz="1900" b="1">
                <a:solidFill>
                  <a:srgbClr val="000000"/>
                </a:solidFill>
                <a:latin typeface="DM Sans"/>
                <a:ea typeface="DM Sans"/>
                <a:cs typeface="DM Sans"/>
                <a:sym typeface="DM Sans"/>
              </a:rPr>
              <a:t>R</a:t>
            </a:r>
            <a:r>
              <a:rPr lang="en-US" sz="1900" b="1">
                <a:solidFill>
                  <a:srgbClr val="000000"/>
                </a:solidFill>
                <a:latin typeface="DM Sans Bold"/>
                <a:ea typeface="DM Sans Bold"/>
                <a:cs typeface="DM Sans Bold"/>
                <a:sym typeface="DM Sans Bold"/>
              </a:rPr>
              <a:t>earrange, adapt, or remove</a:t>
            </a:r>
            <a:r>
              <a:rPr lang="en-US" sz="1900">
                <a:solidFill>
                  <a:srgbClr val="000000"/>
                </a:solidFill>
                <a:latin typeface="DM Sans"/>
                <a:ea typeface="DM Sans"/>
                <a:cs typeface="DM Sans"/>
                <a:sym typeface="DM Sans"/>
              </a:rPr>
              <a:t> slides 25-27 to fit your needs. </a:t>
            </a:r>
          </a:p>
        </p:txBody>
      </p:sp>
      <p:sp>
        <p:nvSpPr>
          <p:cNvPr id="13" name="TextBox 13"/>
          <p:cNvSpPr txBox="1"/>
          <p:nvPr/>
        </p:nvSpPr>
        <p:spPr>
          <a:xfrm>
            <a:off x="6793646" y="8732646"/>
            <a:ext cx="4700707" cy="342530"/>
          </a:xfrm>
          <a:prstGeom prst="rect">
            <a:avLst/>
          </a:prstGeom>
        </p:spPr>
        <p:txBody>
          <a:bodyPr wrap="square" lIns="0" tIns="0" rIns="0" bIns="0" rtlCol="0" anchor="t">
            <a:spAutoFit/>
          </a:bodyPr>
          <a:lstStyle/>
          <a:p>
            <a:pPr algn="ctr">
              <a:lnSpc>
                <a:spcPts val="2799"/>
              </a:lnSpc>
            </a:pPr>
            <a:r>
              <a:rPr lang="en-US" sz="1999">
                <a:solidFill>
                  <a:srgbClr val="000000"/>
                </a:solidFill>
                <a:latin typeface="DM Sans"/>
                <a:ea typeface="DM Sans"/>
                <a:cs typeface="DM Sans"/>
                <a:sym typeface="DM Sans"/>
              </a:rPr>
              <a:t>Your Progress with the Slide Deck: 88%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0052" y="2267831"/>
            <a:ext cx="15161605" cy="4775906"/>
          </a:xfrm>
          <a:custGeom>
            <a:avLst/>
            <a:gdLst/>
            <a:ahLst/>
            <a:cxnLst/>
            <a:rect l="l" t="t" r="r" b="b"/>
            <a:pathLst>
              <a:path w="15161605" h="4775906">
                <a:moveTo>
                  <a:pt x="0" y="0"/>
                </a:moveTo>
                <a:lnTo>
                  <a:pt x="15161605" y="0"/>
                </a:lnTo>
                <a:lnTo>
                  <a:pt x="15161605" y="4775906"/>
                </a:lnTo>
                <a:lnTo>
                  <a:pt x="0" y="4775906"/>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ABOUT COACHE</a:t>
            </a:r>
          </a:p>
        </p:txBody>
      </p:sp>
      <p:sp>
        <p:nvSpPr>
          <p:cNvPr id="8" name="TextBox 8"/>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TextBox 9"/>
          <p:cNvSpPr txBox="1"/>
          <p:nvPr/>
        </p:nvSpPr>
        <p:spPr>
          <a:xfrm>
            <a:off x="1410052" y="5242560"/>
            <a:ext cx="7733948" cy="3740785"/>
          </a:xfrm>
          <a:prstGeom prst="rect">
            <a:avLst/>
          </a:prstGeom>
        </p:spPr>
        <p:txBody>
          <a:bodyPr lIns="0" tIns="0" rIns="0" bIns="0" rtlCol="0" anchor="t">
            <a:spAutoFit/>
          </a:bodyPr>
          <a:lstStyle/>
          <a:p>
            <a:pPr algn="l">
              <a:lnSpc>
                <a:spcPts val="3919"/>
              </a:lnSpc>
              <a:spcBef>
                <a:spcPct val="0"/>
              </a:spcBef>
            </a:pPr>
            <a:r>
              <a:rPr lang="en-US" sz="2799" b="1" spc="67">
                <a:solidFill>
                  <a:srgbClr val="A51C30"/>
                </a:solidFill>
                <a:latin typeface="Garamond Bold"/>
                <a:ea typeface="Garamond Bold"/>
                <a:cs typeface="Garamond Bold"/>
                <a:sym typeface="Garamond Bold"/>
              </a:rPr>
              <a:t>MISSION</a:t>
            </a:r>
          </a:p>
          <a:p>
            <a:pPr algn="ctr">
              <a:lnSpc>
                <a:spcPts val="1960"/>
              </a:lnSpc>
              <a:spcBef>
                <a:spcPct val="0"/>
              </a:spcBef>
            </a:pPr>
            <a:endParaRPr lang="en-US" sz="2799" b="1" spc="67">
              <a:solidFill>
                <a:srgbClr val="A51C30"/>
              </a:solidFill>
              <a:latin typeface="Garamond Bold"/>
              <a:ea typeface="Garamond Bold"/>
              <a:cs typeface="Garamond Bold"/>
              <a:sym typeface="Garamond Bold"/>
            </a:endParaRPr>
          </a:p>
          <a:p>
            <a:pPr algn="l">
              <a:lnSpc>
                <a:spcPts val="2660"/>
              </a:lnSpc>
              <a:spcBef>
                <a:spcPct val="0"/>
              </a:spcBef>
            </a:pPr>
            <a:r>
              <a:rPr lang="en-US" sz="1900" spc="45">
                <a:solidFill>
                  <a:srgbClr val="000000"/>
                </a:solidFill>
                <a:latin typeface="DM Sans"/>
                <a:ea typeface="DM Sans"/>
                <a:cs typeface="DM Sans"/>
                <a:sym typeface="DM Sans"/>
              </a:rPr>
              <a:t>The Collaborative on Academic Careers in Higher Education (COACHE) is a research-practice partnership based at Harvard Graduate School of Education. COACHE is committed to improving the academic workplace and advancing the success of a talented and diverse faculty. It accomplishes this by providing comparative, actionable insights on what faculty need to succeed in the academic workplace. It derives these insights from surveys and institutional data that are collected and analyzed under the highest standards of research. </a:t>
            </a:r>
          </a:p>
        </p:txBody>
      </p:sp>
      <p:sp>
        <p:nvSpPr>
          <p:cNvPr id="10" name="TextBox 10"/>
          <p:cNvSpPr txBox="1"/>
          <p:nvPr/>
        </p:nvSpPr>
        <p:spPr>
          <a:xfrm>
            <a:off x="9752280" y="5242560"/>
            <a:ext cx="8342228" cy="481330"/>
          </a:xfrm>
          <a:prstGeom prst="rect">
            <a:avLst/>
          </a:prstGeom>
        </p:spPr>
        <p:txBody>
          <a:bodyPr lIns="0" tIns="0" rIns="0" bIns="0" rtlCol="0" anchor="t">
            <a:spAutoFit/>
          </a:bodyPr>
          <a:lstStyle/>
          <a:p>
            <a:pPr algn="l">
              <a:lnSpc>
                <a:spcPts val="3919"/>
              </a:lnSpc>
              <a:spcBef>
                <a:spcPct val="0"/>
              </a:spcBef>
            </a:pPr>
            <a:r>
              <a:rPr lang="en-US" sz="2799" b="1" spc="67">
                <a:solidFill>
                  <a:srgbClr val="A51C30"/>
                </a:solidFill>
                <a:latin typeface="Garamond Bold"/>
                <a:ea typeface="Garamond Bold"/>
                <a:cs typeface="Garamond Bold"/>
                <a:sym typeface="Garamond Bold"/>
              </a:rPr>
              <a:t>PARTNERSHIPS</a:t>
            </a:r>
          </a:p>
        </p:txBody>
      </p:sp>
      <p:sp>
        <p:nvSpPr>
          <p:cNvPr id="11" name="TextBox 11"/>
          <p:cNvSpPr txBox="1"/>
          <p:nvPr/>
        </p:nvSpPr>
        <p:spPr>
          <a:xfrm>
            <a:off x="10422566" y="8888205"/>
            <a:ext cx="5981270" cy="549910"/>
          </a:xfrm>
          <a:prstGeom prst="rect">
            <a:avLst/>
          </a:prstGeom>
        </p:spPr>
        <p:txBody>
          <a:bodyPr wrap="square" lIns="0" tIns="0" rIns="0" bIns="0" rtlCol="0" anchor="t">
            <a:spAutoFit/>
          </a:bodyPr>
          <a:lstStyle/>
          <a:p>
            <a:pPr algn="ctr">
              <a:lnSpc>
                <a:spcPts val="2239"/>
              </a:lnSpc>
              <a:spcBef>
                <a:spcPct val="0"/>
              </a:spcBef>
            </a:pPr>
            <a:r>
              <a:rPr lang="en-US" sz="1599" spc="38">
                <a:solidFill>
                  <a:srgbClr val="000000"/>
                </a:solidFill>
                <a:latin typeface="DM Sans"/>
                <a:ea typeface="DM Sans"/>
                <a:cs typeface="DM Sans"/>
                <a:sym typeface="DM Sans"/>
              </a:rPr>
              <a:t>2025 COACHE Cohort</a:t>
            </a:r>
          </a:p>
          <a:p>
            <a:pPr algn="ctr">
              <a:lnSpc>
                <a:spcPts val="2239"/>
              </a:lnSpc>
              <a:spcBef>
                <a:spcPct val="0"/>
              </a:spcBef>
            </a:pPr>
            <a:r>
              <a:rPr lang="en-US" sz="1599" spc="38">
                <a:solidFill>
                  <a:srgbClr val="000000"/>
                </a:solidFill>
                <a:latin typeface="DM Sans"/>
                <a:ea typeface="DM Sans"/>
                <a:cs typeface="DM Sans"/>
                <a:sym typeface="DM Sans"/>
              </a:rPr>
              <a:t>For full list of current and past COACHE partners, click </a:t>
            </a:r>
            <a:r>
              <a:rPr lang="en-US" sz="1599" u="sng" spc="38">
                <a:solidFill>
                  <a:srgbClr val="000000"/>
                </a:solidFill>
                <a:latin typeface="DM Sans"/>
                <a:ea typeface="DM Sans"/>
                <a:cs typeface="DM Sans"/>
                <a:sym typeface="DM Sans"/>
                <a:hlinkClick r:id="rId4" tooltip="https://coache.gse.harvard.edu/about/coache-partners"/>
              </a:rPr>
              <a:t>here</a:t>
            </a:r>
            <a:r>
              <a:rPr lang="en-US" sz="1599" spc="38">
                <a:solidFill>
                  <a:srgbClr val="000000"/>
                </a:solidFill>
                <a:latin typeface="DM Sans"/>
                <a:ea typeface="DM Sans"/>
                <a:cs typeface="DM Sans"/>
                <a:sym typeface="DM Sans"/>
              </a:rPr>
              <a:t>.</a:t>
            </a:r>
          </a:p>
        </p:txBody>
      </p:sp>
      <p:pic>
        <p:nvPicPr>
          <p:cNvPr id="12" name="Picture 12"/>
          <p:cNvPicPr>
            <a:picLocks noChangeAspect="1"/>
          </p:cNvPicPr>
          <p:nvPr/>
        </p:nvPicPr>
        <p:blipFill>
          <a:blip r:embed="rId5"/>
          <a:stretch>
            <a:fillRect/>
          </a:stretch>
        </p:blipFill>
        <p:spPr>
          <a:xfrm>
            <a:off x="9064874" y="5160309"/>
            <a:ext cx="8248876" cy="4195555"/>
          </a:xfrm>
          <a:prstGeom prst="rect">
            <a:avLst/>
          </a:prstGeom>
        </p:spPr>
      </p:pic>
      <p:grpSp>
        <p:nvGrpSpPr>
          <p:cNvPr id="13" name="Group 13"/>
          <p:cNvGrpSpPr/>
          <p:nvPr/>
        </p:nvGrpSpPr>
        <p:grpSpPr>
          <a:xfrm>
            <a:off x="13018196" y="412504"/>
            <a:ext cx="4771697" cy="1256933"/>
            <a:chOff x="0" y="0"/>
            <a:chExt cx="6362263" cy="1675910"/>
          </a:xfrm>
        </p:grpSpPr>
        <p:grpSp>
          <p:nvGrpSpPr>
            <p:cNvPr id="14" name="Group 14"/>
            <p:cNvGrpSpPr/>
            <p:nvPr/>
          </p:nvGrpSpPr>
          <p:grpSpPr>
            <a:xfrm>
              <a:off x="0" y="0"/>
              <a:ext cx="6362263" cy="1675910"/>
              <a:chOff x="0" y="0"/>
              <a:chExt cx="1256743" cy="331044"/>
            </a:xfrm>
          </p:grpSpPr>
          <p:sp>
            <p:nvSpPr>
              <p:cNvPr id="15" name="Freeform 15"/>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6" name="TextBox 16"/>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7" name="TextBox 17"/>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34321"/>
            <a:ext cx="18288000" cy="652679"/>
            <a:chOff x="0" y="0"/>
            <a:chExt cx="4816593" cy="171899"/>
          </a:xfrm>
        </p:grpSpPr>
        <p:sp>
          <p:nvSpPr>
            <p:cNvPr id="3" name="Freeform 3"/>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4" name="TextBox 4"/>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6" name="AutoShape 6"/>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FACULTY JOB SATISFACTION SURVEY </a:t>
            </a:r>
          </a:p>
        </p:txBody>
      </p:sp>
      <p:sp>
        <p:nvSpPr>
          <p:cNvPr id="8" name="TextBox 8"/>
          <p:cNvSpPr txBox="1"/>
          <p:nvPr/>
        </p:nvSpPr>
        <p:spPr>
          <a:xfrm>
            <a:off x="1410052" y="5388472"/>
            <a:ext cx="4360272" cy="3535263"/>
          </a:xfrm>
          <a:prstGeom prst="rect">
            <a:avLst/>
          </a:prstGeom>
        </p:spPr>
        <p:txBody>
          <a:bodyPr lIns="0" tIns="0" rIns="0" bIns="0" rtlCol="0" anchor="t">
            <a:spAutoFit/>
          </a:bodyPr>
          <a:lstStyle/>
          <a:p>
            <a:pPr marL="244517" lvl="1" indent="-122259" algn="l">
              <a:lnSpc>
                <a:spcPts val="2279"/>
              </a:lnSpc>
              <a:buFont typeface="Arial"/>
              <a:buChar char="•"/>
            </a:pPr>
            <a:r>
              <a:rPr lang="en-US" sz="1899" dirty="0">
                <a:solidFill>
                  <a:srgbClr val="000000"/>
                </a:solidFill>
                <a:latin typeface="DM Sans"/>
                <a:ea typeface="DM Sans"/>
                <a:cs typeface="DM Sans"/>
                <a:sym typeface="DM Sans"/>
              </a:rPr>
              <a:t>Nature of Work: Research</a:t>
            </a:r>
          </a:p>
          <a:p>
            <a:pPr marL="244517" lvl="1" indent="-122259" algn="l">
              <a:lnSpc>
                <a:spcPts val="2279"/>
              </a:lnSpc>
            </a:pPr>
            <a:endParaRPr lang="en-US" sz="1899" dirty="0">
              <a:solidFill>
                <a:srgbClr val="000000"/>
              </a:solidFill>
              <a:latin typeface="DM Sans"/>
              <a:ea typeface="DM Sans"/>
              <a:cs typeface="DM Sans"/>
              <a:sym typeface="DM Sans"/>
            </a:endParaRPr>
          </a:p>
          <a:p>
            <a:pPr marL="244517" lvl="1" indent="-122259" algn="l">
              <a:lnSpc>
                <a:spcPts val="2279"/>
              </a:lnSpc>
              <a:buFont typeface="Arial"/>
              <a:buChar char="•"/>
            </a:pPr>
            <a:r>
              <a:rPr lang="en-US" sz="1899" dirty="0">
                <a:solidFill>
                  <a:srgbClr val="000000"/>
                </a:solidFill>
                <a:latin typeface="DM Sans"/>
                <a:ea typeface="DM Sans"/>
                <a:cs typeface="DM Sans"/>
                <a:sym typeface="DM Sans"/>
              </a:rPr>
              <a:t>Nature of Work: Teaching</a:t>
            </a:r>
          </a:p>
          <a:p>
            <a:pPr marL="244517" lvl="1" indent="-122259" algn="l">
              <a:lnSpc>
                <a:spcPts val="2279"/>
              </a:lnSpc>
            </a:pPr>
            <a:endParaRPr lang="en-US" sz="1899" dirty="0">
              <a:solidFill>
                <a:srgbClr val="000000"/>
              </a:solidFill>
              <a:latin typeface="DM Sans"/>
              <a:ea typeface="DM Sans"/>
              <a:cs typeface="DM Sans"/>
              <a:sym typeface="DM Sans"/>
            </a:endParaRPr>
          </a:p>
          <a:p>
            <a:pPr marL="244517" lvl="1" indent="-122259" algn="l">
              <a:lnSpc>
                <a:spcPts val="2279"/>
              </a:lnSpc>
              <a:buFont typeface="Arial"/>
              <a:buChar char="•"/>
            </a:pPr>
            <a:r>
              <a:rPr lang="en-US" sz="1899" dirty="0">
                <a:solidFill>
                  <a:srgbClr val="000000"/>
                </a:solidFill>
                <a:latin typeface="DM Sans"/>
                <a:ea typeface="DM Sans"/>
                <a:cs typeface="DM Sans"/>
                <a:sym typeface="DM Sans"/>
              </a:rPr>
              <a:t>Nature of Work: Service</a:t>
            </a:r>
          </a:p>
          <a:p>
            <a:pPr marL="244517" lvl="1" indent="-122259" algn="l">
              <a:lnSpc>
                <a:spcPts val="2279"/>
              </a:lnSpc>
            </a:pPr>
            <a:endParaRPr lang="en-US" sz="1899" dirty="0">
              <a:solidFill>
                <a:srgbClr val="000000"/>
              </a:solidFill>
              <a:latin typeface="DM Sans"/>
              <a:ea typeface="DM Sans"/>
              <a:cs typeface="DM Sans"/>
              <a:sym typeface="DM Sans"/>
            </a:endParaRPr>
          </a:p>
          <a:p>
            <a:pPr marL="244517" lvl="1" indent="-122259" algn="l">
              <a:lnSpc>
                <a:spcPts val="2279"/>
              </a:lnSpc>
              <a:buFont typeface="Arial"/>
              <a:buChar char="•"/>
            </a:pPr>
            <a:r>
              <a:rPr lang="en-US" sz="1899" dirty="0">
                <a:solidFill>
                  <a:srgbClr val="000000"/>
                </a:solidFill>
                <a:latin typeface="DM Sans"/>
                <a:ea typeface="DM Sans"/>
                <a:cs typeface="DM Sans"/>
                <a:sym typeface="DM Sans"/>
              </a:rPr>
              <a:t>Tenure &amp; Promotion</a:t>
            </a:r>
          </a:p>
          <a:p>
            <a:pPr marL="244517" lvl="1" indent="-122259" algn="l">
              <a:lnSpc>
                <a:spcPts val="2279"/>
              </a:lnSpc>
            </a:pPr>
            <a:endParaRPr lang="en-US" sz="1899" dirty="0">
              <a:solidFill>
                <a:srgbClr val="000000"/>
              </a:solidFill>
              <a:latin typeface="DM Sans"/>
              <a:ea typeface="DM Sans"/>
              <a:cs typeface="DM Sans"/>
              <a:sym typeface="DM Sans"/>
            </a:endParaRPr>
          </a:p>
          <a:p>
            <a:pPr marL="244517" lvl="1" indent="-122259" algn="l">
              <a:lnSpc>
                <a:spcPts val="2279"/>
              </a:lnSpc>
              <a:buFont typeface="Arial"/>
              <a:buChar char="•"/>
            </a:pPr>
            <a:r>
              <a:rPr lang="en-US" sz="1899" dirty="0">
                <a:solidFill>
                  <a:srgbClr val="000000"/>
                </a:solidFill>
                <a:latin typeface="DM Sans"/>
                <a:ea typeface="DM Sans"/>
                <a:cs typeface="DM Sans"/>
                <a:sym typeface="DM Sans"/>
              </a:rPr>
              <a:t>Cross-Silo Work &amp; Mentoring</a:t>
            </a:r>
          </a:p>
          <a:p>
            <a:pPr marL="244517" lvl="1" indent="-122259" algn="l">
              <a:lnSpc>
                <a:spcPts val="2279"/>
              </a:lnSpc>
            </a:pPr>
            <a:endParaRPr lang="en-US" sz="1899" dirty="0">
              <a:solidFill>
                <a:srgbClr val="000000"/>
              </a:solidFill>
              <a:latin typeface="DM Sans"/>
              <a:ea typeface="DM Sans"/>
              <a:cs typeface="DM Sans"/>
              <a:sym typeface="DM Sans"/>
            </a:endParaRPr>
          </a:p>
          <a:p>
            <a:pPr marL="244517" lvl="1" indent="-122259" algn="l">
              <a:lnSpc>
                <a:spcPts val="2279"/>
              </a:lnSpc>
              <a:buFont typeface="Arial"/>
              <a:buChar char="•"/>
            </a:pPr>
            <a:r>
              <a:rPr lang="en-US" sz="1899" dirty="0">
                <a:solidFill>
                  <a:srgbClr val="000000"/>
                </a:solidFill>
                <a:latin typeface="DM Sans"/>
                <a:ea typeface="DM Sans"/>
                <a:cs typeface="DM Sans"/>
                <a:sym typeface="DM Sans"/>
              </a:rPr>
              <a:t>Department Engagement, Quality, </a:t>
            </a:r>
          </a:p>
          <a:p>
            <a:pPr marL="244517" lvl="1" indent="-122259" algn="l">
              <a:lnSpc>
                <a:spcPts val="2279"/>
              </a:lnSpc>
            </a:pPr>
            <a:r>
              <a:rPr lang="en-US" sz="1899" dirty="0">
                <a:solidFill>
                  <a:srgbClr val="000000"/>
                </a:solidFill>
                <a:latin typeface="DM Sans"/>
                <a:ea typeface="DM Sans"/>
                <a:cs typeface="DM Sans"/>
                <a:sym typeface="DM Sans"/>
              </a:rPr>
              <a:t>&amp; Collegiality</a:t>
            </a:r>
          </a:p>
        </p:txBody>
      </p:sp>
      <p:sp>
        <p:nvSpPr>
          <p:cNvPr id="9" name="TextBox 9"/>
          <p:cNvSpPr txBox="1"/>
          <p:nvPr/>
        </p:nvSpPr>
        <p:spPr>
          <a:xfrm>
            <a:off x="5954336" y="5388472"/>
            <a:ext cx="4011168" cy="3429000"/>
          </a:xfrm>
          <a:prstGeom prst="rect">
            <a:avLst/>
          </a:prstGeom>
        </p:spPr>
        <p:txBody>
          <a:bodyPr lIns="0" tIns="0" rIns="0" bIns="0" rtlCol="0" anchor="t">
            <a:spAutoFit/>
          </a:bodyPr>
          <a:lstStyle/>
          <a:p>
            <a:pPr marL="244517" lvl="1" indent="-122259" algn="l">
              <a:lnSpc>
                <a:spcPts val="2279"/>
              </a:lnSpc>
              <a:buFont typeface="Arial"/>
              <a:buChar char="•"/>
            </a:pPr>
            <a:r>
              <a:rPr lang="en-US" sz="1899">
                <a:solidFill>
                  <a:srgbClr val="000000"/>
                </a:solidFill>
                <a:latin typeface="DM Sans"/>
                <a:ea typeface="DM Sans"/>
                <a:cs typeface="DM Sans"/>
                <a:sym typeface="DM Sans"/>
              </a:rPr>
              <a:t>Resources &amp; Support</a:t>
            </a:r>
          </a:p>
          <a:p>
            <a:pPr marL="244517" lvl="1" indent="-122259" algn="l">
              <a:lnSpc>
                <a:spcPts val="2279"/>
              </a:lnSpc>
            </a:pPr>
            <a:endParaRPr lang="en-US" sz="1899">
              <a:solidFill>
                <a:srgbClr val="000000"/>
              </a:solidFill>
              <a:latin typeface="DM Sans"/>
              <a:ea typeface="DM Sans"/>
              <a:cs typeface="DM Sans"/>
              <a:sym typeface="DM Sans"/>
            </a:endParaRPr>
          </a:p>
          <a:p>
            <a:pPr marL="244517" lvl="1" indent="-122259" algn="l">
              <a:lnSpc>
                <a:spcPts val="2279"/>
              </a:lnSpc>
              <a:buFont typeface="Arial"/>
              <a:buChar char="•"/>
            </a:pPr>
            <a:r>
              <a:rPr lang="en-US" sz="1899">
                <a:solidFill>
                  <a:srgbClr val="000000"/>
                </a:solidFill>
                <a:latin typeface="DM Sans"/>
                <a:ea typeface="DM Sans"/>
                <a:cs typeface="DM Sans"/>
                <a:sym typeface="DM Sans"/>
              </a:rPr>
              <a:t>Shared Governance</a:t>
            </a:r>
          </a:p>
          <a:p>
            <a:pPr marL="244517" lvl="1" indent="-122259" algn="l">
              <a:lnSpc>
                <a:spcPts val="2279"/>
              </a:lnSpc>
            </a:pPr>
            <a:endParaRPr lang="en-US" sz="1899">
              <a:solidFill>
                <a:srgbClr val="000000"/>
              </a:solidFill>
              <a:latin typeface="DM Sans"/>
              <a:ea typeface="DM Sans"/>
              <a:cs typeface="DM Sans"/>
              <a:sym typeface="DM Sans"/>
            </a:endParaRPr>
          </a:p>
          <a:p>
            <a:pPr marL="244517" lvl="1" indent="-122259" algn="l">
              <a:lnSpc>
                <a:spcPts val="2279"/>
              </a:lnSpc>
              <a:buFont typeface="Arial"/>
              <a:buChar char="•"/>
            </a:pPr>
            <a:r>
              <a:rPr lang="en-US" sz="1899">
                <a:solidFill>
                  <a:srgbClr val="000000"/>
                </a:solidFill>
                <a:latin typeface="DM Sans"/>
                <a:ea typeface="DM Sans"/>
                <a:cs typeface="DM Sans"/>
                <a:sym typeface="DM Sans"/>
              </a:rPr>
              <a:t>Institutional Leadership</a:t>
            </a:r>
          </a:p>
          <a:p>
            <a:pPr marL="244517" lvl="1" indent="-122259" algn="l">
              <a:lnSpc>
                <a:spcPts val="2279"/>
              </a:lnSpc>
            </a:pPr>
            <a:endParaRPr lang="en-US" sz="1899">
              <a:solidFill>
                <a:srgbClr val="000000"/>
              </a:solidFill>
              <a:latin typeface="DM Sans"/>
              <a:ea typeface="DM Sans"/>
              <a:cs typeface="DM Sans"/>
              <a:sym typeface="DM Sans"/>
            </a:endParaRPr>
          </a:p>
          <a:p>
            <a:pPr marL="244517" lvl="1" indent="-122259" algn="l">
              <a:lnSpc>
                <a:spcPts val="2279"/>
              </a:lnSpc>
              <a:buFont typeface="Arial"/>
              <a:buChar char="•"/>
            </a:pPr>
            <a:r>
              <a:rPr lang="en-US" sz="1899">
                <a:solidFill>
                  <a:srgbClr val="000000"/>
                </a:solidFill>
                <a:latin typeface="DM Sans"/>
                <a:ea typeface="DM Sans"/>
                <a:cs typeface="DM Sans"/>
                <a:sym typeface="DM Sans"/>
              </a:rPr>
              <a:t>Appreciation &amp; Recognition</a:t>
            </a:r>
          </a:p>
          <a:p>
            <a:pPr marL="244517" lvl="1" indent="-122259" algn="l">
              <a:lnSpc>
                <a:spcPts val="2279"/>
              </a:lnSpc>
            </a:pPr>
            <a:endParaRPr lang="en-US" sz="1899">
              <a:solidFill>
                <a:srgbClr val="000000"/>
              </a:solidFill>
              <a:latin typeface="DM Sans"/>
              <a:ea typeface="DM Sans"/>
              <a:cs typeface="DM Sans"/>
              <a:sym typeface="DM Sans"/>
            </a:endParaRPr>
          </a:p>
          <a:p>
            <a:pPr marL="244517" lvl="1" indent="-122259" algn="l">
              <a:lnSpc>
                <a:spcPts val="2279"/>
              </a:lnSpc>
              <a:buFont typeface="Arial"/>
              <a:buChar char="•"/>
            </a:pPr>
            <a:r>
              <a:rPr lang="en-US" sz="1899">
                <a:solidFill>
                  <a:srgbClr val="000000"/>
                </a:solidFill>
                <a:latin typeface="DM Sans"/>
                <a:ea typeface="DM Sans"/>
                <a:cs typeface="DM Sans"/>
                <a:sym typeface="DM Sans"/>
              </a:rPr>
              <a:t>Retention &amp; Negotiation</a:t>
            </a:r>
          </a:p>
          <a:p>
            <a:pPr marL="244517" lvl="1" indent="-122259" algn="l">
              <a:lnSpc>
                <a:spcPts val="2279"/>
              </a:lnSpc>
            </a:pPr>
            <a:endParaRPr lang="en-US" sz="1899">
              <a:solidFill>
                <a:srgbClr val="000000"/>
              </a:solidFill>
              <a:latin typeface="DM Sans"/>
              <a:ea typeface="DM Sans"/>
              <a:cs typeface="DM Sans"/>
              <a:sym typeface="DM Sans"/>
            </a:endParaRPr>
          </a:p>
          <a:p>
            <a:pPr marL="244517" lvl="1" indent="-122259" algn="l">
              <a:lnSpc>
                <a:spcPts val="2279"/>
              </a:lnSpc>
              <a:buFont typeface="Arial"/>
              <a:buChar char="•"/>
            </a:pPr>
            <a:r>
              <a:rPr lang="en-US" sz="1899">
                <a:solidFill>
                  <a:srgbClr val="000000"/>
                </a:solidFill>
                <a:latin typeface="DM Sans"/>
                <a:ea typeface="DM Sans"/>
                <a:cs typeface="DM Sans"/>
                <a:sym typeface="DM Sans"/>
              </a:rPr>
              <a:t>Clinical Work (if applicable)</a:t>
            </a:r>
          </a:p>
          <a:p>
            <a:pPr marL="244517" lvl="1" indent="-122259" algn="l">
              <a:lnSpc>
                <a:spcPts val="2279"/>
              </a:lnSpc>
            </a:pPr>
            <a:endParaRPr lang="en-US" sz="1899">
              <a:solidFill>
                <a:srgbClr val="000000"/>
              </a:solidFill>
              <a:latin typeface="DM Sans"/>
              <a:ea typeface="DM Sans"/>
              <a:cs typeface="DM Sans"/>
              <a:sym typeface="DM Sans"/>
            </a:endParaRPr>
          </a:p>
        </p:txBody>
      </p:sp>
      <p:sp>
        <p:nvSpPr>
          <p:cNvPr id="10" name="TextBox 10"/>
          <p:cNvSpPr txBox="1"/>
          <p:nvPr/>
        </p:nvSpPr>
        <p:spPr>
          <a:xfrm>
            <a:off x="1348740" y="2676525"/>
            <a:ext cx="15590520" cy="1653401"/>
          </a:xfrm>
          <a:prstGeom prst="rect">
            <a:avLst/>
          </a:prstGeom>
        </p:spPr>
        <p:txBody>
          <a:bodyPr lIns="0" tIns="0" rIns="0" bIns="0" rtlCol="0" anchor="t">
            <a:spAutoFit/>
          </a:bodyPr>
          <a:lstStyle/>
          <a:p>
            <a:pPr algn="l">
              <a:lnSpc>
                <a:spcPts val="2565"/>
              </a:lnSpc>
            </a:pPr>
            <a:r>
              <a:rPr lang="en-US" sz="1900">
                <a:solidFill>
                  <a:srgbClr val="000000"/>
                </a:solidFill>
                <a:latin typeface="DM Sans"/>
                <a:ea typeface="DM Sans"/>
                <a:cs typeface="DM Sans"/>
                <a:sym typeface="DM Sans"/>
              </a:rPr>
              <a:t>Developed from scholarly research, faculty interviews, and input from senior academic leaders, the COACHE Faculty Job Satisfaction Survey </a:t>
            </a:r>
            <a:r>
              <a:rPr lang="en-US" sz="1900">
                <a:solidFill>
                  <a:srgbClr val="000000"/>
                </a:solidFill>
                <a:latin typeface="DM Sans"/>
                <a:sym typeface="DM Sans"/>
              </a:rPr>
              <a:t>is </a:t>
            </a:r>
            <a:r>
              <a:rPr lang="en-US" sz="1900">
                <a:solidFill>
                  <a:srgbClr val="000000"/>
                </a:solidFill>
                <a:latin typeface="DM Sans"/>
                <a:sym typeface="DM Sans Bold"/>
              </a:rPr>
              <a:t>the </a:t>
            </a:r>
            <a:r>
              <a:rPr lang="en-US" sz="1900" b="1">
                <a:solidFill>
                  <a:srgbClr val="225F92"/>
                </a:solidFill>
                <a:latin typeface="DM Sans Bold"/>
                <a:sym typeface="DM Sans Bold"/>
              </a:rPr>
              <a:t>benchmarking instrument preferred by college and university leaders who expect action from their data</a:t>
            </a:r>
            <a:r>
              <a:rPr lang="en-US" sz="1900" b="1">
                <a:solidFill>
                  <a:srgbClr val="225F92"/>
                </a:solidFill>
                <a:latin typeface="DM Sans Bold"/>
                <a:sym typeface="DM Sans"/>
              </a:rPr>
              <a:t>. </a:t>
            </a:r>
          </a:p>
          <a:p>
            <a:pPr algn="l">
              <a:lnSpc>
                <a:spcPts val="2565"/>
              </a:lnSpc>
            </a:pPr>
            <a:endParaRPr lang="en-US" sz="1900">
              <a:solidFill>
                <a:srgbClr val="000000"/>
              </a:solidFill>
              <a:latin typeface="DM Sans"/>
              <a:ea typeface="DM Sans"/>
              <a:cs typeface="DM Sans"/>
              <a:sym typeface="DM Sans"/>
            </a:endParaRPr>
          </a:p>
          <a:p>
            <a:pPr algn="l">
              <a:lnSpc>
                <a:spcPts val="2565"/>
              </a:lnSpc>
            </a:pPr>
            <a:r>
              <a:rPr lang="en-US" sz="1900">
                <a:solidFill>
                  <a:srgbClr val="000000"/>
                </a:solidFill>
                <a:latin typeface="DM Sans"/>
                <a:ea typeface="DM Sans"/>
                <a:cs typeface="DM Sans"/>
                <a:sym typeface="DM Sans"/>
              </a:rPr>
              <a:t>COACHE validated the survey through cognitive testing with diverse faculty across institution types, ensuring it adapts to each campus by rank, tenure status, and other key demographics. </a:t>
            </a:r>
          </a:p>
        </p:txBody>
      </p:sp>
      <p:sp>
        <p:nvSpPr>
          <p:cNvPr id="11" name="TextBox 11"/>
          <p:cNvSpPr txBox="1"/>
          <p:nvPr/>
        </p:nvSpPr>
        <p:spPr>
          <a:xfrm>
            <a:off x="10149516" y="4628764"/>
            <a:ext cx="5284223" cy="419100"/>
          </a:xfrm>
          <a:prstGeom prst="rect">
            <a:avLst/>
          </a:prstGeom>
        </p:spPr>
        <p:txBody>
          <a:bodyPr lIns="0" tIns="0" rIns="0" bIns="0" rtlCol="0" anchor="t">
            <a:spAutoFit/>
          </a:bodyPr>
          <a:lstStyle/>
          <a:p>
            <a:pPr algn="l">
              <a:lnSpc>
                <a:spcPts val="3359"/>
              </a:lnSpc>
            </a:pPr>
            <a:r>
              <a:rPr lang="en-US" sz="2799" b="1">
                <a:solidFill>
                  <a:srgbClr val="A51C30"/>
                </a:solidFill>
                <a:latin typeface="Garamond Bold"/>
                <a:ea typeface="Garamond Bold"/>
                <a:cs typeface="Garamond Bold"/>
                <a:sym typeface="Garamond Bold"/>
              </a:rPr>
              <a:t>2025 Survey Statistics</a:t>
            </a:r>
          </a:p>
        </p:txBody>
      </p:sp>
      <p:sp>
        <p:nvSpPr>
          <p:cNvPr id="12" name="TextBox 12"/>
          <p:cNvSpPr txBox="1"/>
          <p:nvPr/>
        </p:nvSpPr>
        <p:spPr>
          <a:xfrm>
            <a:off x="10146479" y="8238702"/>
            <a:ext cx="3513391" cy="267081"/>
          </a:xfrm>
          <a:prstGeom prst="rect">
            <a:avLst/>
          </a:prstGeom>
        </p:spPr>
        <p:txBody>
          <a:bodyPr lIns="0" tIns="0" rIns="0" bIns="0" rtlCol="0" anchor="t">
            <a:spAutoFit/>
          </a:bodyPr>
          <a:lstStyle/>
          <a:p>
            <a:pPr algn="ctr">
              <a:lnSpc>
                <a:spcPts val="2051"/>
              </a:lnSpc>
            </a:pPr>
            <a:r>
              <a:rPr lang="en-US" sz="1899">
                <a:solidFill>
                  <a:srgbClr val="000000"/>
                </a:solidFill>
                <a:latin typeface="DM Sans"/>
                <a:ea typeface="DM Sans"/>
                <a:cs typeface="DM Sans"/>
                <a:sym typeface="DM Sans"/>
              </a:rPr>
              <a:t>faculty across 26 institutions</a:t>
            </a:r>
          </a:p>
        </p:txBody>
      </p:sp>
      <p:sp>
        <p:nvSpPr>
          <p:cNvPr id="13" name="TextBox 13"/>
          <p:cNvSpPr txBox="1"/>
          <p:nvPr/>
        </p:nvSpPr>
        <p:spPr>
          <a:xfrm>
            <a:off x="10149516" y="7050081"/>
            <a:ext cx="3513391" cy="929259"/>
          </a:xfrm>
          <a:prstGeom prst="rect">
            <a:avLst/>
          </a:prstGeom>
        </p:spPr>
        <p:txBody>
          <a:bodyPr lIns="0" tIns="0" rIns="0" bIns="0" rtlCol="0" anchor="t">
            <a:spAutoFit/>
          </a:bodyPr>
          <a:lstStyle/>
          <a:p>
            <a:pPr algn="ctr">
              <a:lnSpc>
                <a:spcPts val="7128"/>
              </a:lnSpc>
            </a:pPr>
            <a:r>
              <a:rPr lang="en-US" sz="6600" b="1" dirty="0">
                <a:solidFill>
                  <a:srgbClr val="A51C30"/>
                </a:solidFill>
                <a:latin typeface="Oswald Bold"/>
                <a:ea typeface="Oswald Bold"/>
                <a:cs typeface="Oswald Bold"/>
                <a:sym typeface="Oswald Bold"/>
              </a:rPr>
              <a:t>31,370</a:t>
            </a:r>
          </a:p>
        </p:txBody>
      </p:sp>
      <p:sp>
        <p:nvSpPr>
          <p:cNvPr id="14" name="Freeform 14"/>
          <p:cNvSpPr/>
          <p:nvPr/>
        </p:nvSpPr>
        <p:spPr>
          <a:xfrm>
            <a:off x="11250326" y="5388472"/>
            <a:ext cx="1311770" cy="1311770"/>
          </a:xfrm>
          <a:custGeom>
            <a:avLst/>
            <a:gdLst/>
            <a:ahLst/>
            <a:cxnLst/>
            <a:rect l="l" t="t" r="r" b="b"/>
            <a:pathLst>
              <a:path w="1311770" h="1311770">
                <a:moveTo>
                  <a:pt x="0" y="0"/>
                </a:moveTo>
                <a:lnTo>
                  <a:pt x="1311770" y="0"/>
                </a:lnTo>
                <a:lnTo>
                  <a:pt x="1311770" y="1311770"/>
                </a:lnTo>
                <a:lnTo>
                  <a:pt x="0" y="131177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5" name="TextBox 15"/>
          <p:cNvSpPr txBox="1"/>
          <p:nvPr/>
        </p:nvSpPr>
        <p:spPr>
          <a:xfrm>
            <a:off x="13730420" y="8238702"/>
            <a:ext cx="3366480" cy="267081"/>
          </a:xfrm>
          <a:prstGeom prst="rect">
            <a:avLst/>
          </a:prstGeom>
        </p:spPr>
        <p:txBody>
          <a:bodyPr lIns="0" tIns="0" rIns="0" bIns="0" rtlCol="0" anchor="t">
            <a:spAutoFit/>
          </a:bodyPr>
          <a:lstStyle/>
          <a:p>
            <a:pPr algn="ctr">
              <a:lnSpc>
                <a:spcPts val="2051"/>
              </a:lnSpc>
            </a:pPr>
            <a:r>
              <a:rPr lang="en-US" sz="1899">
                <a:solidFill>
                  <a:srgbClr val="000000"/>
                </a:solidFill>
                <a:latin typeface="DM Sans"/>
                <a:ea typeface="DM Sans"/>
                <a:cs typeface="DM Sans"/>
                <a:sym typeface="DM Sans"/>
              </a:rPr>
              <a:t>average response rate</a:t>
            </a:r>
          </a:p>
        </p:txBody>
      </p:sp>
      <p:sp>
        <p:nvSpPr>
          <p:cNvPr id="16" name="TextBox 16"/>
          <p:cNvSpPr txBox="1"/>
          <p:nvPr/>
        </p:nvSpPr>
        <p:spPr>
          <a:xfrm>
            <a:off x="13677044" y="7050081"/>
            <a:ext cx="3513391" cy="929259"/>
          </a:xfrm>
          <a:prstGeom prst="rect">
            <a:avLst/>
          </a:prstGeom>
        </p:spPr>
        <p:txBody>
          <a:bodyPr lIns="0" tIns="0" rIns="0" bIns="0" rtlCol="0" anchor="t">
            <a:spAutoFit/>
          </a:bodyPr>
          <a:lstStyle/>
          <a:p>
            <a:pPr algn="ctr">
              <a:lnSpc>
                <a:spcPts val="7128"/>
              </a:lnSpc>
            </a:pPr>
            <a:r>
              <a:rPr lang="en-US" sz="6600" b="1">
                <a:solidFill>
                  <a:srgbClr val="A51C30"/>
                </a:solidFill>
                <a:latin typeface="Oswald Bold"/>
                <a:ea typeface="Oswald Bold"/>
                <a:cs typeface="Oswald Bold"/>
                <a:sym typeface="Oswald Bold"/>
              </a:rPr>
              <a:t>41%</a:t>
            </a:r>
          </a:p>
        </p:txBody>
      </p:sp>
      <p:sp>
        <p:nvSpPr>
          <p:cNvPr id="17" name="Freeform 17"/>
          <p:cNvSpPr/>
          <p:nvPr/>
        </p:nvSpPr>
        <p:spPr>
          <a:xfrm>
            <a:off x="14727860" y="5388472"/>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18"/>
          <p:cNvSpPr txBox="1"/>
          <p:nvPr/>
        </p:nvSpPr>
        <p:spPr>
          <a:xfrm>
            <a:off x="1348740" y="4628764"/>
            <a:ext cx="5284223" cy="419100"/>
          </a:xfrm>
          <a:prstGeom prst="rect">
            <a:avLst/>
          </a:prstGeom>
        </p:spPr>
        <p:txBody>
          <a:bodyPr lIns="0" tIns="0" rIns="0" bIns="0" rtlCol="0" anchor="t">
            <a:spAutoFit/>
          </a:bodyPr>
          <a:lstStyle/>
          <a:p>
            <a:pPr algn="l">
              <a:lnSpc>
                <a:spcPts val="3359"/>
              </a:lnSpc>
            </a:pPr>
            <a:r>
              <a:rPr lang="en-US" sz="2799" b="1">
                <a:solidFill>
                  <a:srgbClr val="A51C30"/>
                </a:solidFill>
                <a:latin typeface="Garamond Bold"/>
                <a:ea typeface="Garamond Bold"/>
                <a:cs typeface="Garamond Bold"/>
                <a:sym typeface="Garamond Bold"/>
              </a:rPr>
              <a:t>Survey Themes</a:t>
            </a:r>
          </a:p>
        </p:txBody>
      </p:sp>
      <p:grpSp>
        <p:nvGrpSpPr>
          <p:cNvPr id="19" name="Group 19"/>
          <p:cNvGrpSpPr/>
          <p:nvPr/>
        </p:nvGrpSpPr>
        <p:grpSpPr>
          <a:xfrm>
            <a:off x="13018196" y="412504"/>
            <a:ext cx="4771697" cy="1256933"/>
            <a:chOff x="0" y="0"/>
            <a:chExt cx="6362263" cy="1675910"/>
          </a:xfrm>
        </p:grpSpPr>
        <p:grpSp>
          <p:nvGrpSpPr>
            <p:cNvPr id="20" name="Group 20"/>
            <p:cNvGrpSpPr/>
            <p:nvPr/>
          </p:nvGrpSpPr>
          <p:grpSpPr>
            <a:xfrm>
              <a:off x="0" y="0"/>
              <a:ext cx="6362263" cy="1675910"/>
              <a:chOff x="0" y="0"/>
              <a:chExt cx="1256743" cy="331044"/>
            </a:xfrm>
          </p:grpSpPr>
          <p:sp>
            <p:nvSpPr>
              <p:cNvPr id="21" name="Freeform 2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2" name="TextBox 2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3" name="TextBox 2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34321"/>
            <a:ext cx="18288000" cy="652679"/>
            <a:chOff x="0" y="0"/>
            <a:chExt cx="4816593" cy="171899"/>
          </a:xfrm>
        </p:grpSpPr>
        <p:sp>
          <p:nvSpPr>
            <p:cNvPr id="3" name="Freeform 3"/>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4" name="TextBox 4"/>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6" name="TextBox 6"/>
          <p:cNvSpPr txBox="1"/>
          <p:nvPr/>
        </p:nvSpPr>
        <p:spPr>
          <a:xfrm>
            <a:off x="1348740" y="2676525"/>
            <a:ext cx="15590520" cy="963930"/>
          </a:xfrm>
          <a:prstGeom prst="rect">
            <a:avLst/>
          </a:prstGeom>
        </p:spPr>
        <p:txBody>
          <a:bodyPr lIns="0" tIns="0" rIns="0" bIns="0" rtlCol="0" anchor="t">
            <a:spAutoFit/>
          </a:bodyPr>
          <a:lstStyle/>
          <a:p>
            <a:pPr algn="l">
              <a:lnSpc>
                <a:spcPts val="2565"/>
              </a:lnSpc>
            </a:pPr>
            <a:r>
              <a:rPr lang="en-US" sz="1900">
                <a:solidFill>
                  <a:srgbClr val="000000"/>
                </a:solidFill>
                <a:latin typeface="DM Sans"/>
                <a:ea typeface="DM Sans"/>
                <a:cs typeface="DM Sans"/>
                <a:sym typeface="DM Sans"/>
              </a:rPr>
              <a:t>COACHE embraces the William T. Grant Foundation’s Research Practice Partnerships model.¹ It is dedicated to helping partners make meaning from their results and enact data-driven policy changes that will improve the academic workplace on their campus. For this reason, </a:t>
            </a:r>
            <a:r>
              <a:rPr lang="en-US" sz="1900" b="1">
                <a:solidFill>
                  <a:srgbClr val="225F92"/>
                </a:solidFill>
                <a:latin typeface="DM Sans Bold"/>
                <a:ea typeface="DM Sans Bold"/>
                <a:cs typeface="DM Sans Bold"/>
                <a:sym typeface="DM Sans Bold"/>
              </a:rPr>
              <a:t>participation in the</a:t>
            </a:r>
            <a:r>
              <a:rPr lang="en-US" sz="1900">
                <a:solidFill>
                  <a:srgbClr val="000000"/>
                </a:solidFill>
                <a:latin typeface="DM Sans"/>
                <a:ea typeface="DM Sans"/>
                <a:cs typeface="DM Sans"/>
                <a:sym typeface="DM Sans"/>
              </a:rPr>
              <a:t> </a:t>
            </a:r>
            <a:r>
              <a:rPr lang="en-US" sz="1900" b="1">
                <a:solidFill>
                  <a:srgbClr val="225F92"/>
                </a:solidFill>
                <a:latin typeface="DM Sans Bold"/>
                <a:ea typeface="DM Sans Bold"/>
                <a:cs typeface="DM Sans Bold"/>
                <a:sym typeface="DM Sans Bold"/>
              </a:rPr>
              <a:t>Faculty Job Satisfaction Survey is a three-year commitment</a:t>
            </a:r>
            <a:r>
              <a:rPr lang="en-US" sz="1900">
                <a:solidFill>
                  <a:srgbClr val="000000"/>
                </a:solidFill>
                <a:latin typeface="DM Sans"/>
                <a:ea typeface="DM Sans"/>
                <a:cs typeface="DM Sans"/>
                <a:sym typeface="DM Sans"/>
              </a:rPr>
              <a:t>.</a:t>
            </a:r>
          </a:p>
        </p:txBody>
      </p:sp>
      <p:grpSp>
        <p:nvGrpSpPr>
          <p:cNvPr id="7" name="Group 7"/>
          <p:cNvGrpSpPr/>
          <p:nvPr/>
        </p:nvGrpSpPr>
        <p:grpSpPr>
          <a:xfrm>
            <a:off x="2014259" y="3994350"/>
            <a:ext cx="14076603" cy="4406729"/>
            <a:chOff x="0" y="0"/>
            <a:chExt cx="18768804" cy="5875639"/>
          </a:xfrm>
        </p:grpSpPr>
        <p:grpSp>
          <p:nvGrpSpPr>
            <p:cNvPr id="8" name="Group 8"/>
            <p:cNvGrpSpPr/>
            <p:nvPr/>
          </p:nvGrpSpPr>
          <p:grpSpPr>
            <a:xfrm>
              <a:off x="1201146" y="1805613"/>
              <a:ext cx="1960880" cy="1960880"/>
              <a:chOff x="0" y="0"/>
              <a:chExt cx="1960880" cy="1960880"/>
            </a:xfrm>
          </p:grpSpPr>
          <p:sp>
            <p:nvSpPr>
              <p:cNvPr id="9" name="Freeform 9"/>
              <p:cNvSpPr/>
              <p:nvPr/>
            </p:nvSpPr>
            <p:spPr>
              <a:xfrm>
                <a:off x="0" y="0"/>
                <a:ext cx="1960880" cy="1960880"/>
              </a:xfrm>
              <a:custGeom>
                <a:avLst/>
                <a:gdLst/>
                <a:ahLst/>
                <a:cxnLst/>
                <a:rect l="l" t="t" r="r" b="b"/>
                <a:pathLst>
                  <a:path w="1960880" h="1960880">
                    <a:moveTo>
                      <a:pt x="0" y="980440"/>
                    </a:moveTo>
                    <a:cubicBezTo>
                      <a:pt x="0" y="438912"/>
                      <a:pt x="438912" y="0"/>
                      <a:pt x="980440" y="0"/>
                    </a:cubicBezTo>
                    <a:cubicBezTo>
                      <a:pt x="1521968" y="0"/>
                      <a:pt x="1960880" y="438912"/>
                      <a:pt x="1960880" y="980440"/>
                    </a:cubicBezTo>
                    <a:cubicBezTo>
                      <a:pt x="1960880" y="1521968"/>
                      <a:pt x="1521968" y="1960880"/>
                      <a:pt x="980440" y="1960880"/>
                    </a:cubicBezTo>
                    <a:cubicBezTo>
                      <a:pt x="438912" y="1960880"/>
                      <a:pt x="0" y="1521968"/>
                      <a:pt x="0" y="980440"/>
                    </a:cubicBezTo>
                    <a:close/>
                  </a:path>
                </a:pathLst>
              </a:custGeom>
              <a:solidFill>
                <a:srgbClr val="C6D9F1"/>
              </a:solidFill>
            </p:spPr>
            <p:txBody>
              <a:bodyPr/>
              <a:lstStyle/>
              <a:p>
                <a:endParaRPr lang="en-US"/>
              </a:p>
            </p:txBody>
          </p:sp>
        </p:grpSp>
        <p:grpSp>
          <p:nvGrpSpPr>
            <p:cNvPr id="10" name="Group 10"/>
            <p:cNvGrpSpPr/>
            <p:nvPr/>
          </p:nvGrpSpPr>
          <p:grpSpPr>
            <a:xfrm>
              <a:off x="6088106" y="1805613"/>
              <a:ext cx="1960880" cy="1960880"/>
              <a:chOff x="0" y="0"/>
              <a:chExt cx="1960880" cy="1960880"/>
            </a:xfrm>
          </p:grpSpPr>
          <p:sp>
            <p:nvSpPr>
              <p:cNvPr id="11" name="Freeform 11"/>
              <p:cNvSpPr/>
              <p:nvPr/>
            </p:nvSpPr>
            <p:spPr>
              <a:xfrm>
                <a:off x="0" y="0"/>
                <a:ext cx="1960880" cy="1960880"/>
              </a:xfrm>
              <a:custGeom>
                <a:avLst/>
                <a:gdLst/>
                <a:ahLst/>
                <a:cxnLst/>
                <a:rect l="l" t="t" r="r" b="b"/>
                <a:pathLst>
                  <a:path w="1960880" h="1960880">
                    <a:moveTo>
                      <a:pt x="0" y="980440"/>
                    </a:moveTo>
                    <a:cubicBezTo>
                      <a:pt x="0" y="438912"/>
                      <a:pt x="438912" y="0"/>
                      <a:pt x="980440" y="0"/>
                    </a:cubicBezTo>
                    <a:cubicBezTo>
                      <a:pt x="1521968" y="0"/>
                      <a:pt x="1960880" y="438912"/>
                      <a:pt x="1960880" y="980440"/>
                    </a:cubicBezTo>
                    <a:cubicBezTo>
                      <a:pt x="1960880" y="1521968"/>
                      <a:pt x="1521968" y="1960880"/>
                      <a:pt x="980440" y="1960880"/>
                    </a:cubicBezTo>
                    <a:cubicBezTo>
                      <a:pt x="438912" y="1960880"/>
                      <a:pt x="0" y="1521968"/>
                      <a:pt x="0" y="980440"/>
                    </a:cubicBezTo>
                    <a:close/>
                  </a:path>
                </a:pathLst>
              </a:custGeom>
              <a:solidFill>
                <a:srgbClr val="8EB4E3"/>
              </a:solidFill>
            </p:spPr>
            <p:txBody>
              <a:bodyPr/>
              <a:lstStyle/>
              <a:p>
                <a:endParaRPr lang="en-US"/>
              </a:p>
            </p:txBody>
          </p:sp>
        </p:grpSp>
        <p:grpSp>
          <p:nvGrpSpPr>
            <p:cNvPr id="12" name="Group 12"/>
            <p:cNvGrpSpPr/>
            <p:nvPr/>
          </p:nvGrpSpPr>
          <p:grpSpPr>
            <a:xfrm>
              <a:off x="10792189" y="1805613"/>
              <a:ext cx="1960880" cy="1960880"/>
              <a:chOff x="0" y="0"/>
              <a:chExt cx="1960880" cy="1960880"/>
            </a:xfrm>
          </p:grpSpPr>
          <p:sp>
            <p:nvSpPr>
              <p:cNvPr id="13" name="Freeform 13"/>
              <p:cNvSpPr/>
              <p:nvPr/>
            </p:nvSpPr>
            <p:spPr>
              <a:xfrm>
                <a:off x="0" y="0"/>
                <a:ext cx="1960880" cy="1960880"/>
              </a:xfrm>
              <a:custGeom>
                <a:avLst/>
                <a:gdLst/>
                <a:ahLst/>
                <a:cxnLst/>
                <a:rect l="l" t="t" r="r" b="b"/>
                <a:pathLst>
                  <a:path w="1960880" h="1960880">
                    <a:moveTo>
                      <a:pt x="0" y="980440"/>
                    </a:moveTo>
                    <a:cubicBezTo>
                      <a:pt x="0" y="438912"/>
                      <a:pt x="438912" y="0"/>
                      <a:pt x="980440" y="0"/>
                    </a:cubicBezTo>
                    <a:cubicBezTo>
                      <a:pt x="1521968" y="0"/>
                      <a:pt x="1960880" y="438912"/>
                      <a:pt x="1960880" y="980440"/>
                    </a:cubicBezTo>
                    <a:cubicBezTo>
                      <a:pt x="1960880" y="1521968"/>
                      <a:pt x="1521968" y="1960880"/>
                      <a:pt x="980440" y="1960880"/>
                    </a:cubicBezTo>
                    <a:cubicBezTo>
                      <a:pt x="438912" y="1960880"/>
                      <a:pt x="0" y="1521968"/>
                      <a:pt x="0" y="980440"/>
                    </a:cubicBezTo>
                    <a:close/>
                  </a:path>
                </a:pathLst>
              </a:custGeom>
              <a:solidFill>
                <a:srgbClr val="558ED5"/>
              </a:solidFill>
            </p:spPr>
            <p:txBody>
              <a:bodyPr/>
              <a:lstStyle/>
              <a:p>
                <a:endParaRPr lang="en-US"/>
              </a:p>
            </p:txBody>
          </p:sp>
        </p:grpSp>
        <p:grpSp>
          <p:nvGrpSpPr>
            <p:cNvPr id="14" name="Group 14"/>
            <p:cNvGrpSpPr/>
            <p:nvPr/>
          </p:nvGrpSpPr>
          <p:grpSpPr>
            <a:xfrm>
              <a:off x="15567389" y="1805613"/>
              <a:ext cx="1960880" cy="1960880"/>
              <a:chOff x="0" y="0"/>
              <a:chExt cx="1960880" cy="1960880"/>
            </a:xfrm>
          </p:grpSpPr>
          <p:sp>
            <p:nvSpPr>
              <p:cNvPr id="15" name="Freeform 15"/>
              <p:cNvSpPr/>
              <p:nvPr/>
            </p:nvSpPr>
            <p:spPr>
              <a:xfrm>
                <a:off x="0" y="0"/>
                <a:ext cx="1960880" cy="1960880"/>
              </a:xfrm>
              <a:custGeom>
                <a:avLst/>
                <a:gdLst/>
                <a:ahLst/>
                <a:cxnLst/>
                <a:rect l="l" t="t" r="r" b="b"/>
                <a:pathLst>
                  <a:path w="1960880" h="1960880">
                    <a:moveTo>
                      <a:pt x="0" y="980440"/>
                    </a:moveTo>
                    <a:cubicBezTo>
                      <a:pt x="0" y="438912"/>
                      <a:pt x="438912" y="0"/>
                      <a:pt x="980440" y="0"/>
                    </a:cubicBezTo>
                    <a:cubicBezTo>
                      <a:pt x="1521968" y="0"/>
                      <a:pt x="1960880" y="438912"/>
                      <a:pt x="1960880" y="980440"/>
                    </a:cubicBezTo>
                    <a:cubicBezTo>
                      <a:pt x="1960880" y="1521968"/>
                      <a:pt x="1521968" y="1960880"/>
                      <a:pt x="980440" y="1960880"/>
                    </a:cubicBezTo>
                    <a:cubicBezTo>
                      <a:pt x="438912" y="1960880"/>
                      <a:pt x="0" y="1521968"/>
                      <a:pt x="0" y="980440"/>
                    </a:cubicBezTo>
                    <a:close/>
                  </a:path>
                </a:pathLst>
              </a:custGeom>
              <a:solidFill>
                <a:srgbClr val="00294D"/>
              </a:solidFill>
            </p:spPr>
            <p:txBody>
              <a:bodyPr/>
              <a:lstStyle/>
              <a:p>
                <a:endParaRPr lang="en-US"/>
              </a:p>
            </p:txBody>
          </p:sp>
        </p:grpSp>
        <p:sp>
          <p:nvSpPr>
            <p:cNvPr id="16" name="Freeform 16" descr="Magnifying glass with solid fill"/>
            <p:cNvSpPr/>
            <p:nvPr/>
          </p:nvSpPr>
          <p:spPr>
            <a:xfrm>
              <a:off x="1511485" y="2115952"/>
              <a:ext cx="1340201" cy="1340201"/>
            </a:xfrm>
            <a:custGeom>
              <a:avLst/>
              <a:gdLst/>
              <a:ahLst/>
              <a:cxnLst/>
              <a:rect l="l" t="t" r="r" b="b"/>
              <a:pathLst>
                <a:path w="1340201" h="1340201">
                  <a:moveTo>
                    <a:pt x="0" y="0"/>
                  </a:moveTo>
                  <a:lnTo>
                    <a:pt x="1340201" y="0"/>
                  </a:lnTo>
                  <a:lnTo>
                    <a:pt x="1340201" y="1340201"/>
                  </a:lnTo>
                  <a:lnTo>
                    <a:pt x="0" y="13402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descr="Bar graph with upward trend with solid fill"/>
            <p:cNvSpPr/>
            <p:nvPr/>
          </p:nvSpPr>
          <p:spPr>
            <a:xfrm>
              <a:off x="15826470" y="2035111"/>
              <a:ext cx="1442717" cy="1442717"/>
            </a:xfrm>
            <a:custGeom>
              <a:avLst/>
              <a:gdLst/>
              <a:ahLst/>
              <a:cxnLst/>
              <a:rect l="l" t="t" r="r" b="b"/>
              <a:pathLst>
                <a:path w="1442717" h="1442717">
                  <a:moveTo>
                    <a:pt x="0" y="0"/>
                  </a:moveTo>
                  <a:lnTo>
                    <a:pt x="1442717" y="0"/>
                  </a:lnTo>
                  <a:lnTo>
                    <a:pt x="1442717" y="1442717"/>
                  </a:lnTo>
                  <a:lnTo>
                    <a:pt x="0" y="144271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descr="Clipboard Partially Checked with solid fill"/>
            <p:cNvSpPr/>
            <p:nvPr/>
          </p:nvSpPr>
          <p:spPr>
            <a:xfrm>
              <a:off x="6347187" y="2064695"/>
              <a:ext cx="1442717" cy="1442717"/>
            </a:xfrm>
            <a:custGeom>
              <a:avLst/>
              <a:gdLst/>
              <a:ahLst/>
              <a:cxnLst/>
              <a:rect l="l" t="t" r="r" b="b"/>
              <a:pathLst>
                <a:path w="1442717" h="1442717">
                  <a:moveTo>
                    <a:pt x="0" y="0"/>
                  </a:moveTo>
                  <a:lnTo>
                    <a:pt x="1442718" y="0"/>
                  </a:lnTo>
                  <a:lnTo>
                    <a:pt x="1442718" y="1442717"/>
                  </a:lnTo>
                  <a:lnTo>
                    <a:pt x="0" y="14427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descr="Teacher with solid fill"/>
            <p:cNvSpPr/>
            <p:nvPr/>
          </p:nvSpPr>
          <p:spPr>
            <a:xfrm>
              <a:off x="11051270" y="2086368"/>
              <a:ext cx="1442717" cy="1442717"/>
            </a:xfrm>
            <a:custGeom>
              <a:avLst/>
              <a:gdLst/>
              <a:ahLst/>
              <a:cxnLst/>
              <a:rect l="l" t="t" r="r" b="b"/>
              <a:pathLst>
                <a:path w="1442717" h="1442717">
                  <a:moveTo>
                    <a:pt x="0" y="0"/>
                  </a:moveTo>
                  <a:lnTo>
                    <a:pt x="1442717" y="0"/>
                  </a:lnTo>
                  <a:lnTo>
                    <a:pt x="1442717" y="1442717"/>
                  </a:lnTo>
                  <a:lnTo>
                    <a:pt x="0" y="14427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AutoShape 20"/>
            <p:cNvSpPr/>
            <p:nvPr/>
          </p:nvSpPr>
          <p:spPr>
            <a:xfrm>
              <a:off x="3136409" y="2792403"/>
              <a:ext cx="2977313" cy="0"/>
            </a:xfrm>
            <a:prstGeom prst="line">
              <a:avLst/>
            </a:prstGeom>
            <a:ln w="38100" cap="rnd">
              <a:solidFill>
                <a:srgbClr val="1F497D"/>
              </a:solidFill>
              <a:prstDash val="solid"/>
              <a:headEnd type="none" w="sm" len="sm"/>
              <a:tailEnd type="none" w="sm" len="sm"/>
            </a:ln>
          </p:spPr>
          <p:txBody>
            <a:bodyPr/>
            <a:lstStyle/>
            <a:p>
              <a:endParaRPr lang="en-US"/>
            </a:p>
          </p:txBody>
        </p:sp>
        <p:sp>
          <p:nvSpPr>
            <p:cNvPr id="21" name="AutoShape 21"/>
            <p:cNvSpPr/>
            <p:nvPr/>
          </p:nvSpPr>
          <p:spPr>
            <a:xfrm>
              <a:off x="8023355" y="2792403"/>
              <a:ext cx="2794464" cy="0"/>
            </a:xfrm>
            <a:prstGeom prst="line">
              <a:avLst/>
            </a:prstGeom>
            <a:ln w="38100" cap="rnd">
              <a:solidFill>
                <a:srgbClr val="1F497D"/>
              </a:solidFill>
              <a:prstDash val="solid"/>
              <a:headEnd type="none" w="sm" len="sm"/>
              <a:tailEnd type="none" w="sm" len="sm"/>
            </a:ln>
          </p:spPr>
          <p:txBody>
            <a:bodyPr/>
            <a:lstStyle/>
            <a:p>
              <a:endParaRPr lang="en-US"/>
            </a:p>
          </p:txBody>
        </p:sp>
        <p:sp>
          <p:nvSpPr>
            <p:cNvPr id="22" name="AutoShape 22"/>
            <p:cNvSpPr/>
            <p:nvPr/>
          </p:nvSpPr>
          <p:spPr>
            <a:xfrm>
              <a:off x="12753069" y="2792070"/>
              <a:ext cx="2839947" cy="0"/>
            </a:xfrm>
            <a:prstGeom prst="line">
              <a:avLst/>
            </a:prstGeom>
            <a:ln w="38100" cap="rnd">
              <a:solidFill>
                <a:srgbClr val="1F497D"/>
              </a:solidFill>
              <a:prstDash val="solid"/>
              <a:headEnd type="none" w="sm" len="sm"/>
              <a:tailEnd type="none" w="sm" len="sm"/>
            </a:ln>
          </p:spPr>
          <p:txBody>
            <a:bodyPr/>
            <a:lstStyle/>
            <a:p>
              <a:endParaRPr lang="en-US"/>
            </a:p>
          </p:txBody>
        </p:sp>
        <p:sp>
          <p:nvSpPr>
            <p:cNvPr id="23" name="TextBox 23"/>
            <p:cNvSpPr txBox="1"/>
            <p:nvPr/>
          </p:nvSpPr>
          <p:spPr>
            <a:xfrm>
              <a:off x="1013183" y="-161925"/>
              <a:ext cx="2336803" cy="1472566"/>
            </a:xfrm>
            <a:prstGeom prst="rect">
              <a:avLst/>
            </a:prstGeom>
          </p:spPr>
          <p:txBody>
            <a:bodyPr lIns="0" tIns="0" rIns="0" bIns="0" rtlCol="0" anchor="t">
              <a:spAutoFit/>
            </a:bodyPr>
            <a:lstStyle/>
            <a:p>
              <a:pPr algn="ctr">
                <a:lnSpc>
                  <a:spcPts val="4679"/>
                </a:lnSpc>
              </a:pPr>
              <a:r>
                <a:rPr lang="en-US" sz="2599" b="1">
                  <a:solidFill>
                    <a:srgbClr val="A51C30"/>
                  </a:solidFill>
                  <a:latin typeface="Garamond Bold"/>
                  <a:ea typeface="Garamond Bold"/>
                  <a:cs typeface="Garamond Bold"/>
                  <a:sym typeface="Garamond Bold"/>
                </a:rPr>
                <a:t>YEAR 1</a:t>
              </a:r>
            </a:p>
            <a:p>
              <a:pPr algn="ctr">
                <a:lnSpc>
                  <a:spcPts val="4679"/>
                </a:lnSpc>
              </a:pPr>
              <a:r>
                <a:rPr lang="en-US" sz="2599" b="1">
                  <a:solidFill>
                    <a:srgbClr val="000000"/>
                  </a:solidFill>
                  <a:latin typeface="Garamond Bold"/>
                  <a:ea typeface="Garamond Bold"/>
                  <a:cs typeface="Garamond Bold"/>
                  <a:sym typeface="Garamond Bold"/>
                </a:rPr>
                <a:t>Diagnose</a:t>
              </a:r>
            </a:p>
          </p:txBody>
        </p:sp>
        <p:sp>
          <p:nvSpPr>
            <p:cNvPr id="24" name="TextBox 24"/>
            <p:cNvSpPr txBox="1"/>
            <p:nvPr/>
          </p:nvSpPr>
          <p:spPr>
            <a:xfrm>
              <a:off x="5897055" y="-106945"/>
              <a:ext cx="2336803" cy="1472566"/>
            </a:xfrm>
            <a:prstGeom prst="rect">
              <a:avLst/>
            </a:prstGeom>
          </p:spPr>
          <p:txBody>
            <a:bodyPr lIns="0" tIns="0" rIns="0" bIns="0" rtlCol="0" anchor="t">
              <a:spAutoFit/>
            </a:bodyPr>
            <a:lstStyle/>
            <a:p>
              <a:pPr algn="ctr">
                <a:lnSpc>
                  <a:spcPts val="4679"/>
                </a:lnSpc>
              </a:pPr>
              <a:r>
                <a:rPr lang="en-US" sz="2599" b="1">
                  <a:solidFill>
                    <a:srgbClr val="A51C30"/>
                  </a:solidFill>
                  <a:latin typeface="Garamond Bold"/>
                  <a:ea typeface="Garamond Bold"/>
                  <a:cs typeface="Garamond Bold"/>
                  <a:sym typeface="Garamond Bold"/>
                </a:rPr>
                <a:t>YEAR 2</a:t>
              </a:r>
            </a:p>
            <a:p>
              <a:pPr algn="ctr">
                <a:lnSpc>
                  <a:spcPts val="4679"/>
                </a:lnSpc>
              </a:pPr>
              <a:r>
                <a:rPr lang="en-US" sz="2599" b="1">
                  <a:solidFill>
                    <a:srgbClr val="000000"/>
                  </a:solidFill>
                  <a:latin typeface="Garamond Bold"/>
                  <a:ea typeface="Garamond Bold"/>
                  <a:cs typeface="Garamond Bold"/>
                  <a:sym typeface="Garamond Bold"/>
                </a:rPr>
                <a:t>Prioritize</a:t>
              </a:r>
            </a:p>
          </p:txBody>
        </p:sp>
        <p:sp>
          <p:nvSpPr>
            <p:cNvPr id="25" name="TextBox 25"/>
            <p:cNvSpPr txBox="1"/>
            <p:nvPr/>
          </p:nvSpPr>
          <p:spPr>
            <a:xfrm>
              <a:off x="10599147" y="-124534"/>
              <a:ext cx="2336803" cy="1472566"/>
            </a:xfrm>
            <a:prstGeom prst="rect">
              <a:avLst/>
            </a:prstGeom>
          </p:spPr>
          <p:txBody>
            <a:bodyPr lIns="0" tIns="0" rIns="0" bIns="0" rtlCol="0" anchor="t">
              <a:spAutoFit/>
            </a:bodyPr>
            <a:lstStyle/>
            <a:p>
              <a:pPr algn="ctr">
                <a:lnSpc>
                  <a:spcPts val="4679"/>
                </a:lnSpc>
              </a:pPr>
              <a:r>
                <a:rPr lang="en-US" sz="2599" b="1">
                  <a:solidFill>
                    <a:srgbClr val="A51C30"/>
                  </a:solidFill>
                  <a:latin typeface="Garamond Bold"/>
                  <a:ea typeface="Garamond Bold"/>
                  <a:cs typeface="Garamond Bold"/>
                  <a:sym typeface="Garamond Bold"/>
                </a:rPr>
                <a:t>YEAR 3</a:t>
              </a:r>
            </a:p>
            <a:p>
              <a:pPr algn="ctr">
                <a:lnSpc>
                  <a:spcPts val="4679"/>
                </a:lnSpc>
              </a:pPr>
              <a:r>
                <a:rPr lang="en-US" sz="2599" b="1">
                  <a:solidFill>
                    <a:srgbClr val="000000"/>
                  </a:solidFill>
                  <a:latin typeface="Garamond Bold"/>
                  <a:ea typeface="Garamond Bold"/>
                  <a:cs typeface="Garamond Bold"/>
                  <a:sym typeface="Garamond Bold"/>
                </a:rPr>
                <a:t>Implement</a:t>
              </a:r>
            </a:p>
          </p:txBody>
        </p:sp>
        <p:sp>
          <p:nvSpPr>
            <p:cNvPr id="26" name="TextBox 26"/>
            <p:cNvSpPr txBox="1"/>
            <p:nvPr/>
          </p:nvSpPr>
          <p:spPr>
            <a:xfrm>
              <a:off x="15379427" y="-105873"/>
              <a:ext cx="2336803" cy="1472566"/>
            </a:xfrm>
            <a:prstGeom prst="rect">
              <a:avLst/>
            </a:prstGeom>
          </p:spPr>
          <p:txBody>
            <a:bodyPr lIns="0" tIns="0" rIns="0" bIns="0" rtlCol="0" anchor="t">
              <a:spAutoFit/>
            </a:bodyPr>
            <a:lstStyle/>
            <a:p>
              <a:pPr algn="ctr">
                <a:lnSpc>
                  <a:spcPts val="4679"/>
                </a:lnSpc>
              </a:pPr>
              <a:r>
                <a:rPr lang="en-US" sz="2599" b="1">
                  <a:solidFill>
                    <a:srgbClr val="A51C30"/>
                  </a:solidFill>
                  <a:latin typeface="Garamond Bold"/>
                  <a:ea typeface="Garamond Bold"/>
                  <a:cs typeface="Garamond Bold"/>
                  <a:sym typeface="Garamond Bold"/>
                </a:rPr>
                <a:t>BEYOND</a:t>
              </a:r>
            </a:p>
            <a:p>
              <a:pPr algn="ctr">
                <a:lnSpc>
                  <a:spcPts val="4679"/>
                </a:lnSpc>
              </a:pPr>
              <a:r>
                <a:rPr lang="en-US" sz="2599" b="1">
                  <a:solidFill>
                    <a:srgbClr val="000000"/>
                  </a:solidFill>
                  <a:latin typeface="Garamond Bold"/>
                  <a:ea typeface="Garamond Bold"/>
                  <a:cs typeface="Garamond Bold"/>
                  <a:sym typeface="Garamond Bold"/>
                </a:rPr>
                <a:t>Reassess</a:t>
              </a:r>
            </a:p>
          </p:txBody>
        </p:sp>
        <p:sp>
          <p:nvSpPr>
            <p:cNvPr id="27" name="TextBox 27"/>
            <p:cNvSpPr txBox="1"/>
            <p:nvPr/>
          </p:nvSpPr>
          <p:spPr>
            <a:xfrm>
              <a:off x="0" y="4351639"/>
              <a:ext cx="4363172" cy="1524000"/>
            </a:xfrm>
            <a:prstGeom prst="rect">
              <a:avLst/>
            </a:prstGeom>
          </p:spPr>
          <p:txBody>
            <a:bodyPr lIns="0" tIns="0" rIns="0" bIns="0" rtlCol="0" anchor="t">
              <a:spAutoFit/>
            </a:bodyPr>
            <a:lstStyle/>
            <a:p>
              <a:pPr algn="ctr">
                <a:lnSpc>
                  <a:spcPts val="2280"/>
                </a:lnSpc>
              </a:pPr>
              <a:r>
                <a:rPr lang="en-US" sz="1900">
                  <a:solidFill>
                    <a:srgbClr val="000000"/>
                  </a:solidFill>
                  <a:latin typeface="DM Sans"/>
                  <a:ea typeface="DM Sans"/>
                  <a:cs typeface="DM Sans"/>
                  <a:sym typeface="DM Sans"/>
                </a:rPr>
                <a:t>Form a team, identify goals, strategize communication, engage faculty, launch survey.​²</a:t>
              </a:r>
            </a:p>
          </p:txBody>
        </p:sp>
        <p:sp>
          <p:nvSpPr>
            <p:cNvPr id="28" name="TextBox 28"/>
            <p:cNvSpPr txBox="1"/>
            <p:nvPr/>
          </p:nvSpPr>
          <p:spPr>
            <a:xfrm>
              <a:off x="4949923" y="4351639"/>
              <a:ext cx="4231067" cy="1143000"/>
            </a:xfrm>
            <a:prstGeom prst="rect">
              <a:avLst/>
            </a:prstGeom>
          </p:spPr>
          <p:txBody>
            <a:bodyPr lIns="0" tIns="0" rIns="0" bIns="0" rtlCol="0" anchor="t">
              <a:spAutoFit/>
            </a:bodyPr>
            <a:lstStyle/>
            <a:p>
              <a:pPr algn="ctr">
                <a:lnSpc>
                  <a:spcPts val="2280"/>
                </a:lnSpc>
              </a:pPr>
              <a:r>
                <a:rPr lang="en-US" sz="1900">
                  <a:solidFill>
                    <a:srgbClr val="000000"/>
                  </a:solidFill>
                  <a:latin typeface="DM Sans"/>
                  <a:ea typeface="DM Sans"/>
                  <a:cs typeface="DM Sans"/>
                  <a:sym typeface="DM Sans"/>
                </a:rPr>
                <a:t>Evaluate findings, disseminate results, prioritize initiatives.​</a:t>
              </a:r>
            </a:p>
          </p:txBody>
        </p:sp>
        <p:sp>
          <p:nvSpPr>
            <p:cNvPr id="29" name="TextBox 29"/>
            <p:cNvSpPr txBox="1"/>
            <p:nvPr/>
          </p:nvSpPr>
          <p:spPr>
            <a:xfrm>
              <a:off x="9871592" y="4337993"/>
              <a:ext cx="4053840" cy="1143000"/>
            </a:xfrm>
            <a:prstGeom prst="rect">
              <a:avLst/>
            </a:prstGeom>
          </p:spPr>
          <p:txBody>
            <a:bodyPr lIns="0" tIns="0" rIns="0" bIns="0" rtlCol="0" anchor="t">
              <a:spAutoFit/>
            </a:bodyPr>
            <a:lstStyle/>
            <a:p>
              <a:pPr algn="ctr">
                <a:lnSpc>
                  <a:spcPts val="2280"/>
                </a:lnSpc>
              </a:pPr>
              <a:r>
                <a:rPr lang="en-US" sz="1900">
                  <a:solidFill>
                    <a:srgbClr val="000000"/>
                  </a:solidFill>
                  <a:latin typeface="DM Sans"/>
                  <a:ea typeface="DM Sans"/>
                  <a:cs typeface="DM Sans"/>
                  <a:sym typeface="DM Sans"/>
                </a:rPr>
                <a:t>Act upon priorities, engage with COACHE peers, evaluate progress.​</a:t>
              </a:r>
            </a:p>
          </p:txBody>
        </p:sp>
        <p:sp>
          <p:nvSpPr>
            <p:cNvPr id="30" name="TextBox 30"/>
            <p:cNvSpPr txBox="1"/>
            <p:nvPr/>
          </p:nvSpPr>
          <p:spPr>
            <a:xfrm>
              <a:off x="14611232" y="4351639"/>
              <a:ext cx="4157572" cy="1524000"/>
            </a:xfrm>
            <a:prstGeom prst="rect">
              <a:avLst/>
            </a:prstGeom>
          </p:spPr>
          <p:txBody>
            <a:bodyPr lIns="0" tIns="0" rIns="0" bIns="0" rtlCol="0" anchor="t">
              <a:spAutoFit/>
            </a:bodyPr>
            <a:lstStyle/>
            <a:p>
              <a:pPr algn="ctr">
                <a:lnSpc>
                  <a:spcPts val="2280"/>
                </a:lnSpc>
              </a:pPr>
              <a:r>
                <a:rPr lang="en-US" sz="1900">
                  <a:solidFill>
                    <a:srgbClr val="000000"/>
                  </a:solidFill>
                  <a:latin typeface="DM Sans"/>
                  <a:ea typeface="DM Sans"/>
                  <a:cs typeface="DM Sans"/>
                  <a:sym typeface="DM Sans"/>
                </a:rPr>
                <a:t>Plan to re-survey, measure efficacy of interventions, continuously engage community.​</a:t>
              </a:r>
            </a:p>
          </p:txBody>
        </p:sp>
      </p:grpSp>
      <p:sp>
        <p:nvSpPr>
          <p:cNvPr id="31" name="TextBox 31"/>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32" name="TextBox 32"/>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A HIGH-LEVEL TIMELINE</a:t>
            </a:r>
          </a:p>
        </p:txBody>
      </p:sp>
      <p:sp>
        <p:nvSpPr>
          <p:cNvPr id="33" name="TextBox 33"/>
          <p:cNvSpPr txBox="1"/>
          <p:nvPr/>
        </p:nvSpPr>
        <p:spPr>
          <a:xfrm>
            <a:off x="1348740" y="8754975"/>
            <a:ext cx="15407640" cy="628650"/>
          </a:xfrm>
          <a:prstGeom prst="rect">
            <a:avLst/>
          </a:prstGeom>
        </p:spPr>
        <p:txBody>
          <a:bodyPr lIns="0" tIns="0" rIns="0" bIns="0" rtlCol="0" anchor="t">
            <a:spAutoFit/>
          </a:bodyPr>
          <a:lstStyle/>
          <a:p>
            <a:pPr marL="302261" lvl="1" indent="-151130" algn="l">
              <a:lnSpc>
                <a:spcPts val="1680"/>
              </a:lnSpc>
              <a:buAutoNum type="arabicPeriod"/>
            </a:pPr>
            <a:r>
              <a:rPr lang="en-US" sz="1400" i="1">
                <a:solidFill>
                  <a:srgbClr val="000000"/>
                </a:solidFill>
                <a:latin typeface="DM Sans Italics"/>
                <a:ea typeface="DM Sans Italics"/>
                <a:cs typeface="DM Sans Italics"/>
                <a:sym typeface="DM Sans Italics"/>
              </a:rPr>
              <a:t>Coburn, C.E., Penuel, W.R., &amp; Geil, K.E. (January 2013). Research-Practice Partnerships: A Strategy for Leveraging Research for Educational Improvement in School Districts. William T. Grant Foundation, New York, NY. </a:t>
            </a:r>
          </a:p>
          <a:p>
            <a:pPr marL="302261" lvl="1" indent="-151130" algn="l">
              <a:lnSpc>
                <a:spcPts val="1680"/>
              </a:lnSpc>
              <a:buAutoNum type="arabicPeriod"/>
            </a:pPr>
            <a:r>
              <a:rPr lang="en-US" sz="1400" i="1">
                <a:solidFill>
                  <a:srgbClr val="000000"/>
                </a:solidFill>
                <a:latin typeface="DM Sans Italics"/>
                <a:ea typeface="DM Sans Italics"/>
                <a:cs typeface="DM Sans Italics"/>
                <a:sym typeface="DM Sans Italics"/>
              </a:rPr>
              <a:t>For detailed survey administration timeline and resources, visit </a:t>
            </a:r>
            <a:r>
              <a:rPr lang="en-US" sz="1400" i="1" u="sng">
                <a:solidFill>
                  <a:srgbClr val="185C90"/>
                </a:solidFill>
                <a:latin typeface="DM Sans Italics"/>
                <a:ea typeface="DM Sans Italics"/>
                <a:cs typeface="DM Sans Italics"/>
                <a:sym typeface="DM Sans Italics"/>
                <a:hlinkClick r:id="rId7" tooltip="https://coache.gse.harvard.edu/2024-25-faculty-job-satisfaction-survey-survey-administration-timeline-resources"/>
              </a:rPr>
              <a:t>here</a:t>
            </a:r>
            <a:r>
              <a:rPr lang="en-US" sz="1400" i="1">
                <a:solidFill>
                  <a:srgbClr val="000000"/>
                </a:solidFill>
                <a:latin typeface="DM Sans Italics"/>
                <a:ea typeface="DM Sans Italics"/>
                <a:cs typeface="DM Sans Italics"/>
                <a:sym typeface="DM Sans Italics"/>
              </a:rPr>
              <a:t>.</a:t>
            </a:r>
          </a:p>
        </p:txBody>
      </p:sp>
      <p:grpSp>
        <p:nvGrpSpPr>
          <p:cNvPr id="34" name="Group 34"/>
          <p:cNvGrpSpPr/>
          <p:nvPr/>
        </p:nvGrpSpPr>
        <p:grpSpPr>
          <a:xfrm>
            <a:off x="13018196" y="412504"/>
            <a:ext cx="4771697" cy="1256933"/>
            <a:chOff x="0" y="0"/>
            <a:chExt cx="6362263" cy="1675910"/>
          </a:xfrm>
        </p:grpSpPr>
        <p:grpSp>
          <p:nvGrpSpPr>
            <p:cNvPr id="35" name="Group 35"/>
            <p:cNvGrpSpPr/>
            <p:nvPr/>
          </p:nvGrpSpPr>
          <p:grpSpPr>
            <a:xfrm>
              <a:off x="0" y="0"/>
              <a:ext cx="6362263" cy="1675910"/>
              <a:chOff x="0" y="0"/>
              <a:chExt cx="1256743" cy="331044"/>
            </a:xfrm>
          </p:grpSpPr>
          <p:sp>
            <p:nvSpPr>
              <p:cNvPr id="36" name="Freeform 36"/>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37" name="TextBox 37"/>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38" name="TextBox 38"/>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THE END</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50591" y="2149055"/>
            <a:ext cx="12786818" cy="1521570"/>
          </a:xfrm>
          <a:prstGeom prst="rect">
            <a:avLst/>
          </a:prstGeom>
        </p:spPr>
        <p:txBody>
          <a:bodyPr lIns="0" tIns="0" rIns="0" bIns="0" rtlCol="0" anchor="t">
            <a:spAutoFit/>
          </a:bodyPr>
          <a:lstStyle/>
          <a:p>
            <a:pPr algn="ctr">
              <a:lnSpc>
                <a:spcPts val="12320"/>
              </a:lnSpc>
            </a:pPr>
            <a:r>
              <a:rPr lang="en-US" sz="8800">
                <a:solidFill>
                  <a:srgbClr val="000000"/>
                </a:solidFill>
                <a:latin typeface="Adobe Garamond Pro"/>
                <a:ea typeface="Adobe Garamond Pro"/>
                <a:cs typeface="Adobe Garamond Pro"/>
                <a:sym typeface="Adobe Garamond Pro"/>
              </a:rPr>
              <a:t>CONGRATULATIONS!</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7234420"/>
            <a:ext cx="6172200" cy="1954530"/>
          </a:xfrm>
          <a:prstGeom prst="rect">
            <a:avLst/>
          </a:prstGeom>
        </p:spPr>
      </p:pic>
      <p:sp>
        <p:nvSpPr>
          <p:cNvPr id="12" name="TextBox 12"/>
          <p:cNvSpPr txBox="1"/>
          <p:nvPr/>
        </p:nvSpPr>
        <p:spPr>
          <a:xfrm>
            <a:off x="6687738" y="8934524"/>
            <a:ext cx="4912519" cy="342530"/>
          </a:xfrm>
          <a:prstGeom prst="rect">
            <a:avLst/>
          </a:prstGeom>
        </p:spPr>
        <p:txBody>
          <a:bodyPr wrap="square" lIns="0" tIns="0" rIns="0" bIns="0" rtlCol="0" anchor="t">
            <a:spAutoFit/>
          </a:bodyPr>
          <a:lstStyle/>
          <a:p>
            <a:pPr algn="ctr">
              <a:lnSpc>
                <a:spcPts val="2799"/>
              </a:lnSpc>
            </a:pPr>
            <a:r>
              <a:rPr lang="en-US" sz="1999">
                <a:solidFill>
                  <a:srgbClr val="000000"/>
                </a:solidFill>
                <a:latin typeface="DM Sans"/>
                <a:ea typeface="DM Sans"/>
                <a:cs typeface="DM Sans"/>
                <a:sym typeface="DM Sans"/>
              </a:rPr>
              <a:t>Your Progress with the Slide Deck: 100%</a:t>
            </a:r>
          </a:p>
        </p:txBody>
      </p:sp>
      <p:sp>
        <p:nvSpPr>
          <p:cNvPr id="13" name="TextBox 13"/>
          <p:cNvSpPr txBox="1"/>
          <p:nvPr/>
        </p:nvSpPr>
        <p:spPr>
          <a:xfrm>
            <a:off x="1417879" y="3943520"/>
            <a:ext cx="15510064" cy="3656965"/>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By taking time to reflect, map, and strategize, you've laid a strong foundation for a thoughtful and effective communication plan around the COACHE Faculty Job Satisfaction Survey. Remember:</a:t>
            </a: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Your plan can evolve—adapt it as new opportunities, questions, or stakeholders emerge.</a:t>
            </a: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You don’t have to do it alone—lean on your team, your campus partners, and the COACHE community.</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 </a:t>
            </a:r>
            <a:r>
              <a:rPr lang="en-US" sz="1900" b="1" dirty="0">
                <a:solidFill>
                  <a:srgbClr val="A51C30"/>
                </a:solidFill>
                <a:latin typeface="DM Sans Bold"/>
                <a:ea typeface="DM Sans Bold"/>
                <a:cs typeface="DM Sans Bold"/>
                <a:sym typeface="DM Sans Bold"/>
              </a:rPr>
              <a:t>We’d love to hear from you.</a:t>
            </a:r>
          </a:p>
          <a:p>
            <a:pPr algn="l">
              <a:lnSpc>
                <a:spcPts val="2660"/>
              </a:lnSpc>
            </a:pPr>
            <a:r>
              <a:rPr lang="en-US" sz="1900" dirty="0">
                <a:solidFill>
                  <a:srgbClr val="000000"/>
                </a:solidFill>
                <a:latin typeface="DM Sans"/>
                <a:ea typeface="DM Sans"/>
                <a:cs typeface="DM Sans"/>
                <a:sym typeface="DM Sans"/>
              </a:rPr>
              <a:t>What worked well? What would make this tool even more useful for your institution? Please take 3 minutes to fill out this </a:t>
            </a:r>
            <a:r>
              <a:rPr lang="en-US" sz="1900" b="1" u="sng" dirty="0">
                <a:solidFill>
                  <a:srgbClr val="A51C30"/>
                </a:solidFill>
                <a:latin typeface="DM Sans Bold"/>
                <a:ea typeface="DM Sans Bold"/>
                <a:cs typeface="DM Sans Bold"/>
                <a:sym typeface="DM Sans Bold"/>
                <a:hlinkClick r:id="rId4" tooltip="https://qualtricsxm89bcscpwx.qualtrics.com/jfe/form/SV_0pprdgr5WkZf4aO"/>
              </a:rPr>
              <a:t>feedback survey</a:t>
            </a:r>
            <a:r>
              <a:rPr lang="en-US" sz="1900" dirty="0">
                <a:solidFill>
                  <a:srgbClr val="000000"/>
                </a:solidFill>
                <a:latin typeface="DM Sans"/>
                <a:ea typeface="DM Sans"/>
                <a:cs typeface="DM Sans"/>
                <a:sym typeface="DM Sans"/>
              </a:rPr>
              <a:t> to help us improve future resources and better support your efforts.</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Thanks again—and we look forward to learning about what you’ll do with your plan.</a:t>
            </a:r>
          </a:p>
          <a:p>
            <a:pPr algn="l">
              <a:lnSpc>
                <a:spcPts val="2660"/>
              </a:lnSpc>
            </a:pPr>
            <a:endParaRPr lang="en-US" sz="1900" dirty="0">
              <a:solidFill>
                <a:srgbClr val="000000"/>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27" y="0"/>
            <a:ext cx="6837412" cy="10287000"/>
            <a:chOff x="0" y="0"/>
            <a:chExt cx="1800800" cy="2709333"/>
          </a:xfrm>
        </p:grpSpPr>
        <p:sp>
          <p:nvSpPr>
            <p:cNvPr id="3" name="Freeform 3"/>
            <p:cNvSpPr/>
            <p:nvPr/>
          </p:nvSpPr>
          <p:spPr>
            <a:xfrm>
              <a:off x="0" y="0"/>
              <a:ext cx="1800800" cy="2709333"/>
            </a:xfrm>
            <a:custGeom>
              <a:avLst/>
              <a:gdLst/>
              <a:ahLst/>
              <a:cxnLst/>
              <a:rect l="l" t="t" r="r" b="b"/>
              <a:pathLst>
                <a:path w="1800800" h="2709333">
                  <a:moveTo>
                    <a:pt x="0" y="0"/>
                  </a:moveTo>
                  <a:lnTo>
                    <a:pt x="1800800" y="0"/>
                  </a:lnTo>
                  <a:lnTo>
                    <a:pt x="1800800" y="2709333"/>
                  </a:lnTo>
                  <a:lnTo>
                    <a:pt x="0" y="2709333"/>
                  </a:lnTo>
                  <a:close/>
                </a:path>
              </a:pathLst>
            </a:custGeom>
            <a:solidFill>
              <a:srgbClr val="000703"/>
            </a:solidFill>
          </p:spPr>
          <p:txBody>
            <a:bodyPr/>
            <a:lstStyle/>
            <a:p>
              <a:endParaRPr lang="en-US"/>
            </a:p>
          </p:txBody>
        </p:sp>
        <p:sp>
          <p:nvSpPr>
            <p:cNvPr id="4" name="TextBox 4"/>
            <p:cNvSpPr txBox="1"/>
            <p:nvPr/>
          </p:nvSpPr>
          <p:spPr>
            <a:xfrm>
              <a:off x="0" y="-28575"/>
              <a:ext cx="1800800" cy="2737908"/>
            </a:xfrm>
            <a:prstGeom prst="rect">
              <a:avLst/>
            </a:prstGeom>
          </p:spPr>
          <p:txBody>
            <a:bodyPr lIns="50800" tIns="50800" rIns="50800" bIns="50800" rtlCol="0" anchor="ctr"/>
            <a:lstStyle/>
            <a:p>
              <a:pPr algn="r">
                <a:lnSpc>
                  <a:spcPts val="2380"/>
                </a:lnSpc>
              </a:pPr>
              <a:endParaRPr/>
            </a:p>
          </p:txBody>
        </p:sp>
      </p:grpSp>
      <p:sp>
        <p:nvSpPr>
          <p:cNvPr id="5" name="Freeform 5"/>
          <p:cNvSpPr/>
          <p:nvPr/>
        </p:nvSpPr>
        <p:spPr>
          <a:xfrm>
            <a:off x="6837412" y="0"/>
            <a:ext cx="12231018" cy="10287000"/>
          </a:xfrm>
          <a:custGeom>
            <a:avLst/>
            <a:gdLst/>
            <a:ahLst/>
            <a:cxnLst/>
            <a:rect l="l" t="t" r="r" b="b"/>
            <a:pathLst>
              <a:path w="12231018" h="10287000">
                <a:moveTo>
                  <a:pt x="0" y="0"/>
                </a:moveTo>
                <a:lnTo>
                  <a:pt x="12231018" y="0"/>
                </a:lnTo>
                <a:lnTo>
                  <a:pt x="12231018" y="10287000"/>
                </a:lnTo>
                <a:lnTo>
                  <a:pt x="0" y="10287000"/>
                </a:lnTo>
                <a:lnTo>
                  <a:pt x="0" y="0"/>
                </a:lnTo>
                <a:close/>
              </a:path>
            </a:pathLst>
          </a:custGeom>
          <a:blipFill>
            <a:blip r:embed="rId2"/>
            <a:stretch>
              <a:fillRect l="-13079" r="-13079"/>
            </a:stretch>
          </a:blipFill>
        </p:spPr>
        <p:txBody>
          <a:bodyPr/>
          <a:lstStyle/>
          <a:p>
            <a:endParaRPr lang="en-US"/>
          </a:p>
        </p:txBody>
      </p:sp>
      <p:sp>
        <p:nvSpPr>
          <p:cNvPr id="6" name="TextBox 6"/>
          <p:cNvSpPr txBox="1"/>
          <p:nvPr/>
        </p:nvSpPr>
        <p:spPr>
          <a:xfrm>
            <a:off x="1410052" y="1054896"/>
            <a:ext cx="13490345" cy="712470"/>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aramond Bold"/>
                <a:ea typeface="Garamond Bold"/>
                <a:cs typeface="Garamond Bold"/>
                <a:sym typeface="Garamond Bold"/>
              </a:rPr>
              <a:t>LEARN MORE</a:t>
            </a:r>
          </a:p>
        </p:txBody>
      </p:sp>
      <p:sp>
        <p:nvSpPr>
          <p:cNvPr id="7" name="AutoShape 7"/>
          <p:cNvSpPr/>
          <p:nvPr/>
        </p:nvSpPr>
        <p:spPr>
          <a:xfrm>
            <a:off x="1028700" y="1972063"/>
            <a:ext cx="5837639"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Freeform 8"/>
          <p:cNvSpPr/>
          <p:nvPr/>
        </p:nvSpPr>
        <p:spPr>
          <a:xfrm>
            <a:off x="427324" y="8659507"/>
            <a:ext cx="5985591" cy="1150356"/>
          </a:xfrm>
          <a:custGeom>
            <a:avLst/>
            <a:gdLst/>
            <a:ahLst/>
            <a:cxnLst/>
            <a:rect l="l" t="t" r="r" b="b"/>
            <a:pathLst>
              <a:path w="5985591" h="1150356">
                <a:moveTo>
                  <a:pt x="0" y="0"/>
                </a:moveTo>
                <a:lnTo>
                  <a:pt x="5985591" y="0"/>
                </a:lnTo>
                <a:lnTo>
                  <a:pt x="5985591" y="1150355"/>
                </a:lnTo>
                <a:lnTo>
                  <a:pt x="0" y="115035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410052" y="2610238"/>
            <a:ext cx="4888241" cy="3362325"/>
          </a:xfrm>
          <a:prstGeom prst="rect">
            <a:avLst/>
          </a:prstGeom>
        </p:spPr>
        <p:txBody>
          <a:bodyPr lIns="0" tIns="0" rIns="0" bIns="0" rtlCol="0" anchor="t">
            <a:spAutoFit/>
          </a:bodyPr>
          <a:lstStyle/>
          <a:p>
            <a:pPr algn="l">
              <a:lnSpc>
                <a:spcPts val="2400"/>
              </a:lnSpc>
            </a:pPr>
            <a:r>
              <a:rPr lang="en-US" sz="2000" dirty="0">
                <a:solidFill>
                  <a:srgbClr val="F2F2F2"/>
                </a:solidFill>
                <a:latin typeface="DM Sans"/>
                <a:ea typeface="DM Sans"/>
                <a:cs typeface="DM Sans"/>
                <a:sym typeface="DM Sans"/>
              </a:rPr>
              <a:t>For questions or comments about this workbook, contact:</a:t>
            </a:r>
          </a:p>
          <a:p>
            <a:pPr algn="l">
              <a:lnSpc>
                <a:spcPts val="2400"/>
              </a:lnSpc>
            </a:pPr>
            <a:endParaRPr lang="en-US" sz="2000" dirty="0">
              <a:solidFill>
                <a:srgbClr val="F2F2F2"/>
              </a:solidFill>
              <a:latin typeface="DM Sans"/>
              <a:ea typeface="DM Sans"/>
              <a:cs typeface="DM Sans"/>
              <a:sym typeface="DM Sans"/>
            </a:endParaRPr>
          </a:p>
          <a:p>
            <a:pPr algn="l">
              <a:lnSpc>
                <a:spcPts val="2400"/>
              </a:lnSpc>
            </a:pPr>
            <a:endParaRPr lang="en-US" sz="2000" dirty="0">
              <a:solidFill>
                <a:srgbClr val="F2F2F2"/>
              </a:solidFill>
              <a:latin typeface="DM Sans"/>
              <a:ea typeface="DM Sans"/>
              <a:cs typeface="DM Sans"/>
              <a:sym typeface="DM Sans"/>
            </a:endParaRPr>
          </a:p>
          <a:p>
            <a:pPr algn="l">
              <a:lnSpc>
                <a:spcPts val="2400"/>
              </a:lnSpc>
            </a:pPr>
            <a:endParaRPr lang="en-US" sz="2000" dirty="0">
              <a:solidFill>
                <a:srgbClr val="F2F2F2"/>
              </a:solidFill>
              <a:latin typeface="DM Sans"/>
              <a:ea typeface="DM Sans"/>
              <a:cs typeface="DM Sans"/>
              <a:sym typeface="DM Sans"/>
            </a:endParaRPr>
          </a:p>
          <a:p>
            <a:pPr algn="l">
              <a:lnSpc>
                <a:spcPts val="2400"/>
              </a:lnSpc>
            </a:pPr>
            <a:endParaRPr lang="en-US" sz="2000" dirty="0">
              <a:solidFill>
                <a:srgbClr val="F2F2F2"/>
              </a:solidFill>
              <a:latin typeface="DM Sans"/>
              <a:ea typeface="DM Sans"/>
              <a:cs typeface="DM Sans"/>
              <a:sym typeface="DM Sans"/>
            </a:endParaRPr>
          </a:p>
          <a:p>
            <a:pPr algn="l">
              <a:lnSpc>
                <a:spcPts val="2400"/>
              </a:lnSpc>
            </a:pPr>
            <a:endParaRPr lang="en-US" sz="2000" dirty="0">
              <a:solidFill>
                <a:srgbClr val="F2F2F2"/>
              </a:solidFill>
              <a:latin typeface="DM Sans"/>
              <a:ea typeface="DM Sans"/>
              <a:cs typeface="DM Sans"/>
              <a:sym typeface="DM Sans"/>
            </a:endParaRPr>
          </a:p>
          <a:p>
            <a:pPr algn="l">
              <a:lnSpc>
                <a:spcPts val="2400"/>
              </a:lnSpc>
            </a:pPr>
            <a:endParaRPr lang="en-US" sz="2000" dirty="0">
              <a:solidFill>
                <a:srgbClr val="F2F2F2"/>
              </a:solidFill>
              <a:latin typeface="DM Sans"/>
              <a:ea typeface="DM Sans"/>
              <a:cs typeface="DM Sans"/>
              <a:sym typeface="DM Sans"/>
            </a:endParaRPr>
          </a:p>
          <a:p>
            <a:pPr algn="l">
              <a:lnSpc>
                <a:spcPts val="2400"/>
              </a:lnSpc>
            </a:pPr>
            <a:r>
              <a:rPr lang="en-US" sz="2000" dirty="0">
                <a:solidFill>
                  <a:srgbClr val="F2F2F2"/>
                </a:solidFill>
                <a:latin typeface="DM Sans"/>
                <a:ea typeface="DM Sans"/>
                <a:cs typeface="DM Sans"/>
                <a:sym typeface="DM Sans"/>
              </a:rPr>
              <a:t>For partnerships with COACHE, contact:</a:t>
            </a:r>
          </a:p>
          <a:p>
            <a:pPr algn="l">
              <a:lnSpc>
                <a:spcPts val="2400"/>
              </a:lnSpc>
            </a:pPr>
            <a:r>
              <a:rPr lang="en-US" sz="2000" dirty="0">
                <a:solidFill>
                  <a:srgbClr val="F2F2F2"/>
                </a:solidFill>
                <a:latin typeface="DM Sans"/>
                <a:ea typeface="DM Sans"/>
                <a:cs typeface="DM Sans"/>
                <a:sym typeface="DM Sans"/>
              </a:rPr>
              <a:t> ​</a:t>
            </a:r>
          </a:p>
          <a:p>
            <a:pPr algn="l">
              <a:lnSpc>
                <a:spcPts val="2400"/>
              </a:lnSpc>
            </a:pPr>
            <a:endParaRPr lang="en-US" sz="2000" dirty="0">
              <a:solidFill>
                <a:srgbClr val="F2F2F2"/>
              </a:solidFill>
              <a:latin typeface="DM Sans"/>
              <a:ea typeface="DM Sans"/>
              <a:cs typeface="DM Sans"/>
              <a:sym typeface="DM Sans"/>
            </a:endParaRPr>
          </a:p>
        </p:txBody>
      </p:sp>
      <p:sp>
        <p:nvSpPr>
          <p:cNvPr id="10" name="TextBox 10"/>
          <p:cNvSpPr txBox="1"/>
          <p:nvPr/>
        </p:nvSpPr>
        <p:spPr>
          <a:xfrm>
            <a:off x="1935960" y="3416328"/>
            <a:ext cx="3398039" cy="1060675"/>
          </a:xfrm>
          <a:prstGeom prst="rect">
            <a:avLst/>
          </a:prstGeom>
        </p:spPr>
        <p:txBody>
          <a:bodyPr wrap="square" lIns="0" tIns="0" rIns="0" bIns="0" rtlCol="0" anchor="t">
            <a:spAutoFit/>
          </a:bodyPr>
          <a:lstStyle/>
          <a:p>
            <a:pPr algn="l">
              <a:lnSpc>
                <a:spcPts val="2799"/>
              </a:lnSpc>
              <a:spcBef>
                <a:spcPct val="0"/>
              </a:spcBef>
            </a:pPr>
            <a:r>
              <a:rPr lang="en-US" sz="1999">
                <a:solidFill>
                  <a:srgbClr val="FFFFFF"/>
                </a:solidFill>
                <a:latin typeface="DM Sans"/>
                <a:ea typeface="DM Sans"/>
                <a:cs typeface="DM Sans"/>
                <a:sym typeface="DM Sans"/>
              </a:rPr>
              <a:t>Qianzhen (Annie) Fu</a:t>
            </a:r>
          </a:p>
          <a:p>
            <a:pPr algn="l">
              <a:lnSpc>
                <a:spcPts val="2799"/>
              </a:lnSpc>
              <a:spcBef>
                <a:spcPct val="0"/>
              </a:spcBef>
            </a:pPr>
            <a:r>
              <a:rPr lang="en-US" sz="1999">
                <a:solidFill>
                  <a:srgbClr val="FFFFFF"/>
                </a:solidFill>
                <a:latin typeface="DM Sans"/>
                <a:ea typeface="DM Sans"/>
                <a:cs typeface="DM Sans"/>
                <a:sym typeface="DM Sans"/>
              </a:rPr>
              <a:t>Instructional Designer</a:t>
            </a:r>
          </a:p>
          <a:p>
            <a:pPr algn="l">
              <a:lnSpc>
                <a:spcPts val="2799"/>
              </a:lnSpc>
              <a:spcBef>
                <a:spcPct val="0"/>
              </a:spcBef>
            </a:pPr>
            <a:r>
              <a:rPr lang="en-US" sz="1999">
                <a:solidFill>
                  <a:srgbClr val="FFFFFF"/>
                </a:solidFill>
                <a:latin typeface="DM Sans"/>
                <a:ea typeface="DM Sans"/>
                <a:cs typeface="DM Sans"/>
                <a:sym typeface="DM Sans"/>
              </a:rPr>
              <a:t>anniefu@gse.harvard.edu</a:t>
            </a:r>
          </a:p>
        </p:txBody>
      </p:sp>
      <p:sp>
        <p:nvSpPr>
          <p:cNvPr id="11" name="TextBox 11"/>
          <p:cNvSpPr txBox="1"/>
          <p:nvPr/>
        </p:nvSpPr>
        <p:spPr>
          <a:xfrm>
            <a:off x="1889284" y="5541052"/>
            <a:ext cx="4409009" cy="1060675"/>
          </a:xfrm>
          <a:prstGeom prst="rect">
            <a:avLst/>
          </a:prstGeom>
        </p:spPr>
        <p:txBody>
          <a:bodyPr wrap="square" lIns="0" tIns="0" rIns="0" bIns="0" rtlCol="0" anchor="t">
            <a:spAutoFit/>
          </a:bodyPr>
          <a:lstStyle/>
          <a:p>
            <a:pPr algn="l">
              <a:lnSpc>
                <a:spcPts val="2799"/>
              </a:lnSpc>
              <a:spcBef>
                <a:spcPct val="0"/>
              </a:spcBef>
            </a:pPr>
            <a:r>
              <a:rPr lang="en-US" sz="1999">
                <a:solidFill>
                  <a:srgbClr val="FFFFFF"/>
                </a:solidFill>
                <a:latin typeface="DM Sans"/>
                <a:ea typeface="DM Sans"/>
                <a:cs typeface="DM Sans"/>
                <a:sym typeface="DM Sans"/>
              </a:rPr>
              <a:t>Deborah Ruiz</a:t>
            </a:r>
          </a:p>
          <a:p>
            <a:pPr algn="l">
              <a:lnSpc>
                <a:spcPts val="2799"/>
              </a:lnSpc>
              <a:spcBef>
                <a:spcPct val="0"/>
              </a:spcBef>
            </a:pPr>
            <a:r>
              <a:rPr lang="en-US" sz="1999">
                <a:solidFill>
                  <a:srgbClr val="FFFFFF"/>
                </a:solidFill>
                <a:latin typeface="DM Sans"/>
                <a:ea typeface="DM Sans"/>
                <a:cs typeface="DM Sans"/>
                <a:sym typeface="DM Sans"/>
              </a:rPr>
              <a:t>Assistant Director of Engagement​</a:t>
            </a:r>
          </a:p>
          <a:p>
            <a:pPr algn="l">
              <a:lnSpc>
                <a:spcPts val="2799"/>
              </a:lnSpc>
              <a:spcBef>
                <a:spcPct val="0"/>
              </a:spcBef>
            </a:pPr>
            <a:r>
              <a:rPr lang="en-US" sz="1999">
                <a:solidFill>
                  <a:srgbClr val="FFFFFF"/>
                </a:solidFill>
                <a:latin typeface="DM Sans"/>
                <a:ea typeface="DM Sans"/>
                <a:cs typeface="DM Sans"/>
                <a:sym typeface="DM Sans"/>
              </a:rPr>
              <a:t>deborah_ruiz@gse.harvard.edu</a:t>
            </a:r>
          </a:p>
        </p:txBody>
      </p:sp>
      <p:grpSp>
        <p:nvGrpSpPr>
          <p:cNvPr id="12" name="Group 12"/>
          <p:cNvGrpSpPr/>
          <p:nvPr/>
        </p:nvGrpSpPr>
        <p:grpSpPr>
          <a:xfrm>
            <a:off x="3066633" y="7210269"/>
            <a:ext cx="762000" cy="762000"/>
            <a:chOff x="0" y="0"/>
            <a:chExt cx="1016000" cy="1016000"/>
          </a:xfrm>
        </p:grpSpPr>
        <p:sp>
          <p:nvSpPr>
            <p:cNvPr id="13" name="Freeform 13"/>
            <p:cNvSpPr/>
            <p:nvPr/>
          </p:nvSpPr>
          <p:spPr>
            <a:xfrm>
              <a:off x="0" y="0"/>
              <a:ext cx="1016000" cy="1016000"/>
            </a:xfrm>
            <a:custGeom>
              <a:avLst/>
              <a:gdLst/>
              <a:ahLst/>
              <a:cxnLst/>
              <a:rect l="l" t="t" r="r" b="b"/>
              <a:pathLst>
                <a:path w="1016000" h="1016000">
                  <a:moveTo>
                    <a:pt x="0" y="508000"/>
                  </a:moveTo>
                  <a:cubicBezTo>
                    <a:pt x="0" y="227457"/>
                    <a:pt x="227457" y="0"/>
                    <a:pt x="508000" y="0"/>
                  </a:cubicBezTo>
                  <a:cubicBezTo>
                    <a:pt x="788543" y="0"/>
                    <a:pt x="1016000" y="227457"/>
                    <a:pt x="1016000" y="508000"/>
                  </a:cubicBezTo>
                  <a:cubicBezTo>
                    <a:pt x="1016000" y="788543"/>
                    <a:pt x="788543" y="1016000"/>
                    <a:pt x="508000" y="1016000"/>
                  </a:cubicBezTo>
                  <a:cubicBezTo>
                    <a:pt x="227457" y="1016000"/>
                    <a:pt x="0" y="788543"/>
                    <a:pt x="0" y="508000"/>
                  </a:cubicBezTo>
                  <a:close/>
                </a:path>
              </a:pathLst>
            </a:custGeom>
            <a:solidFill>
              <a:srgbClr val="F2F2F2"/>
            </a:solidFill>
          </p:spPr>
          <p:txBody>
            <a:bodyPr/>
            <a:lstStyle/>
            <a:p>
              <a:endParaRPr lang="en-US"/>
            </a:p>
          </p:txBody>
        </p:sp>
      </p:grpSp>
      <p:grpSp>
        <p:nvGrpSpPr>
          <p:cNvPr id="14" name="Group 14"/>
          <p:cNvGrpSpPr>
            <a:grpSpLocks noChangeAspect="1"/>
          </p:cNvGrpSpPr>
          <p:nvPr/>
        </p:nvGrpSpPr>
        <p:grpSpPr>
          <a:xfrm>
            <a:off x="3225385" y="7378918"/>
            <a:ext cx="444496" cy="424703"/>
            <a:chOff x="0" y="0"/>
            <a:chExt cx="592661" cy="566271"/>
          </a:xfrm>
        </p:grpSpPr>
        <p:sp>
          <p:nvSpPr>
            <p:cNvPr id="15" name="Freeform 15" descr="LinkedIn icon Logo PNG Transparent &amp; SVG Vector - Freebie Supply">
              <a:hlinkClick r:id="rId4" tooltip="https://www.linkedin.com/company/coache/"/>
            </p:cNvPr>
            <p:cNvSpPr/>
            <p:nvPr/>
          </p:nvSpPr>
          <p:spPr>
            <a:xfrm>
              <a:off x="0" y="0"/>
              <a:ext cx="592709" cy="566293"/>
            </a:xfrm>
            <a:custGeom>
              <a:avLst/>
              <a:gdLst/>
              <a:ahLst/>
              <a:cxnLst/>
              <a:rect l="l" t="t" r="r" b="b"/>
              <a:pathLst>
                <a:path w="592709" h="566293">
                  <a:moveTo>
                    <a:pt x="0" y="0"/>
                  </a:moveTo>
                  <a:lnTo>
                    <a:pt x="592709" y="0"/>
                  </a:lnTo>
                  <a:lnTo>
                    <a:pt x="592709" y="566293"/>
                  </a:lnTo>
                  <a:lnTo>
                    <a:pt x="0" y="566293"/>
                  </a:lnTo>
                  <a:lnTo>
                    <a:pt x="0" y="0"/>
                  </a:lnTo>
                  <a:close/>
                </a:path>
              </a:pathLst>
            </a:custGeom>
            <a:blipFill>
              <a:blip r:embed="rId5"/>
              <a:stretch>
                <a:fillRect r="2" b="3"/>
              </a:stretch>
            </a:blipFill>
          </p:spPr>
          <p:txBody>
            <a:bodyPr/>
            <a:lstStyle/>
            <a:p>
              <a:endParaRPr lang="en-US"/>
            </a:p>
          </p:txBody>
        </p:sp>
      </p:grpSp>
      <p:grpSp>
        <p:nvGrpSpPr>
          <p:cNvPr id="16" name="Group 16"/>
          <p:cNvGrpSpPr/>
          <p:nvPr/>
        </p:nvGrpSpPr>
        <p:grpSpPr>
          <a:xfrm>
            <a:off x="4694799" y="7210269"/>
            <a:ext cx="762000" cy="762000"/>
            <a:chOff x="0" y="0"/>
            <a:chExt cx="1016000" cy="1016000"/>
          </a:xfrm>
        </p:grpSpPr>
        <p:sp>
          <p:nvSpPr>
            <p:cNvPr id="17" name="Freeform 17"/>
            <p:cNvSpPr/>
            <p:nvPr/>
          </p:nvSpPr>
          <p:spPr>
            <a:xfrm>
              <a:off x="0" y="0"/>
              <a:ext cx="1016000" cy="1016000"/>
            </a:xfrm>
            <a:custGeom>
              <a:avLst/>
              <a:gdLst/>
              <a:ahLst/>
              <a:cxnLst/>
              <a:rect l="l" t="t" r="r" b="b"/>
              <a:pathLst>
                <a:path w="1016000" h="1016000">
                  <a:moveTo>
                    <a:pt x="0" y="508000"/>
                  </a:moveTo>
                  <a:cubicBezTo>
                    <a:pt x="0" y="227457"/>
                    <a:pt x="227457" y="0"/>
                    <a:pt x="508000" y="0"/>
                  </a:cubicBezTo>
                  <a:cubicBezTo>
                    <a:pt x="788543" y="0"/>
                    <a:pt x="1016000" y="227457"/>
                    <a:pt x="1016000" y="508000"/>
                  </a:cubicBezTo>
                  <a:cubicBezTo>
                    <a:pt x="1016000" y="788543"/>
                    <a:pt x="788543" y="1016000"/>
                    <a:pt x="508000" y="1016000"/>
                  </a:cubicBezTo>
                  <a:cubicBezTo>
                    <a:pt x="227457" y="1016000"/>
                    <a:pt x="0" y="788543"/>
                    <a:pt x="0" y="508000"/>
                  </a:cubicBezTo>
                  <a:close/>
                </a:path>
              </a:pathLst>
            </a:custGeom>
            <a:solidFill>
              <a:srgbClr val="F2F2F2"/>
            </a:solidFill>
          </p:spPr>
          <p:txBody>
            <a:bodyPr/>
            <a:lstStyle/>
            <a:p>
              <a:endParaRPr lang="en-US"/>
            </a:p>
          </p:txBody>
        </p:sp>
      </p:grpSp>
      <p:grpSp>
        <p:nvGrpSpPr>
          <p:cNvPr id="18" name="Group 18"/>
          <p:cNvGrpSpPr>
            <a:grpSpLocks noChangeAspect="1"/>
          </p:cNvGrpSpPr>
          <p:nvPr/>
        </p:nvGrpSpPr>
        <p:grpSpPr>
          <a:xfrm>
            <a:off x="4600158" y="7323721"/>
            <a:ext cx="951282" cy="535096"/>
            <a:chOff x="0" y="0"/>
            <a:chExt cx="1268376" cy="713461"/>
          </a:xfrm>
        </p:grpSpPr>
        <p:sp>
          <p:nvSpPr>
            <p:cNvPr id="19" name="Freeform 19" descr="Twitter Logo and sign, new logo meaning and history, PNG, SVG">
              <a:hlinkClick r:id="rId6" tooltip="https://x.com/coacheproject"/>
            </p:cNvPr>
            <p:cNvSpPr/>
            <p:nvPr/>
          </p:nvSpPr>
          <p:spPr>
            <a:xfrm>
              <a:off x="0" y="0"/>
              <a:ext cx="1268349" cy="713486"/>
            </a:xfrm>
            <a:custGeom>
              <a:avLst/>
              <a:gdLst/>
              <a:ahLst/>
              <a:cxnLst/>
              <a:rect l="l" t="t" r="r" b="b"/>
              <a:pathLst>
                <a:path w="1268349" h="713486">
                  <a:moveTo>
                    <a:pt x="0" y="0"/>
                  </a:moveTo>
                  <a:lnTo>
                    <a:pt x="1268349" y="0"/>
                  </a:lnTo>
                  <a:lnTo>
                    <a:pt x="1268349" y="713486"/>
                  </a:lnTo>
                  <a:lnTo>
                    <a:pt x="0" y="713486"/>
                  </a:lnTo>
                  <a:lnTo>
                    <a:pt x="0" y="0"/>
                  </a:lnTo>
                  <a:close/>
                </a:path>
              </a:pathLst>
            </a:custGeom>
            <a:blipFill>
              <a:blip r:embed="rId7"/>
              <a:stretch>
                <a:fillRect r="-2" b="3"/>
              </a:stretch>
            </a:blipFill>
          </p:spPr>
          <p:txBody>
            <a:bodyPr/>
            <a:lstStyle/>
            <a:p>
              <a:endParaRPr lang="en-US"/>
            </a:p>
          </p:txBody>
        </p:sp>
      </p:grpSp>
      <p:grpSp>
        <p:nvGrpSpPr>
          <p:cNvPr id="20" name="Group 20"/>
          <p:cNvGrpSpPr/>
          <p:nvPr/>
        </p:nvGrpSpPr>
        <p:grpSpPr>
          <a:xfrm>
            <a:off x="1529422" y="7210269"/>
            <a:ext cx="762000" cy="762000"/>
            <a:chOff x="0" y="0"/>
            <a:chExt cx="1016000" cy="1016000"/>
          </a:xfrm>
        </p:grpSpPr>
        <p:sp>
          <p:nvSpPr>
            <p:cNvPr id="21" name="Freeform 21"/>
            <p:cNvSpPr/>
            <p:nvPr/>
          </p:nvSpPr>
          <p:spPr>
            <a:xfrm>
              <a:off x="0" y="0"/>
              <a:ext cx="1016000" cy="1016000"/>
            </a:xfrm>
            <a:custGeom>
              <a:avLst/>
              <a:gdLst/>
              <a:ahLst/>
              <a:cxnLst/>
              <a:rect l="l" t="t" r="r" b="b"/>
              <a:pathLst>
                <a:path w="1016000" h="1016000">
                  <a:moveTo>
                    <a:pt x="0" y="508000"/>
                  </a:moveTo>
                  <a:cubicBezTo>
                    <a:pt x="0" y="227457"/>
                    <a:pt x="227457" y="0"/>
                    <a:pt x="508000" y="0"/>
                  </a:cubicBezTo>
                  <a:cubicBezTo>
                    <a:pt x="788543" y="0"/>
                    <a:pt x="1016000" y="227457"/>
                    <a:pt x="1016000" y="508000"/>
                  </a:cubicBezTo>
                  <a:cubicBezTo>
                    <a:pt x="1016000" y="788543"/>
                    <a:pt x="788543" y="1016000"/>
                    <a:pt x="508000" y="1016000"/>
                  </a:cubicBezTo>
                  <a:cubicBezTo>
                    <a:pt x="227457" y="1016000"/>
                    <a:pt x="0" y="788543"/>
                    <a:pt x="0" y="508000"/>
                  </a:cubicBezTo>
                  <a:close/>
                </a:path>
              </a:pathLst>
            </a:custGeom>
            <a:solidFill>
              <a:srgbClr val="F2F2F2"/>
            </a:solidFill>
          </p:spPr>
          <p:txBody>
            <a:bodyPr/>
            <a:lstStyle/>
            <a:p>
              <a:endParaRPr lang="en-US"/>
            </a:p>
          </p:txBody>
        </p:sp>
      </p:grpSp>
      <p:grpSp>
        <p:nvGrpSpPr>
          <p:cNvPr id="22" name="Group 22"/>
          <p:cNvGrpSpPr>
            <a:grpSpLocks noChangeAspect="1"/>
          </p:cNvGrpSpPr>
          <p:nvPr/>
        </p:nvGrpSpPr>
        <p:grpSpPr>
          <a:xfrm>
            <a:off x="1634501" y="7315348"/>
            <a:ext cx="551842" cy="551842"/>
            <a:chOff x="0" y="0"/>
            <a:chExt cx="735789" cy="735789"/>
          </a:xfrm>
        </p:grpSpPr>
        <p:sp>
          <p:nvSpPr>
            <p:cNvPr id="23" name="Freeform 23" descr="Get Website Logo Png Vector">
              <a:hlinkClick r:id="rId8" tooltip="https://coache.gse.harvard.edu/"/>
            </p:cNvPr>
            <p:cNvSpPr/>
            <p:nvPr/>
          </p:nvSpPr>
          <p:spPr>
            <a:xfrm>
              <a:off x="0" y="0"/>
              <a:ext cx="735838" cy="735838"/>
            </a:xfrm>
            <a:custGeom>
              <a:avLst/>
              <a:gdLst/>
              <a:ahLst/>
              <a:cxnLst/>
              <a:rect l="l" t="t" r="r" b="b"/>
              <a:pathLst>
                <a:path w="735838" h="735838">
                  <a:moveTo>
                    <a:pt x="0" y="0"/>
                  </a:moveTo>
                  <a:lnTo>
                    <a:pt x="735838" y="0"/>
                  </a:lnTo>
                  <a:lnTo>
                    <a:pt x="735838" y="735838"/>
                  </a:lnTo>
                  <a:lnTo>
                    <a:pt x="0" y="735838"/>
                  </a:lnTo>
                  <a:lnTo>
                    <a:pt x="0" y="0"/>
                  </a:lnTo>
                  <a:close/>
                </a:path>
              </a:pathLst>
            </a:custGeom>
            <a:blipFill>
              <a:blip r:embed="rId9"/>
              <a:stretch>
                <a:fillRect r="6" b="6"/>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HOW TO USE THIS DECK</a:t>
            </a:r>
          </a:p>
        </p:txBody>
      </p:sp>
      <p:sp>
        <p:nvSpPr>
          <p:cNvPr id="7" name="Freeform 7"/>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TextBox 9"/>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pSp>
        <p:nvGrpSpPr>
          <p:cNvPr id="10" name="Group 10"/>
          <p:cNvGrpSpPr/>
          <p:nvPr/>
        </p:nvGrpSpPr>
        <p:grpSpPr>
          <a:xfrm>
            <a:off x="1410052" y="3308416"/>
            <a:ext cx="4910380" cy="4283743"/>
            <a:chOff x="0" y="0"/>
            <a:chExt cx="1293269" cy="1128228"/>
          </a:xfrm>
        </p:grpSpPr>
        <p:sp>
          <p:nvSpPr>
            <p:cNvPr id="11" name="Freeform 11"/>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C6D9F1">
                <a:alpha val="73725"/>
              </a:srgbClr>
            </a:solidFill>
            <a:ln cap="rnd">
              <a:noFill/>
              <a:prstDash val="solid"/>
              <a:round/>
            </a:ln>
          </p:spPr>
          <p:txBody>
            <a:bodyPr/>
            <a:lstStyle/>
            <a:p>
              <a:endParaRPr lang="en-US"/>
            </a:p>
          </p:txBody>
        </p:sp>
        <p:sp>
          <p:nvSpPr>
            <p:cNvPr id="12" name="TextBox 12"/>
            <p:cNvSpPr txBox="1"/>
            <p:nvPr/>
          </p:nvSpPr>
          <p:spPr>
            <a:xfrm>
              <a:off x="0" y="104775"/>
              <a:ext cx="1293269" cy="1023453"/>
            </a:xfrm>
            <a:prstGeom prst="rect">
              <a:avLst/>
            </a:prstGeom>
          </p:spPr>
          <p:txBody>
            <a:bodyPr lIns="50800" tIns="50800" rIns="50800" bIns="50800" rtlCol="0" anchor="ctr"/>
            <a:lstStyle/>
            <a:p>
              <a:pPr algn="ctr">
                <a:lnSpc>
                  <a:spcPts val="799"/>
                </a:lnSpc>
              </a:pPr>
              <a:endParaRPr/>
            </a:p>
          </p:txBody>
        </p:sp>
      </p:grpSp>
      <p:grpSp>
        <p:nvGrpSpPr>
          <p:cNvPr id="13" name="Group 13"/>
          <p:cNvGrpSpPr/>
          <p:nvPr/>
        </p:nvGrpSpPr>
        <p:grpSpPr>
          <a:xfrm>
            <a:off x="6696005" y="3308416"/>
            <a:ext cx="4910380" cy="4283743"/>
            <a:chOff x="0" y="0"/>
            <a:chExt cx="1293269" cy="1128228"/>
          </a:xfrm>
        </p:grpSpPr>
        <p:sp>
          <p:nvSpPr>
            <p:cNvPr id="14" name="Freeform 14"/>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C6D9F1">
                <a:alpha val="73725"/>
              </a:srgbClr>
            </a:solidFill>
            <a:ln cap="rnd">
              <a:noFill/>
              <a:prstDash val="solid"/>
              <a:round/>
            </a:ln>
          </p:spPr>
          <p:txBody>
            <a:bodyPr/>
            <a:lstStyle/>
            <a:p>
              <a:endParaRPr lang="en-US"/>
            </a:p>
          </p:txBody>
        </p:sp>
        <p:sp>
          <p:nvSpPr>
            <p:cNvPr id="15" name="TextBox 15"/>
            <p:cNvSpPr txBox="1"/>
            <p:nvPr/>
          </p:nvSpPr>
          <p:spPr>
            <a:xfrm>
              <a:off x="0" y="104775"/>
              <a:ext cx="1293269" cy="1023453"/>
            </a:xfrm>
            <a:prstGeom prst="rect">
              <a:avLst/>
            </a:prstGeom>
          </p:spPr>
          <p:txBody>
            <a:bodyPr lIns="50800" tIns="50800" rIns="50800" bIns="50800" rtlCol="0" anchor="ctr"/>
            <a:lstStyle/>
            <a:p>
              <a:pPr algn="ctr">
                <a:lnSpc>
                  <a:spcPts val="799"/>
                </a:lnSpc>
              </a:pPr>
              <a:endParaRPr/>
            </a:p>
          </p:txBody>
        </p:sp>
      </p:grpSp>
      <p:grpSp>
        <p:nvGrpSpPr>
          <p:cNvPr id="16" name="Group 16"/>
          <p:cNvGrpSpPr/>
          <p:nvPr/>
        </p:nvGrpSpPr>
        <p:grpSpPr>
          <a:xfrm>
            <a:off x="11981957" y="3308416"/>
            <a:ext cx="4910380" cy="4283743"/>
            <a:chOff x="0" y="0"/>
            <a:chExt cx="1293269" cy="1128228"/>
          </a:xfrm>
        </p:grpSpPr>
        <p:sp>
          <p:nvSpPr>
            <p:cNvPr id="17" name="Freeform 17"/>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C6D9F1">
                <a:alpha val="73725"/>
              </a:srgbClr>
            </a:solidFill>
            <a:ln cap="rnd">
              <a:noFill/>
              <a:prstDash val="solid"/>
              <a:round/>
            </a:ln>
          </p:spPr>
          <p:txBody>
            <a:bodyPr/>
            <a:lstStyle/>
            <a:p>
              <a:endParaRPr lang="en-US"/>
            </a:p>
          </p:txBody>
        </p:sp>
        <p:sp>
          <p:nvSpPr>
            <p:cNvPr id="18" name="TextBox 18"/>
            <p:cNvSpPr txBox="1"/>
            <p:nvPr/>
          </p:nvSpPr>
          <p:spPr>
            <a:xfrm>
              <a:off x="0" y="104775"/>
              <a:ext cx="1293269" cy="1023453"/>
            </a:xfrm>
            <a:prstGeom prst="rect">
              <a:avLst/>
            </a:prstGeom>
          </p:spPr>
          <p:txBody>
            <a:bodyPr lIns="50800" tIns="50800" rIns="50800" bIns="50800" rtlCol="0" anchor="ctr"/>
            <a:lstStyle/>
            <a:p>
              <a:pPr algn="ctr">
                <a:lnSpc>
                  <a:spcPts val="799"/>
                </a:lnSpc>
              </a:pPr>
              <a:endParaRPr/>
            </a:p>
          </p:txBody>
        </p:sp>
      </p:grpSp>
      <p:grpSp>
        <p:nvGrpSpPr>
          <p:cNvPr id="19" name="Group 19"/>
          <p:cNvGrpSpPr/>
          <p:nvPr/>
        </p:nvGrpSpPr>
        <p:grpSpPr>
          <a:xfrm>
            <a:off x="2922836" y="2906803"/>
            <a:ext cx="1884812" cy="842309"/>
            <a:chOff x="0" y="0"/>
            <a:chExt cx="2513082" cy="1123079"/>
          </a:xfrm>
        </p:grpSpPr>
        <p:sp>
          <p:nvSpPr>
            <p:cNvPr id="20" name="Freeform 20"/>
            <p:cNvSpPr/>
            <p:nvPr/>
          </p:nvSpPr>
          <p:spPr>
            <a:xfrm>
              <a:off x="0" y="0"/>
              <a:ext cx="2513082" cy="1123079"/>
            </a:xfrm>
            <a:custGeom>
              <a:avLst/>
              <a:gdLst/>
              <a:ahLst/>
              <a:cxnLst/>
              <a:rect l="l" t="t" r="r" b="b"/>
              <a:pathLst>
                <a:path w="2513082" h="1123079">
                  <a:moveTo>
                    <a:pt x="0" y="0"/>
                  </a:moveTo>
                  <a:lnTo>
                    <a:pt x="2513082" y="0"/>
                  </a:lnTo>
                  <a:lnTo>
                    <a:pt x="2513082" y="1123079"/>
                  </a:lnTo>
                  <a:lnTo>
                    <a:pt x="0" y="1123079"/>
                  </a:lnTo>
                  <a:lnTo>
                    <a:pt x="0" y="0"/>
                  </a:lnTo>
                  <a:close/>
                </a:path>
              </a:pathLst>
            </a:custGeom>
            <a:blipFill>
              <a:blip>
                <a:extLst>
                  <a:ext uri="{96DAC541-7B7A-43D3-8B79-37D633B846F1}">
                    <asvg:svgBlip xmlns:asvg="http://schemas.microsoft.com/office/drawing/2016/SVG/main" r:embed="rId3"/>
                  </a:ext>
                </a:extLst>
              </a:blip>
              <a:stretch>
                <a:fillRect t="-65886" b="-65886"/>
              </a:stretch>
            </a:blipFill>
          </p:spPr>
          <p:txBody>
            <a:bodyPr/>
            <a:lstStyle/>
            <a:p>
              <a:endParaRPr lang="en-US"/>
            </a:p>
          </p:txBody>
        </p:sp>
        <p:sp>
          <p:nvSpPr>
            <p:cNvPr id="21" name="TextBox 21"/>
            <p:cNvSpPr txBox="1"/>
            <p:nvPr/>
          </p:nvSpPr>
          <p:spPr>
            <a:xfrm>
              <a:off x="382161" y="-47220"/>
              <a:ext cx="1748761" cy="1033948"/>
            </a:xfrm>
            <a:prstGeom prst="rect">
              <a:avLst/>
            </a:prstGeom>
          </p:spPr>
          <p:txBody>
            <a:bodyPr lIns="0" tIns="0" rIns="0" bIns="0" rtlCol="0" anchor="t">
              <a:spAutoFit/>
            </a:bodyPr>
            <a:lstStyle/>
            <a:p>
              <a:pPr algn="ctr">
                <a:lnSpc>
                  <a:spcPts val="6878"/>
                </a:lnSpc>
                <a:spcBef>
                  <a:spcPct val="0"/>
                </a:spcBef>
              </a:pPr>
              <a:r>
                <a:rPr lang="en-US" sz="4272">
                  <a:solidFill>
                    <a:srgbClr val="FFFFFF"/>
                  </a:solidFill>
                  <a:latin typeface="Itim"/>
                  <a:ea typeface="Itim"/>
                  <a:cs typeface="Itim"/>
                  <a:sym typeface="Itim"/>
                </a:rPr>
                <a:t>1</a:t>
              </a:r>
            </a:p>
          </p:txBody>
        </p:sp>
      </p:grpSp>
      <p:sp>
        <p:nvSpPr>
          <p:cNvPr id="22" name="TextBox 22"/>
          <p:cNvSpPr txBox="1"/>
          <p:nvPr/>
        </p:nvSpPr>
        <p:spPr>
          <a:xfrm>
            <a:off x="1823957" y="4623742"/>
            <a:ext cx="4140148" cy="674370"/>
          </a:xfrm>
          <a:prstGeom prst="rect">
            <a:avLst/>
          </a:prstGeom>
        </p:spPr>
        <p:txBody>
          <a:bodyPr lIns="0" tIns="0" rIns="0" bIns="0" rtlCol="0" anchor="t">
            <a:spAutoFit/>
          </a:bodyPr>
          <a:lstStyle/>
          <a:p>
            <a:pPr algn="l">
              <a:lnSpc>
                <a:spcPts val="2700"/>
              </a:lnSpc>
            </a:pPr>
            <a:r>
              <a:rPr lang="en-US" sz="1800" dirty="0">
                <a:solidFill>
                  <a:srgbClr val="000000"/>
                </a:solidFill>
                <a:latin typeface="DM Sans"/>
                <a:ea typeface="DM Sans"/>
                <a:cs typeface="DM Sans"/>
                <a:sym typeface="DM Sans"/>
              </a:rPr>
              <a:t>This section explains the structure and purpose of th</a:t>
            </a:r>
            <a:r>
              <a:rPr lang="en-US" dirty="0">
                <a:solidFill>
                  <a:srgbClr val="000000"/>
                </a:solidFill>
                <a:latin typeface="DM Sans"/>
                <a:ea typeface="DM Sans"/>
                <a:cs typeface="DM Sans"/>
                <a:sym typeface="DM Sans"/>
              </a:rPr>
              <a:t>e workbook</a:t>
            </a:r>
            <a:r>
              <a:rPr lang="en-US" sz="1800" dirty="0">
                <a:solidFill>
                  <a:srgbClr val="000000"/>
                </a:solidFill>
                <a:latin typeface="DM Sans"/>
                <a:ea typeface="DM Sans"/>
                <a:cs typeface="DM Sans"/>
                <a:sym typeface="DM Sans"/>
              </a:rPr>
              <a:t>. </a:t>
            </a:r>
          </a:p>
        </p:txBody>
      </p:sp>
      <p:sp>
        <p:nvSpPr>
          <p:cNvPr id="23" name="TextBox 23"/>
          <p:cNvSpPr txBox="1"/>
          <p:nvPr/>
        </p:nvSpPr>
        <p:spPr>
          <a:xfrm>
            <a:off x="1910831" y="3987237"/>
            <a:ext cx="3908822" cy="481329"/>
          </a:xfrm>
          <a:prstGeom prst="rect">
            <a:avLst/>
          </a:prstGeom>
        </p:spPr>
        <p:txBody>
          <a:bodyPr lIns="0" tIns="0" rIns="0" bIns="0" rtlCol="0" anchor="t">
            <a:spAutoFit/>
          </a:bodyPr>
          <a:lstStyle/>
          <a:p>
            <a:pPr algn="just">
              <a:lnSpc>
                <a:spcPts val="3920"/>
              </a:lnSpc>
              <a:spcBef>
                <a:spcPct val="0"/>
              </a:spcBef>
            </a:pPr>
            <a:r>
              <a:rPr lang="en-US" sz="2800" b="1">
                <a:solidFill>
                  <a:srgbClr val="000000"/>
                </a:solidFill>
                <a:latin typeface="Garamond Bold"/>
                <a:ea typeface="Garamond Bold"/>
                <a:cs typeface="Garamond Bold"/>
                <a:sym typeface="Garamond Bold"/>
              </a:rPr>
              <a:t>Overview </a:t>
            </a:r>
            <a:r>
              <a:rPr lang="en-US" sz="2800" b="1">
                <a:solidFill>
                  <a:srgbClr val="A51C30"/>
                </a:solidFill>
                <a:latin typeface="Garamond Bold"/>
                <a:ea typeface="Garamond Bold"/>
                <a:cs typeface="Garamond Bold"/>
                <a:sym typeface="Garamond Bold"/>
              </a:rPr>
              <a:t>(You Are Here)</a:t>
            </a:r>
            <a:r>
              <a:rPr lang="en-US" sz="2800" b="1">
                <a:solidFill>
                  <a:srgbClr val="000000"/>
                </a:solidFill>
                <a:latin typeface="Garamond Bold"/>
                <a:ea typeface="Garamond Bold"/>
                <a:cs typeface="Garamond Bold"/>
                <a:sym typeface="Garamond Bold"/>
              </a:rPr>
              <a:t> </a:t>
            </a:r>
          </a:p>
        </p:txBody>
      </p:sp>
      <p:sp>
        <p:nvSpPr>
          <p:cNvPr id="24" name="TextBox 24"/>
          <p:cNvSpPr txBox="1"/>
          <p:nvPr/>
        </p:nvSpPr>
        <p:spPr>
          <a:xfrm>
            <a:off x="1410052" y="2271908"/>
            <a:ext cx="15715244" cy="339725"/>
          </a:xfrm>
          <a:prstGeom prst="rect">
            <a:avLst/>
          </a:prstGeom>
        </p:spPr>
        <p:txBody>
          <a:bodyPr lIns="0" tIns="0" rIns="0" bIns="0" rtlCol="0" anchor="t">
            <a:spAutoFit/>
          </a:bodyPr>
          <a:lstStyle/>
          <a:p>
            <a:pPr algn="l">
              <a:lnSpc>
                <a:spcPts val="2799"/>
              </a:lnSpc>
              <a:spcBef>
                <a:spcPct val="0"/>
              </a:spcBef>
            </a:pPr>
            <a:r>
              <a:rPr lang="en-US" sz="1999">
                <a:solidFill>
                  <a:srgbClr val="000000"/>
                </a:solidFill>
                <a:latin typeface="DM Sans"/>
                <a:ea typeface="DM Sans"/>
                <a:cs typeface="DM Sans"/>
                <a:sym typeface="DM Sans"/>
              </a:rPr>
              <a:t>This deck is organized into three sections and includes two types of slides—instructional and working slides.</a:t>
            </a:r>
          </a:p>
        </p:txBody>
      </p:sp>
      <p:sp>
        <p:nvSpPr>
          <p:cNvPr id="25" name="TextBox 25"/>
          <p:cNvSpPr txBox="1"/>
          <p:nvPr/>
        </p:nvSpPr>
        <p:spPr>
          <a:xfrm>
            <a:off x="6901058" y="4623742"/>
            <a:ext cx="4499786" cy="3074670"/>
          </a:xfrm>
          <a:prstGeom prst="rect">
            <a:avLst/>
          </a:prstGeom>
        </p:spPr>
        <p:txBody>
          <a:bodyPr lIns="0" tIns="0" rIns="0" bIns="0" rtlCol="0" anchor="t">
            <a:spAutoFit/>
          </a:bodyPr>
          <a:lstStyle/>
          <a:p>
            <a:pPr algn="l">
              <a:lnSpc>
                <a:spcPts val="2700"/>
              </a:lnSpc>
            </a:pPr>
            <a:r>
              <a:rPr lang="en-US" sz="1800" dirty="0">
                <a:solidFill>
                  <a:srgbClr val="000000"/>
                </a:solidFill>
                <a:latin typeface="DM Sans"/>
                <a:ea typeface="DM Sans"/>
                <a:cs typeface="DM Sans"/>
                <a:sym typeface="DM Sans"/>
              </a:rPr>
              <a:t>This is the </a:t>
            </a:r>
            <a:r>
              <a:rPr lang="en-US" sz="1800" b="1" dirty="0">
                <a:solidFill>
                  <a:srgbClr val="000000"/>
                </a:solidFill>
                <a:latin typeface="DM Sans Bold"/>
                <a:ea typeface="DM Sans Bold"/>
                <a:cs typeface="DM Sans Bold"/>
                <a:sym typeface="DM Sans Bold"/>
              </a:rPr>
              <a:t>core </a:t>
            </a:r>
            <a:r>
              <a:rPr lang="en-US" sz="1800" dirty="0">
                <a:solidFill>
                  <a:srgbClr val="000000"/>
                </a:solidFill>
                <a:latin typeface="DM Sans"/>
                <a:ea typeface="DM Sans"/>
                <a:cs typeface="DM Sans"/>
                <a:sym typeface="DM Sans"/>
              </a:rPr>
              <a:t>of the slide deck, built around six themes on communication:</a:t>
            </a:r>
          </a:p>
          <a:p>
            <a:pPr marL="388622" lvl="1" indent="-194311" algn="l">
              <a:lnSpc>
                <a:spcPts val="2700"/>
              </a:lnSpc>
              <a:buAutoNum type="arabicPeriod"/>
            </a:pPr>
            <a:r>
              <a:rPr lang="en-US" sz="1800" dirty="0">
                <a:solidFill>
                  <a:srgbClr val="000000"/>
                </a:solidFill>
                <a:latin typeface="DM Sans"/>
                <a:ea typeface="DM Sans"/>
                <a:cs typeface="DM Sans"/>
                <a:sym typeface="DM Sans"/>
              </a:rPr>
              <a:t>Understand Your Institution’s “Why”</a:t>
            </a:r>
          </a:p>
          <a:p>
            <a:pPr marL="388622" lvl="1" indent="-194311" algn="l">
              <a:lnSpc>
                <a:spcPts val="2700"/>
              </a:lnSpc>
              <a:buAutoNum type="arabicPeriod"/>
            </a:pPr>
            <a:r>
              <a:rPr lang="en-US" sz="1800" dirty="0">
                <a:solidFill>
                  <a:srgbClr val="000000"/>
                </a:solidFill>
                <a:latin typeface="DM Sans"/>
                <a:ea typeface="DM Sans"/>
                <a:cs typeface="DM Sans"/>
                <a:sym typeface="DM Sans"/>
              </a:rPr>
              <a:t>Map Your Audience</a:t>
            </a:r>
          </a:p>
          <a:p>
            <a:pPr marL="388622" lvl="1" indent="-194311" algn="l">
              <a:lnSpc>
                <a:spcPts val="2700"/>
              </a:lnSpc>
              <a:buAutoNum type="arabicPeriod"/>
            </a:pPr>
            <a:r>
              <a:rPr lang="en-US" sz="1800" dirty="0">
                <a:solidFill>
                  <a:srgbClr val="000000"/>
                </a:solidFill>
                <a:latin typeface="DM Sans"/>
                <a:ea typeface="DM Sans"/>
                <a:cs typeface="DM Sans"/>
                <a:sym typeface="DM Sans"/>
              </a:rPr>
              <a:t>Diversify Communication Channels</a:t>
            </a:r>
          </a:p>
          <a:p>
            <a:pPr marL="388622" lvl="1" indent="-194311" algn="l">
              <a:lnSpc>
                <a:spcPts val="2700"/>
              </a:lnSpc>
              <a:buAutoNum type="arabicPeriod"/>
            </a:pPr>
            <a:r>
              <a:rPr lang="en-US" sz="1800" dirty="0">
                <a:solidFill>
                  <a:srgbClr val="000000"/>
                </a:solidFill>
                <a:latin typeface="DM Sans"/>
                <a:ea typeface="DM Sans"/>
                <a:cs typeface="DM Sans"/>
                <a:sym typeface="DM Sans"/>
              </a:rPr>
              <a:t>Tackle Survey Fatigue</a:t>
            </a:r>
          </a:p>
          <a:p>
            <a:pPr marL="388622" lvl="1" indent="-194311" algn="l">
              <a:lnSpc>
                <a:spcPts val="2700"/>
              </a:lnSpc>
              <a:buAutoNum type="arabicPeriod"/>
            </a:pPr>
            <a:r>
              <a:rPr lang="en-US" sz="1800" dirty="0">
                <a:solidFill>
                  <a:srgbClr val="000000"/>
                </a:solidFill>
                <a:latin typeface="DM Sans"/>
                <a:ea typeface="DM Sans"/>
                <a:cs typeface="DM Sans"/>
                <a:sym typeface="DM Sans"/>
              </a:rPr>
              <a:t>Protect Data Privacy </a:t>
            </a:r>
          </a:p>
          <a:p>
            <a:pPr marL="388622" lvl="1" indent="-194311" algn="l">
              <a:lnSpc>
                <a:spcPts val="2700"/>
              </a:lnSpc>
              <a:buAutoNum type="arabicPeriod"/>
            </a:pPr>
            <a:r>
              <a:rPr lang="en-US" sz="1800" dirty="0">
                <a:solidFill>
                  <a:srgbClr val="000000"/>
                </a:solidFill>
                <a:latin typeface="DM Sans"/>
                <a:ea typeface="DM Sans"/>
                <a:cs typeface="DM Sans"/>
                <a:sym typeface="DM Sans"/>
              </a:rPr>
              <a:t>Plan Ahead After Survey Closes</a:t>
            </a:r>
          </a:p>
          <a:p>
            <a:pPr algn="l">
              <a:lnSpc>
                <a:spcPts val="2700"/>
              </a:lnSpc>
            </a:pPr>
            <a:endParaRPr lang="en-US" sz="1800" dirty="0">
              <a:solidFill>
                <a:srgbClr val="000000"/>
              </a:solidFill>
              <a:latin typeface="DM Sans"/>
              <a:ea typeface="DM Sans"/>
              <a:cs typeface="DM Sans"/>
              <a:sym typeface="DM Sans"/>
            </a:endParaRPr>
          </a:p>
        </p:txBody>
      </p:sp>
      <p:sp>
        <p:nvSpPr>
          <p:cNvPr id="26" name="TextBox 26"/>
          <p:cNvSpPr txBox="1"/>
          <p:nvPr/>
        </p:nvSpPr>
        <p:spPr>
          <a:xfrm>
            <a:off x="7156541" y="3987237"/>
            <a:ext cx="3989308" cy="481329"/>
          </a:xfrm>
          <a:prstGeom prst="rect">
            <a:avLst/>
          </a:prstGeom>
        </p:spPr>
        <p:txBody>
          <a:bodyPr lIns="0" tIns="0" rIns="0" bIns="0" rtlCol="0" anchor="t">
            <a:spAutoFit/>
          </a:bodyPr>
          <a:lstStyle/>
          <a:p>
            <a:pPr algn="just">
              <a:lnSpc>
                <a:spcPts val="3920"/>
              </a:lnSpc>
              <a:spcBef>
                <a:spcPct val="0"/>
              </a:spcBef>
            </a:pPr>
            <a:r>
              <a:rPr lang="en-US" sz="2800" b="1">
                <a:solidFill>
                  <a:srgbClr val="000000"/>
                </a:solidFill>
                <a:latin typeface="Garamond Bold"/>
                <a:ea typeface="Garamond Bold"/>
                <a:cs typeface="Garamond Bold"/>
                <a:sym typeface="Garamond Bold"/>
              </a:rPr>
              <a:t>Communication Planning </a:t>
            </a:r>
          </a:p>
        </p:txBody>
      </p:sp>
      <p:sp>
        <p:nvSpPr>
          <p:cNvPr id="27" name="TextBox 27"/>
          <p:cNvSpPr txBox="1"/>
          <p:nvPr/>
        </p:nvSpPr>
        <p:spPr>
          <a:xfrm>
            <a:off x="12378123" y="4623742"/>
            <a:ext cx="4310623" cy="2388870"/>
          </a:xfrm>
          <a:prstGeom prst="rect">
            <a:avLst/>
          </a:prstGeom>
        </p:spPr>
        <p:txBody>
          <a:bodyPr lIns="0" tIns="0" rIns="0" bIns="0" rtlCol="0" anchor="t">
            <a:spAutoFit/>
          </a:bodyPr>
          <a:lstStyle/>
          <a:p>
            <a:pPr algn="l">
              <a:lnSpc>
                <a:spcPts val="2700"/>
              </a:lnSpc>
            </a:pPr>
            <a:r>
              <a:rPr lang="en-US" sz="1800">
                <a:solidFill>
                  <a:srgbClr val="000000"/>
                </a:solidFill>
                <a:latin typeface="DM Sans"/>
                <a:ea typeface="DM Sans"/>
                <a:cs typeface="DM Sans"/>
                <a:sym typeface="DM Sans"/>
              </a:rPr>
              <a:t>These are presentation-ready, informational slides you can customize, rearrange, or remove as needed. Examples include: </a:t>
            </a:r>
          </a:p>
          <a:p>
            <a:pPr marL="388622" lvl="1" indent="-194311" algn="l">
              <a:lnSpc>
                <a:spcPts val="2700"/>
              </a:lnSpc>
              <a:buFont typeface="Arial"/>
              <a:buChar char="•"/>
            </a:pPr>
            <a:r>
              <a:rPr lang="en-US" sz="1800">
                <a:solidFill>
                  <a:srgbClr val="000000"/>
                </a:solidFill>
                <a:latin typeface="DM Sans"/>
                <a:ea typeface="DM Sans"/>
                <a:cs typeface="DM Sans"/>
                <a:sym typeface="DM Sans"/>
              </a:rPr>
              <a:t>“About COACHE” </a:t>
            </a:r>
          </a:p>
          <a:p>
            <a:pPr marL="388622" lvl="1" indent="-194311" algn="l">
              <a:lnSpc>
                <a:spcPts val="2700"/>
              </a:lnSpc>
              <a:buFont typeface="Arial"/>
              <a:buChar char="•"/>
            </a:pPr>
            <a:r>
              <a:rPr lang="en-US" sz="1800">
                <a:solidFill>
                  <a:srgbClr val="000000"/>
                </a:solidFill>
                <a:latin typeface="DM Sans"/>
                <a:ea typeface="DM Sans"/>
                <a:cs typeface="DM Sans"/>
                <a:sym typeface="DM Sans"/>
              </a:rPr>
              <a:t>“Survey Overview”</a:t>
            </a:r>
          </a:p>
          <a:p>
            <a:pPr marL="388622" lvl="1" indent="-194311" algn="l">
              <a:lnSpc>
                <a:spcPts val="2700"/>
              </a:lnSpc>
              <a:buFont typeface="Arial"/>
              <a:buChar char="•"/>
            </a:pPr>
            <a:r>
              <a:rPr lang="en-US" sz="1800">
                <a:solidFill>
                  <a:srgbClr val="000000"/>
                </a:solidFill>
                <a:latin typeface="DM Sans"/>
                <a:ea typeface="DM Sans"/>
                <a:cs typeface="DM Sans"/>
                <a:sym typeface="DM Sans"/>
              </a:rPr>
              <a:t>“A High-level Timeline”</a:t>
            </a:r>
          </a:p>
        </p:txBody>
      </p:sp>
      <p:sp>
        <p:nvSpPr>
          <p:cNvPr id="28" name="TextBox 28"/>
          <p:cNvSpPr txBox="1"/>
          <p:nvPr/>
        </p:nvSpPr>
        <p:spPr>
          <a:xfrm>
            <a:off x="13207588" y="3987237"/>
            <a:ext cx="2459117" cy="481329"/>
          </a:xfrm>
          <a:prstGeom prst="rect">
            <a:avLst/>
          </a:prstGeom>
        </p:spPr>
        <p:txBody>
          <a:bodyPr lIns="0" tIns="0" rIns="0" bIns="0" rtlCol="0" anchor="t">
            <a:spAutoFit/>
          </a:bodyPr>
          <a:lstStyle/>
          <a:p>
            <a:pPr algn="just">
              <a:lnSpc>
                <a:spcPts val="3920"/>
              </a:lnSpc>
              <a:spcBef>
                <a:spcPct val="0"/>
              </a:spcBef>
            </a:pPr>
            <a:r>
              <a:rPr lang="en-US" sz="2800" b="1">
                <a:solidFill>
                  <a:srgbClr val="000000"/>
                </a:solidFill>
                <a:latin typeface="Garamond Bold"/>
                <a:ea typeface="Garamond Bold"/>
                <a:cs typeface="Garamond Bold"/>
                <a:sym typeface="Garamond Bold"/>
              </a:rPr>
              <a:t>Pre-built Assets </a:t>
            </a:r>
          </a:p>
        </p:txBody>
      </p:sp>
      <p:grpSp>
        <p:nvGrpSpPr>
          <p:cNvPr id="29" name="Group 29"/>
          <p:cNvGrpSpPr/>
          <p:nvPr/>
        </p:nvGrpSpPr>
        <p:grpSpPr>
          <a:xfrm>
            <a:off x="8194644" y="2906803"/>
            <a:ext cx="1884812" cy="842309"/>
            <a:chOff x="0" y="0"/>
            <a:chExt cx="2513082" cy="1123079"/>
          </a:xfrm>
        </p:grpSpPr>
        <p:sp>
          <p:nvSpPr>
            <p:cNvPr id="30" name="Freeform 30"/>
            <p:cNvSpPr/>
            <p:nvPr/>
          </p:nvSpPr>
          <p:spPr>
            <a:xfrm>
              <a:off x="0" y="0"/>
              <a:ext cx="2513082" cy="1123079"/>
            </a:xfrm>
            <a:custGeom>
              <a:avLst/>
              <a:gdLst/>
              <a:ahLst/>
              <a:cxnLst/>
              <a:rect l="l" t="t" r="r" b="b"/>
              <a:pathLst>
                <a:path w="2513082" h="1123079">
                  <a:moveTo>
                    <a:pt x="0" y="0"/>
                  </a:moveTo>
                  <a:lnTo>
                    <a:pt x="2513082" y="0"/>
                  </a:lnTo>
                  <a:lnTo>
                    <a:pt x="2513082" y="1123079"/>
                  </a:lnTo>
                  <a:lnTo>
                    <a:pt x="0" y="1123079"/>
                  </a:lnTo>
                  <a:lnTo>
                    <a:pt x="0" y="0"/>
                  </a:lnTo>
                  <a:close/>
                </a:path>
              </a:pathLst>
            </a:custGeom>
            <a:blipFill>
              <a:blip>
                <a:extLst>
                  <a:ext uri="{96DAC541-7B7A-43D3-8B79-37D633B846F1}">
                    <asvg:svgBlip xmlns:asvg="http://schemas.microsoft.com/office/drawing/2016/SVG/main" r:embed="rId3"/>
                  </a:ext>
                </a:extLst>
              </a:blip>
              <a:stretch>
                <a:fillRect t="-65886" b="-65886"/>
              </a:stretch>
            </a:blipFill>
          </p:spPr>
          <p:txBody>
            <a:bodyPr/>
            <a:lstStyle/>
            <a:p>
              <a:endParaRPr lang="en-US"/>
            </a:p>
          </p:txBody>
        </p:sp>
        <p:sp>
          <p:nvSpPr>
            <p:cNvPr id="31" name="TextBox 31"/>
            <p:cNvSpPr txBox="1"/>
            <p:nvPr/>
          </p:nvSpPr>
          <p:spPr>
            <a:xfrm>
              <a:off x="382161" y="-47220"/>
              <a:ext cx="1748761" cy="1033948"/>
            </a:xfrm>
            <a:prstGeom prst="rect">
              <a:avLst/>
            </a:prstGeom>
          </p:spPr>
          <p:txBody>
            <a:bodyPr lIns="0" tIns="0" rIns="0" bIns="0" rtlCol="0" anchor="t">
              <a:spAutoFit/>
            </a:bodyPr>
            <a:lstStyle/>
            <a:p>
              <a:pPr algn="ctr">
                <a:lnSpc>
                  <a:spcPts val="6878"/>
                </a:lnSpc>
                <a:spcBef>
                  <a:spcPct val="0"/>
                </a:spcBef>
              </a:pPr>
              <a:r>
                <a:rPr lang="en-US" sz="4272">
                  <a:solidFill>
                    <a:srgbClr val="FFFFFF"/>
                  </a:solidFill>
                  <a:latin typeface="Itim"/>
                  <a:ea typeface="Itim"/>
                  <a:cs typeface="Itim"/>
                  <a:sym typeface="Itim"/>
                </a:rPr>
                <a:t>2</a:t>
              </a:r>
            </a:p>
          </p:txBody>
        </p:sp>
      </p:grpSp>
      <p:grpSp>
        <p:nvGrpSpPr>
          <p:cNvPr id="32" name="Group 32"/>
          <p:cNvGrpSpPr/>
          <p:nvPr/>
        </p:nvGrpSpPr>
        <p:grpSpPr>
          <a:xfrm>
            <a:off x="13494741" y="2871388"/>
            <a:ext cx="1884812" cy="877724"/>
            <a:chOff x="0" y="-47220"/>
            <a:chExt cx="2513082" cy="1170299"/>
          </a:xfrm>
        </p:grpSpPr>
        <p:sp>
          <p:nvSpPr>
            <p:cNvPr id="33" name="Freeform 33"/>
            <p:cNvSpPr/>
            <p:nvPr/>
          </p:nvSpPr>
          <p:spPr>
            <a:xfrm>
              <a:off x="0" y="0"/>
              <a:ext cx="2513082" cy="1123079"/>
            </a:xfrm>
            <a:custGeom>
              <a:avLst/>
              <a:gdLst/>
              <a:ahLst/>
              <a:cxnLst/>
              <a:rect l="l" t="t" r="r" b="b"/>
              <a:pathLst>
                <a:path w="2513082" h="1123079">
                  <a:moveTo>
                    <a:pt x="0" y="0"/>
                  </a:moveTo>
                  <a:lnTo>
                    <a:pt x="2513082" y="0"/>
                  </a:lnTo>
                  <a:lnTo>
                    <a:pt x="2513082" y="1123079"/>
                  </a:lnTo>
                  <a:lnTo>
                    <a:pt x="0" y="1123079"/>
                  </a:lnTo>
                  <a:lnTo>
                    <a:pt x="0" y="0"/>
                  </a:lnTo>
                  <a:close/>
                </a:path>
              </a:pathLst>
            </a:custGeom>
            <a:blipFill>
              <a:blip>
                <a:extLst>
                  <a:ext uri="{96DAC541-7B7A-43D3-8B79-37D633B846F1}">
                    <asvg:svgBlip xmlns:asvg="http://schemas.microsoft.com/office/drawing/2016/SVG/main" r:embed="rId3"/>
                  </a:ext>
                </a:extLst>
              </a:blip>
              <a:stretch>
                <a:fillRect t="-65886" b="-65886"/>
              </a:stretch>
            </a:blipFill>
          </p:spPr>
          <p:txBody>
            <a:bodyPr/>
            <a:lstStyle/>
            <a:p>
              <a:endParaRPr lang="en-US"/>
            </a:p>
          </p:txBody>
        </p:sp>
        <p:sp>
          <p:nvSpPr>
            <p:cNvPr id="34" name="TextBox 34"/>
            <p:cNvSpPr txBox="1"/>
            <p:nvPr/>
          </p:nvSpPr>
          <p:spPr>
            <a:xfrm>
              <a:off x="382161" y="-47220"/>
              <a:ext cx="1748761" cy="1033948"/>
            </a:xfrm>
            <a:prstGeom prst="rect">
              <a:avLst/>
            </a:prstGeom>
          </p:spPr>
          <p:txBody>
            <a:bodyPr lIns="0" tIns="0" rIns="0" bIns="0" rtlCol="0" anchor="t">
              <a:spAutoFit/>
            </a:bodyPr>
            <a:lstStyle/>
            <a:p>
              <a:pPr algn="ctr">
                <a:lnSpc>
                  <a:spcPts val="6878"/>
                </a:lnSpc>
                <a:spcBef>
                  <a:spcPct val="0"/>
                </a:spcBef>
              </a:pPr>
              <a:r>
                <a:rPr lang="en-US" sz="4272">
                  <a:solidFill>
                    <a:srgbClr val="FFFFFF"/>
                  </a:solidFill>
                  <a:latin typeface="Itim"/>
                  <a:ea typeface="Itim"/>
                  <a:cs typeface="Itim"/>
                  <a:sym typeface="Itim"/>
                </a:rPr>
                <a:t>3</a:t>
              </a:r>
            </a:p>
          </p:txBody>
        </p:sp>
      </p:grpSp>
      <p:sp>
        <p:nvSpPr>
          <p:cNvPr id="35" name="TextBox 35"/>
          <p:cNvSpPr txBox="1"/>
          <p:nvPr/>
        </p:nvSpPr>
        <p:spPr>
          <a:xfrm>
            <a:off x="1035651" y="7962186"/>
            <a:ext cx="16230600" cy="1162882"/>
          </a:xfrm>
          <a:prstGeom prst="rect">
            <a:avLst/>
          </a:prstGeom>
        </p:spPr>
        <p:txBody>
          <a:bodyPr lIns="0" tIns="0" rIns="0" bIns="0" rtlCol="0" anchor="t">
            <a:spAutoFit/>
          </a:bodyPr>
          <a:lstStyle/>
          <a:p>
            <a:pPr>
              <a:lnSpc>
                <a:spcPts val="3059"/>
              </a:lnSpc>
              <a:spcBef>
                <a:spcPct val="0"/>
              </a:spcBef>
            </a:pPr>
            <a:r>
              <a:rPr lang="en-US" sz="1900" dirty="0">
                <a:solidFill>
                  <a:srgbClr val="000000"/>
                </a:solidFill>
                <a:latin typeface="DM Sans"/>
                <a:ea typeface="DM Sans"/>
                <a:cs typeface="DM Sans"/>
                <a:sym typeface="DM Sans"/>
              </a:rPr>
              <a:t>💡 </a:t>
            </a:r>
            <a:r>
              <a:rPr lang="en-US" sz="1900" b="1" dirty="0">
                <a:solidFill>
                  <a:srgbClr val="000000"/>
                </a:solidFill>
                <a:latin typeface="DM Sans Bold"/>
                <a:ea typeface="DM Sans Bold"/>
                <a:cs typeface="DM Sans Bold"/>
                <a:sym typeface="DM Sans Bold"/>
              </a:rPr>
              <a:t>Instructional Slides: </a:t>
            </a:r>
            <a:r>
              <a:rPr lang="en-US" sz="1900" dirty="0">
                <a:solidFill>
                  <a:srgbClr val="000000"/>
                </a:solidFill>
                <a:latin typeface="DM Sans"/>
                <a:ea typeface="DM Sans"/>
                <a:cs typeface="DM Sans"/>
                <a:sym typeface="DM Sans"/>
              </a:rPr>
              <a:t>These slides provide detailed instructions. You can identify them by the COACHE logo on top. </a:t>
            </a:r>
          </a:p>
          <a:p>
            <a:pPr>
              <a:lnSpc>
                <a:spcPts val="3059"/>
              </a:lnSpc>
              <a:spcBef>
                <a:spcPct val="0"/>
              </a:spcBef>
            </a:pPr>
            <a:r>
              <a:rPr lang="en-US" sz="1900" b="1" dirty="0">
                <a:solidFill>
                  <a:srgbClr val="000000"/>
                </a:solidFill>
                <a:latin typeface="DM Sans Bold"/>
                <a:ea typeface="DM Sans Bold"/>
                <a:cs typeface="DM Sans Bold"/>
                <a:sym typeface="DM Sans Bold"/>
              </a:rPr>
              <a:t>📁 Working Slides:</a:t>
            </a:r>
            <a:r>
              <a:rPr lang="en-US" sz="1900" dirty="0">
                <a:solidFill>
                  <a:srgbClr val="000000"/>
                </a:solidFill>
                <a:latin typeface="DM Sans"/>
                <a:ea typeface="DM Sans"/>
                <a:cs typeface="DM Sans"/>
                <a:sym typeface="DM Sans"/>
              </a:rPr>
              <a:t> Designed to be plug-and-play, these slides offer templates for you to fill in. Choose which to use. When you are done, simply remove the instructional slides.</a:t>
            </a:r>
          </a:p>
        </p:txBody>
      </p:sp>
      <p:sp>
        <p:nvSpPr>
          <p:cNvPr id="37" name="TextBox 37"/>
          <p:cNvSpPr txBox="1"/>
          <p:nvPr/>
        </p:nvSpPr>
        <p:spPr>
          <a:xfrm>
            <a:off x="14782463" y="1955187"/>
            <a:ext cx="3054463" cy="615823"/>
          </a:xfrm>
          <a:prstGeom prst="rect">
            <a:avLst/>
          </a:prstGeom>
        </p:spPr>
        <p:txBody>
          <a:bodyPr lIns="0" tIns="0" rIns="0" bIns="0" rtlCol="0" anchor="t">
            <a:spAutoFit/>
          </a:bodyPr>
          <a:lstStyle/>
          <a:p>
            <a:pPr algn="l">
              <a:lnSpc>
                <a:spcPts val="2516"/>
              </a:lnSpc>
            </a:pPr>
            <a:r>
              <a:rPr lang="en-US" sz="1700">
                <a:solidFill>
                  <a:srgbClr val="FFFFFF"/>
                </a:solidFill>
                <a:latin typeface="DM Sans"/>
                <a:ea typeface="DM Sans"/>
                <a:cs typeface="DM Sans"/>
                <a:sym typeface="DM Sans"/>
              </a:rPr>
              <a:t>This logo indicates a removable instructional slide.</a:t>
            </a:r>
          </a:p>
        </p:txBody>
      </p:sp>
      <p:sp>
        <p:nvSpPr>
          <p:cNvPr id="38" name="Freeform 12">
            <a:extLst>
              <a:ext uri="{FF2B5EF4-FFF2-40B4-BE49-F238E27FC236}">
                <a16:creationId xmlns:a16="http://schemas.microsoft.com/office/drawing/2014/main" id="{35F7A4F8-E243-CAA7-6BDC-EAF4AFECD73A}"/>
              </a:ext>
            </a:extLst>
          </p:cNvPr>
          <p:cNvSpPr/>
          <p:nvPr/>
        </p:nvSpPr>
        <p:spPr>
          <a:xfrm flipV="1">
            <a:off x="13001264" y="736249"/>
            <a:ext cx="4981524" cy="1699945"/>
          </a:xfrm>
          <a:custGeom>
            <a:avLst/>
            <a:gdLst/>
            <a:ahLst/>
            <a:cxnLst/>
            <a:rect l="l" t="t" r="r" b="b"/>
            <a:pathLst>
              <a:path w="4981524" h="1699945">
                <a:moveTo>
                  <a:pt x="0" y="1699945"/>
                </a:moveTo>
                <a:lnTo>
                  <a:pt x="4981524" y="1699945"/>
                </a:lnTo>
                <a:lnTo>
                  <a:pt x="4981524" y="0"/>
                </a:lnTo>
                <a:lnTo>
                  <a:pt x="0" y="0"/>
                </a:lnTo>
                <a:lnTo>
                  <a:pt x="0" y="1699945"/>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TextBox 23">
            <a:extLst>
              <a:ext uri="{FF2B5EF4-FFF2-40B4-BE49-F238E27FC236}">
                <a16:creationId xmlns:a16="http://schemas.microsoft.com/office/drawing/2014/main" id="{E34F3026-1230-F933-DFA5-83C6BE20FB7A}"/>
              </a:ext>
            </a:extLst>
          </p:cNvPr>
          <p:cNvSpPr txBox="1"/>
          <p:nvPr/>
        </p:nvSpPr>
        <p:spPr>
          <a:xfrm>
            <a:off x="14782463" y="1698924"/>
            <a:ext cx="3054463" cy="615823"/>
          </a:xfrm>
          <a:prstGeom prst="rect">
            <a:avLst/>
          </a:prstGeom>
        </p:spPr>
        <p:txBody>
          <a:bodyPr lIns="0" tIns="0" rIns="0" bIns="0" rtlCol="0" anchor="t">
            <a:spAutoFit/>
          </a:bodyPr>
          <a:lstStyle/>
          <a:p>
            <a:pPr algn="l">
              <a:lnSpc>
                <a:spcPts val="2516"/>
              </a:lnSpc>
            </a:pPr>
            <a:r>
              <a:rPr lang="en-US" sz="1700">
                <a:solidFill>
                  <a:srgbClr val="000000"/>
                </a:solidFill>
                <a:latin typeface="DM Sans"/>
                <a:ea typeface="DM Sans"/>
                <a:cs typeface="DM Sans"/>
                <a:sym typeface="DM Sans"/>
              </a:rPr>
              <a:t>This logo indicates a removable instructional 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3332" y="2641086"/>
            <a:ext cx="4716722" cy="6561733"/>
          </a:xfrm>
          <a:prstGeom prst="rect">
            <a:avLst/>
          </a:prstGeom>
        </p:spPr>
        <p:txBody>
          <a:bodyPr lIns="0" tIns="0" rIns="0" bIns="0" rtlCol="0" anchor="t">
            <a:spAutoFit/>
          </a:bodyPr>
          <a:lstStyle/>
          <a:p>
            <a:pPr algn="l">
              <a:lnSpc>
                <a:spcPts val="2659"/>
              </a:lnSpc>
              <a:spcBef>
                <a:spcPct val="0"/>
              </a:spcBef>
            </a:pPr>
            <a:r>
              <a:rPr lang="en-US" sz="1899">
                <a:solidFill>
                  <a:srgbClr val="000000"/>
                </a:solidFill>
                <a:latin typeface="DM Sans"/>
                <a:ea typeface="DM Sans"/>
                <a:cs typeface="DM Sans"/>
                <a:sym typeface="DM Sans"/>
              </a:rPr>
              <a:t>Think about where you are in the process, and tailor this activity to meet your most immediate communication need:</a:t>
            </a:r>
          </a:p>
          <a:p>
            <a:pPr algn="l">
              <a:lnSpc>
                <a:spcPts val="2659"/>
              </a:lnSpc>
              <a:spcBef>
                <a:spcPct val="0"/>
              </a:spcBef>
            </a:pPr>
            <a:endParaRPr lang="en-US" sz="1899">
              <a:solidFill>
                <a:srgbClr val="000000"/>
              </a:solidFill>
              <a:latin typeface="DM Sans"/>
              <a:ea typeface="DM Sans"/>
              <a:cs typeface="DM Sans"/>
              <a:sym typeface="DM Sans"/>
            </a:endParaRPr>
          </a:p>
          <a:p>
            <a:pPr algn="l">
              <a:lnSpc>
                <a:spcPts val="2659"/>
              </a:lnSpc>
              <a:spcBef>
                <a:spcPct val="0"/>
              </a:spcBef>
            </a:pPr>
            <a:r>
              <a:rPr lang="en-US" sz="1899" b="1">
                <a:solidFill>
                  <a:srgbClr val="000000"/>
                </a:solidFill>
                <a:latin typeface="DM Sans Bold"/>
                <a:ea typeface="DM Sans Bold"/>
                <a:cs typeface="DM Sans Bold"/>
                <a:sym typeface="DM Sans Bold"/>
              </a:rPr>
              <a:t>Building your COACHE team?</a:t>
            </a:r>
          </a:p>
          <a:p>
            <a:pPr marL="410209" lvl="1" indent="-205105" algn="l">
              <a:lnSpc>
                <a:spcPts val="2659"/>
              </a:lnSpc>
              <a:buFont typeface="Arial"/>
              <a:buChar char="•"/>
            </a:pPr>
            <a:r>
              <a:rPr lang="en-US" sz="1899">
                <a:solidFill>
                  <a:srgbClr val="000000"/>
                </a:solidFill>
                <a:latin typeface="DM Sans"/>
                <a:ea typeface="DM Sans"/>
                <a:cs typeface="DM Sans"/>
                <a:sym typeface="DM Sans"/>
              </a:rPr>
              <a:t>Use this activity to onboard team members and plan key elements of the survey communication strategy.</a:t>
            </a:r>
          </a:p>
          <a:p>
            <a:pPr algn="l">
              <a:lnSpc>
                <a:spcPts val="2659"/>
              </a:lnSpc>
            </a:pPr>
            <a:endParaRPr lang="en-US" sz="1899">
              <a:solidFill>
                <a:srgbClr val="000000"/>
              </a:solidFill>
              <a:latin typeface="DM Sans"/>
              <a:ea typeface="DM Sans"/>
              <a:cs typeface="DM Sans"/>
              <a:sym typeface="DM Sans"/>
            </a:endParaRPr>
          </a:p>
          <a:p>
            <a:pPr algn="l">
              <a:lnSpc>
                <a:spcPts val="2659"/>
              </a:lnSpc>
              <a:spcBef>
                <a:spcPct val="0"/>
              </a:spcBef>
            </a:pPr>
            <a:r>
              <a:rPr lang="en-US" sz="1899" b="1">
                <a:solidFill>
                  <a:srgbClr val="000000"/>
                </a:solidFill>
                <a:latin typeface="DM Sans Bold"/>
                <a:ea typeface="DM Sans Bold"/>
                <a:cs typeface="DM Sans Bold"/>
                <a:sym typeface="DM Sans Bold"/>
              </a:rPr>
              <a:t>Seeking stakeholder buy-in?</a:t>
            </a:r>
          </a:p>
          <a:p>
            <a:pPr marL="410209" lvl="1" indent="-205105" algn="l">
              <a:lnSpc>
                <a:spcPts val="2659"/>
              </a:lnSpc>
              <a:buFont typeface="Arial"/>
              <a:buChar char="•"/>
            </a:pPr>
            <a:r>
              <a:rPr lang="en-US" sz="1899">
                <a:solidFill>
                  <a:srgbClr val="000000"/>
                </a:solidFill>
                <a:latin typeface="DM Sans"/>
                <a:ea typeface="DM Sans"/>
                <a:cs typeface="DM Sans"/>
                <a:sym typeface="DM Sans"/>
              </a:rPr>
              <a:t>Use this activity to develop a compelling administration plan that aligns with institutional priorities.</a:t>
            </a:r>
          </a:p>
          <a:p>
            <a:pPr algn="l">
              <a:lnSpc>
                <a:spcPts val="2659"/>
              </a:lnSpc>
            </a:pPr>
            <a:endParaRPr lang="en-US" sz="1899">
              <a:solidFill>
                <a:srgbClr val="000000"/>
              </a:solidFill>
              <a:latin typeface="DM Sans"/>
              <a:ea typeface="DM Sans"/>
              <a:cs typeface="DM Sans"/>
              <a:sym typeface="DM Sans"/>
            </a:endParaRPr>
          </a:p>
          <a:p>
            <a:pPr algn="l">
              <a:lnSpc>
                <a:spcPts val="2659"/>
              </a:lnSpc>
              <a:spcBef>
                <a:spcPct val="0"/>
              </a:spcBef>
            </a:pPr>
            <a:r>
              <a:rPr lang="en-US" sz="1899" b="1">
                <a:solidFill>
                  <a:srgbClr val="000000"/>
                </a:solidFill>
                <a:latin typeface="DM Sans Bold"/>
                <a:ea typeface="DM Sans Bold"/>
                <a:cs typeface="DM Sans Bold"/>
                <a:sym typeface="DM Sans Bold"/>
              </a:rPr>
              <a:t>Preparing to engage faculty?</a:t>
            </a:r>
          </a:p>
          <a:p>
            <a:pPr marL="410209" lvl="1" indent="-205105" algn="l">
              <a:lnSpc>
                <a:spcPts val="2659"/>
              </a:lnSpc>
              <a:buFont typeface="Arial"/>
              <a:buChar char="•"/>
            </a:pPr>
            <a:r>
              <a:rPr lang="en-US" sz="1899">
                <a:solidFill>
                  <a:srgbClr val="000000"/>
                </a:solidFill>
                <a:latin typeface="DM Sans"/>
                <a:ea typeface="DM Sans"/>
                <a:cs typeface="DM Sans"/>
                <a:sym typeface="DM Sans"/>
              </a:rPr>
              <a:t>Use the insights from this activity to craft clear, trust-building messages that highlight the survey’s value.</a:t>
            </a:r>
          </a:p>
          <a:p>
            <a:pPr algn="l">
              <a:lnSpc>
                <a:spcPts val="2659"/>
              </a:lnSpc>
            </a:pPr>
            <a:endParaRPr lang="en-US" sz="1899">
              <a:solidFill>
                <a:srgbClr val="000000"/>
              </a:solidFill>
              <a:latin typeface="DM Sans"/>
              <a:ea typeface="DM Sans"/>
              <a:cs typeface="DM Sans"/>
              <a:sym typeface="DM Sans"/>
            </a:endParaRPr>
          </a:p>
        </p:txBody>
      </p:sp>
      <p:sp>
        <p:nvSpPr>
          <p:cNvPr id="3" name="AutoShape 3"/>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9634321"/>
            <a:ext cx="18288000" cy="652679"/>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MAKE THIS SLIDE WORK FOR YOU</a:t>
            </a:r>
          </a:p>
        </p:txBody>
      </p:sp>
      <p:sp>
        <p:nvSpPr>
          <p:cNvPr id="8" name="TextBox 8"/>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0714081" y="9806038"/>
            <a:ext cx="7268707" cy="575945"/>
          </a:xfrm>
          <a:prstGeom prst="rect">
            <a:avLst/>
          </a:prstGeom>
        </p:spPr>
        <p:txBody>
          <a:bodyPr lIns="0" tIns="0" rIns="0" bIns="0" rtlCol="0" anchor="t">
            <a:spAutoFit/>
          </a:bodyPr>
          <a:lstStyle/>
          <a:p>
            <a:pPr algn="r">
              <a:lnSpc>
                <a:spcPts val="2380"/>
              </a:lnSpc>
            </a:pPr>
            <a:r>
              <a:rPr lang="en-US" sz="1700">
                <a:solidFill>
                  <a:srgbClr val="FFFFFF"/>
                </a:solidFill>
                <a:latin typeface="DM Sans"/>
                <a:ea typeface="DM Sans"/>
                <a:cs typeface="DM Sans"/>
                <a:sym typeface="DM Sans"/>
              </a:rPr>
              <a:t>Instructional Slide (NOT for presenting)</a:t>
            </a:r>
          </a:p>
          <a:p>
            <a:pPr algn="r">
              <a:lnSpc>
                <a:spcPts val="2380"/>
              </a:lnSpc>
              <a:spcBef>
                <a:spcPct val="0"/>
              </a:spcBef>
            </a:pPr>
            <a:endParaRPr lang="en-US" sz="1700">
              <a:solidFill>
                <a:srgbClr val="FFFFFF"/>
              </a:solidFill>
              <a:latin typeface="DM Sans"/>
              <a:ea typeface="DM Sans"/>
              <a:cs typeface="DM Sans"/>
              <a:sym typeface="DM Sans"/>
            </a:endParaRPr>
          </a:p>
        </p:txBody>
      </p:sp>
      <p:grpSp>
        <p:nvGrpSpPr>
          <p:cNvPr id="11" name="Group 11"/>
          <p:cNvGrpSpPr/>
          <p:nvPr/>
        </p:nvGrpSpPr>
        <p:grpSpPr>
          <a:xfrm>
            <a:off x="6604113" y="2948062"/>
            <a:ext cx="10527056" cy="6310238"/>
            <a:chOff x="0" y="0"/>
            <a:chExt cx="14036074" cy="8413651"/>
          </a:xfrm>
        </p:grpSpPr>
        <p:grpSp>
          <p:nvGrpSpPr>
            <p:cNvPr id="12" name="Group 12"/>
            <p:cNvGrpSpPr/>
            <p:nvPr/>
          </p:nvGrpSpPr>
          <p:grpSpPr>
            <a:xfrm rot="-5400000">
              <a:off x="5097115" y="-194247"/>
              <a:ext cx="8406599" cy="8795093"/>
              <a:chOff x="0" y="0"/>
              <a:chExt cx="660400" cy="690919"/>
            </a:xfrm>
          </p:grpSpPr>
          <p:sp>
            <p:nvSpPr>
              <p:cNvPr id="13" name="Freeform 13"/>
              <p:cNvSpPr/>
              <p:nvPr/>
            </p:nvSpPr>
            <p:spPr>
              <a:xfrm>
                <a:off x="0" y="0"/>
                <a:ext cx="660400" cy="690919"/>
              </a:xfrm>
              <a:custGeom>
                <a:avLst/>
                <a:gdLst/>
                <a:ahLst/>
                <a:cxnLst/>
                <a:rect l="l" t="t" r="r" b="b"/>
                <a:pathLst>
                  <a:path w="660400" h="69091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5795"/>
                    </a:cubicBezTo>
                    <a:lnTo>
                      <a:pt x="660400" y="690919"/>
                    </a:lnTo>
                    <a:lnTo>
                      <a:pt x="0" y="690919"/>
                    </a:lnTo>
                    <a:lnTo>
                      <a:pt x="0" y="326066"/>
                    </a:lnTo>
                    <a:cubicBezTo>
                      <a:pt x="1782" y="185660"/>
                      <a:pt x="93019" y="64045"/>
                      <a:pt x="220252" y="19070"/>
                    </a:cubicBezTo>
                    <a:close/>
                  </a:path>
                </a:pathLst>
              </a:custGeom>
              <a:solidFill>
                <a:srgbClr val="213153">
                  <a:alpha val="85882"/>
                </a:srgbClr>
              </a:solidFill>
            </p:spPr>
            <p:txBody>
              <a:bodyPr/>
              <a:lstStyle/>
              <a:p>
                <a:endParaRPr lang="en-US"/>
              </a:p>
            </p:txBody>
          </p:sp>
          <p:sp>
            <p:nvSpPr>
              <p:cNvPr id="14" name="TextBox 14"/>
              <p:cNvSpPr txBox="1"/>
              <p:nvPr/>
            </p:nvSpPr>
            <p:spPr>
              <a:xfrm>
                <a:off x="0" y="117475"/>
                <a:ext cx="660400" cy="573444"/>
              </a:xfrm>
              <a:prstGeom prst="rect">
                <a:avLst/>
              </a:prstGeom>
            </p:spPr>
            <p:txBody>
              <a:bodyPr lIns="50800" tIns="50800" rIns="50800" bIns="50800" rtlCol="0" anchor="ctr"/>
              <a:lstStyle/>
              <a:p>
                <a:pPr algn="ctr">
                  <a:lnSpc>
                    <a:spcPts val="1680"/>
                  </a:lnSpc>
                </a:pPr>
                <a:endParaRPr/>
              </a:p>
            </p:txBody>
          </p:sp>
        </p:grpSp>
        <p:grpSp>
          <p:nvGrpSpPr>
            <p:cNvPr id="15" name="Group 15"/>
            <p:cNvGrpSpPr/>
            <p:nvPr/>
          </p:nvGrpSpPr>
          <p:grpSpPr>
            <a:xfrm rot="5400000">
              <a:off x="407342" y="-406541"/>
              <a:ext cx="8407400" cy="9222084"/>
              <a:chOff x="0" y="0"/>
              <a:chExt cx="660400" cy="724393"/>
            </a:xfrm>
          </p:grpSpPr>
          <p:sp>
            <p:nvSpPr>
              <p:cNvPr id="16" name="Freeform 16"/>
              <p:cNvSpPr/>
              <p:nvPr/>
            </p:nvSpPr>
            <p:spPr>
              <a:xfrm>
                <a:off x="0" y="0"/>
                <a:ext cx="660400" cy="724393"/>
              </a:xfrm>
              <a:custGeom>
                <a:avLst/>
                <a:gdLst/>
                <a:ahLst/>
                <a:cxnLst/>
                <a:rect l="l" t="t" r="r" b="b"/>
                <a:pathLst>
                  <a:path w="660400" h="72439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538"/>
                    </a:cubicBezTo>
                    <a:lnTo>
                      <a:pt x="660400" y="724393"/>
                    </a:lnTo>
                    <a:lnTo>
                      <a:pt x="0" y="724393"/>
                    </a:lnTo>
                    <a:lnTo>
                      <a:pt x="0" y="326834"/>
                    </a:lnTo>
                    <a:cubicBezTo>
                      <a:pt x="1782" y="185660"/>
                      <a:pt x="93019" y="64045"/>
                      <a:pt x="220252" y="19070"/>
                    </a:cubicBezTo>
                    <a:close/>
                  </a:path>
                </a:pathLst>
              </a:custGeom>
              <a:solidFill>
                <a:srgbClr val="C6D9F1">
                  <a:alpha val="80784"/>
                </a:srgbClr>
              </a:solidFill>
              <a:ln w="38100" cap="sq">
                <a:solidFill>
                  <a:srgbClr val="FFFFFF">
                    <a:alpha val="80784"/>
                  </a:srgbClr>
                </a:solidFill>
                <a:prstDash val="solid"/>
                <a:miter/>
              </a:ln>
            </p:spPr>
            <p:txBody>
              <a:bodyPr/>
              <a:lstStyle/>
              <a:p>
                <a:endParaRPr lang="en-US"/>
              </a:p>
            </p:txBody>
          </p:sp>
          <p:sp>
            <p:nvSpPr>
              <p:cNvPr id="17" name="TextBox 17"/>
              <p:cNvSpPr txBox="1"/>
              <p:nvPr/>
            </p:nvSpPr>
            <p:spPr>
              <a:xfrm>
                <a:off x="0" y="117475"/>
                <a:ext cx="660400" cy="606918"/>
              </a:xfrm>
              <a:prstGeom prst="rect">
                <a:avLst/>
              </a:prstGeom>
            </p:spPr>
            <p:txBody>
              <a:bodyPr lIns="50800" tIns="50800" rIns="50800" bIns="50800" rtlCol="0" anchor="ctr"/>
              <a:lstStyle/>
              <a:p>
                <a:pPr algn="ctr">
                  <a:lnSpc>
                    <a:spcPts val="1680"/>
                  </a:lnSpc>
                </a:pPr>
                <a:endParaRPr/>
              </a:p>
            </p:txBody>
          </p:sp>
        </p:grpSp>
        <p:grpSp>
          <p:nvGrpSpPr>
            <p:cNvPr id="18" name="Group 18"/>
            <p:cNvGrpSpPr/>
            <p:nvPr/>
          </p:nvGrpSpPr>
          <p:grpSpPr>
            <a:xfrm rot="-5400000">
              <a:off x="5096714" y="-258090"/>
              <a:ext cx="8407400" cy="8936081"/>
              <a:chOff x="0" y="0"/>
              <a:chExt cx="660400" cy="701928"/>
            </a:xfrm>
          </p:grpSpPr>
          <p:sp>
            <p:nvSpPr>
              <p:cNvPr id="19" name="Freeform 19"/>
              <p:cNvSpPr/>
              <p:nvPr/>
            </p:nvSpPr>
            <p:spPr>
              <a:xfrm>
                <a:off x="0" y="0"/>
                <a:ext cx="660400" cy="701928"/>
              </a:xfrm>
              <a:custGeom>
                <a:avLst/>
                <a:gdLst/>
                <a:ahLst/>
                <a:cxnLst/>
                <a:rect l="l" t="t" r="r" b="b"/>
                <a:pathLst>
                  <a:path w="660400" h="70192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039"/>
                    </a:cubicBezTo>
                    <a:lnTo>
                      <a:pt x="660400" y="701928"/>
                    </a:lnTo>
                    <a:lnTo>
                      <a:pt x="0" y="701928"/>
                    </a:lnTo>
                    <a:lnTo>
                      <a:pt x="0" y="326318"/>
                    </a:lnTo>
                    <a:cubicBezTo>
                      <a:pt x="1782" y="185660"/>
                      <a:pt x="93019" y="64045"/>
                      <a:pt x="220252" y="19070"/>
                    </a:cubicBezTo>
                    <a:close/>
                  </a:path>
                </a:pathLst>
              </a:custGeom>
              <a:solidFill>
                <a:srgbClr val="000000">
                  <a:alpha val="0"/>
                </a:srgbClr>
              </a:solidFill>
              <a:ln w="38100" cap="sq">
                <a:solidFill>
                  <a:srgbClr val="FFFFFF">
                    <a:alpha val="80784"/>
                  </a:srgbClr>
                </a:solidFill>
                <a:prstDash val="solid"/>
                <a:miter/>
              </a:ln>
            </p:spPr>
            <p:txBody>
              <a:bodyPr/>
              <a:lstStyle/>
              <a:p>
                <a:endParaRPr lang="en-US"/>
              </a:p>
            </p:txBody>
          </p:sp>
          <p:sp>
            <p:nvSpPr>
              <p:cNvPr id="20" name="TextBox 20"/>
              <p:cNvSpPr txBox="1"/>
              <p:nvPr/>
            </p:nvSpPr>
            <p:spPr>
              <a:xfrm>
                <a:off x="0" y="117475"/>
                <a:ext cx="660400" cy="584453"/>
              </a:xfrm>
              <a:prstGeom prst="rect">
                <a:avLst/>
              </a:prstGeom>
            </p:spPr>
            <p:txBody>
              <a:bodyPr lIns="50800" tIns="50800" rIns="50800" bIns="50800" rtlCol="0" anchor="ctr"/>
              <a:lstStyle/>
              <a:p>
                <a:pPr algn="ctr">
                  <a:lnSpc>
                    <a:spcPts val="1680"/>
                  </a:lnSpc>
                </a:pPr>
                <a:endParaRPr/>
              </a:p>
            </p:txBody>
          </p:sp>
        </p:grpSp>
        <p:sp>
          <p:nvSpPr>
            <p:cNvPr id="21" name="AutoShape 21"/>
            <p:cNvSpPr/>
            <p:nvPr/>
          </p:nvSpPr>
          <p:spPr>
            <a:xfrm>
              <a:off x="5677593" y="4415156"/>
              <a:ext cx="2832122" cy="0"/>
            </a:xfrm>
            <a:prstGeom prst="line">
              <a:avLst/>
            </a:prstGeom>
            <a:ln w="12700" cap="flat">
              <a:solidFill>
                <a:srgbClr val="FFFFFF">
                  <a:alpha val="19608"/>
                </a:srgbClr>
              </a:solidFill>
              <a:prstDash val="solid"/>
              <a:headEnd type="none" w="sm" len="sm"/>
              <a:tailEnd type="none" w="sm" len="sm"/>
            </a:ln>
          </p:spPr>
          <p:txBody>
            <a:bodyPr/>
            <a:lstStyle/>
            <a:p>
              <a:endParaRPr lang="en-US"/>
            </a:p>
          </p:txBody>
        </p:sp>
        <p:grpSp>
          <p:nvGrpSpPr>
            <p:cNvPr id="22" name="Group 22"/>
            <p:cNvGrpSpPr/>
            <p:nvPr/>
          </p:nvGrpSpPr>
          <p:grpSpPr>
            <a:xfrm>
              <a:off x="433206" y="539577"/>
              <a:ext cx="2303925" cy="230392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6E7B">
                  <a:alpha val="35686"/>
                </a:srgbClr>
              </a:solidFill>
            </p:spPr>
            <p:txBody>
              <a:bodyPr/>
              <a:lstStyle/>
              <a:p>
                <a:endParaRPr lang="en-US"/>
              </a:p>
            </p:txBody>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1680"/>
                  </a:lnSpc>
                </a:pPr>
                <a:endParaRPr/>
              </a:p>
            </p:txBody>
          </p:sp>
        </p:grpSp>
        <p:grpSp>
          <p:nvGrpSpPr>
            <p:cNvPr id="25" name="Group 25"/>
            <p:cNvGrpSpPr/>
            <p:nvPr/>
          </p:nvGrpSpPr>
          <p:grpSpPr>
            <a:xfrm>
              <a:off x="11002129" y="539577"/>
              <a:ext cx="2303925" cy="230392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35686"/>
                </a:srgbClr>
              </a:solidFill>
            </p:spPr>
            <p:txBody>
              <a:bodyPr/>
              <a:lstStyle/>
              <a:p>
                <a:endParaRPr lang="en-US"/>
              </a:p>
            </p:txBody>
          </p:sp>
          <p:sp>
            <p:nvSpPr>
              <p:cNvPr id="27" name="TextBox 27"/>
              <p:cNvSpPr txBox="1"/>
              <p:nvPr/>
            </p:nvSpPr>
            <p:spPr>
              <a:xfrm>
                <a:off x="76200" y="66675"/>
                <a:ext cx="660400" cy="669925"/>
              </a:xfrm>
              <a:prstGeom prst="rect">
                <a:avLst/>
              </a:prstGeom>
            </p:spPr>
            <p:txBody>
              <a:bodyPr lIns="50800" tIns="50800" rIns="50800" bIns="50800" rtlCol="0" anchor="ctr"/>
              <a:lstStyle/>
              <a:p>
                <a:pPr algn="ctr">
                  <a:lnSpc>
                    <a:spcPts val="1680"/>
                  </a:lnSpc>
                </a:pPr>
                <a:endParaRPr/>
              </a:p>
            </p:txBody>
          </p:sp>
        </p:grpSp>
        <p:sp>
          <p:nvSpPr>
            <p:cNvPr id="28" name="Freeform 28"/>
            <p:cNvSpPr/>
            <p:nvPr/>
          </p:nvSpPr>
          <p:spPr>
            <a:xfrm>
              <a:off x="831744" y="1009691"/>
              <a:ext cx="1506849" cy="1363698"/>
            </a:xfrm>
            <a:custGeom>
              <a:avLst/>
              <a:gdLst/>
              <a:ahLst/>
              <a:cxnLst/>
              <a:rect l="l" t="t" r="r" b="b"/>
              <a:pathLst>
                <a:path w="1506849" h="1363698">
                  <a:moveTo>
                    <a:pt x="0" y="0"/>
                  </a:moveTo>
                  <a:lnTo>
                    <a:pt x="1506849" y="0"/>
                  </a:lnTo>
                  <a:lnTo>
                    <a:pt x="1506849" y="1363698"/>
                  </a:lnTo>
                  <a:lnTo>
                    <a:pt x="0" y="136369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Freeform 29"/>
            <p:cNvSpPr/>
            <p:nvPr/>
          </p:nvSpPr>
          <p:spPr>
            <a:xfrm>
              <a:off x="11408607" y="1126673"/>
              <a:ext cx="1490970" cy="1235641"/>
            </a:xfrm>
            <a:custGeom>
              <a:avLst/>
              <a:gdLst/>
              <a:ahLst/>
              <a:cxnLst/>
              <a:rect l="l" t="t" r="r" b="b"/>
              <a:pathLst>
                <a:path w="1490970" h="1235641">
                  <a:moveTo>
                    <a:pt x="0" y="0"/>
                  </a:moveTo>
                  <a:lnTo>
                    <a:pt x="1490970" y="0"/>
                  </a:lnTo>
                  <a:lnTo>
                    <a:pt x="1490970" y="1235642"/>
                  </a:lnTo>
                  <a:lnTo>
                    <a:pt x="0" y="123564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TextBox 30"/>
            <p:cNvSpPr txBox="1"/>
            <p:nvPr/>
          </p:nvSpPr>
          <p:spPr>
            <a:xfrm>
              <a:off x="676257" y="3305175"/>
              <a:ext cx="4358422" cy="898525"/>
            </a:xfrm>
            <a:prstGeom prst="rect">
              <a:avLst/>
            </a:prstGeom>
          </p:spPr>
          <p:txBody>
            <a:bodyPr lIns="0" tIns="0" rIns="0" bIns="0" rtlCol="0" anchor="t">
              <a:spAutoFit/>
            </a:bodyPr>
            <a:lstStyle/>
            <a:p>
              <a:pPr algn="l">
                <a:lnSpc>
                  <a:spcPts val="2639"/>
                </a:lnSpc>
              </a:pPr>
              <a:r>
                <a:rPr lang="en-US" sz="2199" b="1">
                  <a:solidFill>
                    <a:srgbClr val="1E1E1E"/>
                  </a:solidFill>
                  <a:latin typeface="DM Sans Bold"/>
                  <a:ea typeface="DM Sans Bold"/>
                  <a:cs typeface="DM Sans Bold"/>
                  <a:sym typeface="DM Sans Bold"/>
                </a:rPr>
                <a:t>Internal Planning</a:t>
              </a:r>
            </a:p>
            <a:p>
              <a:pPr algn="l">
                <a:lnSpc>
                  <a:spcPts val="2639"/>
                </a:lnSpc>
              </a:pPr>
              <a:endParaRPr lang="en-US" sz="2199" b="1">
                <a:solidFill>
                  <a:srgbClr val="1E1E1E"/>
                </a:solidFill>
                <a:latin typeface="DM Sans Bold"/>
                <a:ea typeface="DM Sans Bold"/>
                <a:cs typeface="DM Sans Bold"/>
                <a:sym typeface="DM Sans Bold"/>
              </a:endParaRPr>
            </a:p>
          </p:txBody>
        </p:sp>
        <p:sp>
          <p:nvSpPr>
            <p:cNvPr id="31" name="TextBox 31"/>
            <p:cNvSpPr txBox="1"/>
            <p:nvPr/>
          </p:nvSpPr>
          <p:spPr>
            <a:xfrm>
              <a:off x="5810727" y="1944978"/>
              <a:ext cx="2524284" cy="898525"/>
            </a:xfrm>
            <a:prstGeom prst="rect">
              <a:avLst/>
            </a:prstGeom>
          </p:spPr>
          <p:txBody>
            <a:bodyPr lIns="0" tIns="0" rIns="0" bIns="0" rtlCol="0" anchor="t">
              <a:spAutoFit/>
            </a:bodyPr>
            <a:lstStyle/>
            <a:p>
              <a:pPr algn="ctr">
                <a:lnSpc>
                  <a:spcPts val="2639"/>
                </a:lnSpc>
              </a:pPr>
              <a:r>
                <a:rPr lang="en-US" sz="2199" b="1">
                  <a:solidFill>
                    <a:srgbClr val="1E1E1E"/>
                  </a:solidFill>
                  <a:latin typeface="DM Sans Bold"/>
                  <a:ea typeface="DM Sans Bold"/>
                  <a:cs typeface="DM Sans Bold"/>
                  <a:sym typeface="DM Sans Bold"/>
                </a:rPr>
                <a:t>Common Ground</a:t>
              </a:r>
            </a:p>
          </p:txBody>
        </p:sp>
        <p:sp>
          <p:nvSpPr>
            <p:cNvPr id="32" name="TextBox 32"/>
            <p:cNvSpPr txBox="1"/>
            <p:nvPr/>
          </p:nvSpPr>
          <p:spPr>
            <a:xfrm>
              <a:off x="676257" y="4825394"/>
              <a:ext cx="3593059" cy="2667000"/>
            </a:xfrm>
            <a:prstGeom prst="rect">
              <a:avLst/>
            </a:prstGeom>
          </p:spPr>
          <p:txBody>
            <a:bodyPr lIns="0" tIns="0" rIns="0" bIns="0" rtlCol="0" anchor="t">
              <a:spAutoFit/>
            </a:bodyPr>
            <a:lstStyle/>
            <a:p>
              <a:pPr marL="410211" lvl="1" indent="-205106" algn="l">
                <a:lnSpc>
                  <a:spcPts val="2280"/>
                </a:lnSpc>
                <a:buFont typeface="Arial"/>
                <a:buChar char="•"/>
              </a:pPr>
              <a:r>
                <a:rPr lang="en-US" sz="1900">
                  <a:solidFill>
                    <a:srgbClr val="1E1E1E"/>
                  </a:solidFill>
                  <a:latin typeface="DM Sans"/>
                  <a:ea typeface="DM Sans"/>
                  <a:cs typeface="DM Sans"/>
                  <a:sym typeface="DM Sans"/>
                </a:rPr>
                <a:t>Map Your Audience</a:t>
              </a:r>
            </a:p>
            <a:p>
              <a:pPr marL="410211" lvl="1" indent="-205106" algn="l">
                <a:lnSpc>
                  <a:spcPts val="2280"/>
                </a:lnSpc>
                <a:buFont typeface="Arial"/>
                <a:buChar char="•"/>
              </a:pPr>
              <a:r>
                <a:rPr lang="en-US" sz="1900">
                  <a:solidFill>
                    <a:srgbClr val="1E1E1E"/>
                  </a:solidFill>
                  <a:latin typeface="DM Sans"/>
                  <a:ea typeface="DM Sans"/>
                  <a:cs typeface="DM Sans"/>
                  <a:sym typeface="DM Sans"/>
                </a:rPr>
                <a:t>Diversify Communication Channels</a:t>
              </a:r>
            </a:p>
            <a:p>
              <a:pPr marL="410211" lvl="1" indent="-205106" algn="l">
                <a:lnSpc>
                  <a:spcPts val="2280"/>
                </a:lnSpc>
                <a:buFont typeface="Arial"/>
                <a:buChar char="•"/>
              </a:pPr>
              <a:r>
                <a:rPr lang="en-US" sz="1900">
                  <a:solidFill>
                    <a:srgbClr val="1E1E1E"/>
                  </a:solidFill>
                  <a:latin typeface="DM Sans"/>
                  <a:ea typeface="DM Sans"/>
                  <a:cs typeface="DM Sans"/>
                  <a:sym typeface="DM Sans"/>
                </a:rPr>
                <a:t>Plan Ahead After the Survey Closes, etc.</a:t>
              </a:r>
            </a:p>
          </p:txBody>
        </p:sp>
        <p:sp>
          <p:nvSpPr>
            <p:cNvPr id="33" name="TextBox 33"/>
            <p:cNvSpPr txBox="1"/>
            <p:nvPr/>
          </p:nvSpPr>
          <p:spPr>
            <a:xfrm>
              <a:off x="5487527" y="3373461"/>
              <a:ext cx="3170685" cy="3048000"/>
            </a:xfrm>
            <a:prstGeom prst="rect">
              <a:avLst/>
            </a:prstGeom>
          </p:spPr>
          <p:txBody>
            <a:bodyPr lIns="0" tIns="0" rIns="0" bIns="0" rtlCol="0" anchor="t">
              <a:spAutoFit/>
            </a:bodyPr>
            <a:lstStyle/>
            <a:p>
              <a:pPr marL="410209" lvl="1" indent="-205105" algn="l">
                <a:lnSpc>
                  <a:spcPts val="2279"/>
                </a:lnSpc>
                <a:buFont typeface="Arial"/>
                <a:buChar char="•"/>
              </a:pPr>
              <a:r>
                <a:rPr lang="en-US" sz="1899">
                  <a:solidFill>
                    <a:srgbClr val="1E1E1E"/>
                  </a:solidFill>
                  <a:latin typeface="DM Sans"/>
                  <a:ea typeface="DM Sans"/>
                  <a:cs typeface="DM Sans"/>
                  <a:sym typeface="DM Sans"/>
                </a:rPr>
                <a:t>Understand Your Institution’s “Why”</a:t>
              </a:r>
            </a:p>
            <a:p>
              <a:pPr marL="410209" lvl="1" indent="-205105" algn="l">
                <a:lnSpc>
                  <a:spcPts val="2279"/>
                </a:lnSpc>
                <a:buFont typeface="Arial"/>
                <a:buChar char="•"/>
              </a:pPr>
              <a:r>
                <a:rPr lang="en-US" sz="1899">
                  <a:solidFill>
                    <a:srgbClr val="1E1E1E"/>
                  </a:solidFill>
                  <a:latin typeface="DM Sans"/>
                  <a:ea typeface="DM Sans"/>
                  <a:cs typeface="DM Sans"/>
                  <a:sym typeface="DM Sans"/>
                </a:rPr>
                <a:t>Tackle Survey Fatigue</a:t>
              </a:r>
            </a:p>
            <a:p>
              <a:pPr marL="410209" lvl="1" indent="-205105" algn="l">
                <a:lnSpc>
                  <a:spcPts val="2279"/>
                </a:lnSpc>
                <a:buFont typeface="Arial"/>
                <a:buChar char="•"/>
              </a:pPr>
              <a:r>
                <a:rPr lang="en-US" sz="1899">
                  <a:solidFill>
                    <a:srgbClr val="1E1E1E"/>
                  </a:solidFill>
                  <a:latin typeface="DM Sans"/>
                  <a:ea typeface="DM Sans"/>
                  <a:cs typeface="DM Sans"/>
                  <a:sym typeface="DM Sans"/>
                </a:rPr>
                <a:t>Protect Data Privacy, etc. </a:t>
              </a:r>
            </a:p>
            <a:p>
              <a:pPr algn="ctr">
                <a:lnSpc>
                  <a:spcPts val="2279"/>
                </a:lnSpc>
              </a:pPr>
              <a:endParaRPr lang="en-US" sz="1899">
                <a:solidFill>
                  <a:srgbClr val="1E1E1E"/>
                </a:solidFill>
                <a:latin typeface="DM Sans"/>
                <a:ea typeface="DM Sans"/>
                <a:cs typeface="DM Sans"/>
                <a:sym typeface="DM Sans"/>
              </a:endParaRPr>
            </a:p>
          </p:txBody>
        </p:sp>
        <p:sp>
          <p:nvSpPr>
            <p:cNvPr id="34" name="TextBox 34"/>
            <p:cNvSpPr txBox="1"/>
            <p:nvPr/>
          </p:nvSpPr>
          <p:spPr>
            <a:xfrm>
              <a:off x="9677652" y="4825394"/>
              <a:ext cx="3311083" cy="1905000"/>
            </a:xfrm>
            <a:prstGeom prst="rect">
              <a:avLst/>
            </a:prstGeom>
          </p:spPr>
          <p:txBody>
            <a:bodyPr lIns="0" tIns="0" rIns="0" bIns="0" rtlCol="0" anchor="t">
              <a:spAutoFit/>
            </a:bodyPr>
            <a:lstStyle/>
            <a:p>
              <a:pPr marL="410211" lvl="1" indent="-205106" algn="l">
                <a:lnSpc>
                  <a:spcPts val="2280"/>
                </a:lnSpc>
                <a:buFont typeface="Arial"/>
                <a:buChar char="•"/>
              </a:pPr>
              <a:r>
                <a:rPr lang="en-US" sz="1900">
                  <a:solidFill>
                    <a:srgbClr val="FFFFFF"/>
                  </a:solidFill>
                  <a:latin typeface="DM Sans"/>
                  <a:ea typeface="DM Sans"/>
                  <a:cs typeface="DM Sans"/>
                  <a:sym typeface="DM Sans"/>
                </a:rPr>
                <a:t>About COACHE</a:t>
              </a:r>
            </a:p>
            <a:p>
              <a:pPr marL="410211" lvl="1" indent="-205106" algn="l">
                <a:lnSpc>
                  <a:spcPts val="2280"/>
                </a:lnSpc>
                <a:buFont typeface="Arial"/>
                <a:buChar char="•"/>
              </a:pPr>
              <a:r>
                <a:rPr lang="en-US" sz="1900">
                  <a:solidFill>
                    <a:srgbClr val="FFFFFF"/>
                  </a:solidFill>
                  <a:latin typeface="DM Sans"/>
                  <a:ea typeface="DM Sans"/>
                  <a:cs typeface="DM Sans"/>
                  <a:sym typeface="DM Sans"/>
                </a:rPr>
                <a:t>What the Survey Measures</a:t>
              </a:r>
            </a:p>
            <a:p>
              <a:pPr marL="410211" lvl="1" indent="-205106" algn="l">
                <a:lnSpc>
                  <a:spcPts val="2280"/>
                </a:lnSpc>
                <a:buFont typeface="Arial"/>
                <a:buChar char="•"/>
              </a:pPr>
              <a:r>
                <a:rPr lang="en-US" sz="1900">
                  <a:solidFill>
                    <a:srgbClr val="FFFFFF"/>
                  </a:solidFill>
                  <a:latin typeface="DM Sans"/>
                  <a:ea typeface="DM Sans"/>
                  <a:cs typeface="DM Sans"/>
                  <a:sym typeface="DM Sans"/>
                </a:rPr>
                <a:t>Survey timeline, etc.</a:t>
              </a:r>
            </a:p>
          </p:txBody>
        </p:sp>
        <p:sp>
          <p:nvSpPr>
            <p:cNvPr id="35" name="TextBox 35"/>
            <p:cNvSpPr txBox="1"/>
            <p:nvPr/>
          </p:nvSpPr>
          <p:spPr>
            <a:xfrm>
              <a:off x="676257" y="3879751"/>
              <a:ext cx="4358422" cy="370101"/>
            </a:xfrm>
            <a:prstGeom prst="rect">
              <a:avLst/>
            </a:prstGeom>
          </p:spPr>
          <p:txBody>
            <a:bodyPr lIns="0" tIns="0" rIns="0" bIns="0" rtlCol="0" anchor="t">
              <a:spAutoFit/>
            </a:bodyPr>
            <a:lstStyle/>
            <a:p>
              <a:pPr algn="l">
                <a:lnSpc>
                  <a:spcPts val="2160"/>
                </a:lnSpc>
              </a:pPr>
              <a:r>
                <a:rPr lang="en-US" sz="1800" b="1">
                  <a:solidFill>
                    <a:srgbClr val="1E1E1E"/>
                  </a:solidFill>
                  <a:latin typeface="DM Sans Bold"/>
                  <a:ea typeface="DM Sans Bold"/>
                  <a:cs typeface="DM Sans Bold"/>
                  <a:sym typeface="DM Sans Bold"/>
                </a:rPr>
                <a:t>(COACHE Team)</a:t>
              </a:r>
            </a:p>
          </p:txBody>
        </p:sp>
        <p:sp>
          <p:nvSpPr>
            <p:cNvPr id="36" name="TextBox 36"/>
            <p:cNvSpPr txBox="1"/>
            <p:nvPr/>
          </p:nvSpPr>
          <p:spPr>
            <a:xfrm>
              <a:off x="9677652" y="3232100"/>
              <a:ext cx="4358422" cy="898525"/>
            </a:xfrm>
            <a:prstGeom prst="rect">
              <a:avLst/>
            </a:prstGeom>
          </p:spPr>
          <p:txBody>
            <a:bodyPr lIns="0" tIns="0" rIns="0" bIns="0" rtlCol="0" anchor="t">
              <a:spAutoFit/>
            </a:bodyPr>
            <a:lstStyle/>
            <a:p>
              <a:pPr algn="l">
                <a:lnSpc>
                  <a:spcPts val="2639"/>
                </a:lnSpc>
              </a:pPr>
              <a:r>
                <a:rPr lang="en-US" sz="2199" b="1">
                  <a:solidFill>
                    <a:srgbClr val="FFFFFF"/>
                  </a:solidFill>
                  <a:latin typeface="DM Sans Bold"/>
                  <a:ea typeface="DM Sans Bold"/>
                  <a:cs typeface="DM Sans Bold"/>
                  <a:sym typeface="DM Sans Bold"/>
                </a:rPr>
                <a:t>External Facing</a:t>
              </a:r>
            </a:p>
            <a:p>
              <a:pPr algn="l">
                <a:lnSpc>
                  <a:spcPts val="2639"/>
                </a:lnSpc>
              </a:pPr>
              <a:endParaRPr lang="en-US" sz="2199" b="1">
                <a:solidFill>
                  <a:srgbClr val="FFFFFF"/>
                </a:solidFill>
                <a:latin typeface="DM Sans Bold"/>
                <a:ea typeface="DM Sans Bold"/>
                <a:cs typeface="DM Sans Bold"/>
                <a:sym typeface="DM Sans Bold"/>
              </a:endParaRPr>
            </a:p>
          </p:txBody>
        </p:sp>
        <p:sp>
          <p:nvSpPr>
            <p:cNvPr id="37" name="TextBox 37"/>
            <p:cNvSpPr txBox="1"/>
            <p:nvPr/>
          </p:nvSpPr>
          <p:spPr>
            <a:xfrm>
              <a:off x="9677652" y="3806676"/>
              <a:ext cx="3628403" cy="711200"/>
            </a:xfrm>
            <a:prstGeom prst="rect">
              <a:avLst/>
            </a:prstGeom>
          </p:spPr>
          <p:txBody>
            <a:bodyPr lIns="0" tIns="0" rIns="0" bIns="0" rtlCol="0" anchor="t">
              <a:spAutoFit/>
            </a:bodyPr>
            <a:lstStyle/>
            <a:p>
              <a:pPr algn="l">
                <a:lnSpc>
                  <a:spcPts val="2160"/>
                </a:lnSpc>
              </a:pPr>
              <a:r>
                <a:rPr lang="en-US" sz="1800" b="1">
                  <a:solidFill>
                    <a:srgbClr val="FFFFFF"/>
                  </a:solidFill>
                  <a:latin typeface="DM Sans Bold"/>
                  <a:ea typeface="DM Sans Bold"/>
                  <a:cs typeface="DM Sans Bold"/>
                  <a:sym typeface="DM Sans Bold"/>
                </a:rPr>
                <a:t>(Faculty, Committees, Task Groups, etc.)</a:t>
              </a:r>
            </a:p>
          </p:txBody>
        </p:sp>
      </p:grpSp>
      <p:sp>
        <p:nvSpPr>
          <p:cNvPr id="42" name="TextBox 37">
            <a:extLst>
              <a:ext uri="{FF2B5EF4-FFF2-40B4-BE49-F238E27FC236}">
                <a16:creationId xmlns:a16="http://schemas.microsoft.com/office/drawing/2014/main" id="{C6A0C660-CDEA-760F-9A8D-3398021A15ED}"/>
              </a:ext>
            </a:extLst>
          </p:cNvPr>
          <p:cNvSpPr txBox="1"/>
          <p:nvPr/>
        </p:nvSpPr>
        <p:spPr>
          <a:xfrm>
            <a:off x="14782463" y="1955187"/>
            <a:ext cx="3054463" cy="615823"/>
          </a:xfrm>
          <a:prstGeom prst="rect">
            <a:avLst/>
          </a:prstGeom>
        </p:spPr>
        <p:txBody>
          <a:bodyPr lIns="0" tIns="0" rIns="0" bIns="0" rtlCol="0" anchor="t">
            <a:spAutoFit/>
          </a:bodyPr>
          <a:lstStyle/>
          <a:p>
            <a:pPr algn="l">
              <a:lnSpc>
                <a:spcPts val="2516"/>
              </a:lnSpc>
            </a:pPr>
            <a:r>
              <a:rPr lang="en-US" sz="1700">
                <a:solidFill>
                  <a:srgbClr val="FFFFFF"/>
                </a:solidFill>
                <a:latin typeface="DM Sans"/>
                <a:ea typeface="DM Sans"/>
                <a:cs typeface="DM Sans"/>
                <a:sym typeface="DM Sans"/>
              </a:rPr>
              <a:t>This logo indicates a removable instructional slide.</a:t>
            </a:r>
          </a:p>
        </p:txBody>
      </p:sp>
      <p:sp>
        <p:nvSpPr>
          <p:cNvPr id="38" name="Freeform 12">
            <a:extLst>
              <a:ext uri="{FF2B5EF4-FFF2-40B4-BE49-F238E27FC236}">
                <a16:creationId xmlns:a16="http://schemas.microsoft.com/office/drawing/2014/main" id="{1739E1A7-2803-F4C9-B6FA-35B124A0F080}"/>
              </a:ext>
            </a:extLst>
          </p:cNvPr>
          <p:cNvSpPr/>
          <p:nvPr/>
        </p:nvSpPr>
        <p:spPr>
          <a:xfrm flipV="1">
            <a:off x="13001264" y="736249"/>
            <a:ext cx="4981524" cy="1699945"/>
          </a:xfrm>
          <a:custGeom>
            <a:avLst/>
            <a:gdLst/>
            <a:ahLst/>
            <a:cxnLst/>
            <a:rect l="l" t="t" r="r" b="b"/>
            <a:pathLst>
              <a:path w="4981524" h="1699945">
                <a:moveTo>
                  <a:pt x="0" y="1699945"/>
                </a:moveTo>
                <a:lnTo>
                  <a:pt x="4981524" y="1699945"/>
                </a:lnTo>
                <a:lnTo>
                  <a:pt x="4981524" y="0"/>
                </a:lnTo>
                <a:lnTo>
                  <a:pt x="0" y="0"/>
                </a:lnTo>
                <a:lnTo>
                  <a:pt x="0" y="1699945"/>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0" name="TextBox 23">
            <a:extLst>
              <a:ext uri="{FF2B5EF4-FFF2-40B4-BE49-F238E27FC236}">
                <a16:creationId xmlns:a16="http://schemas.microsoft.com/office/drawing/2014/main" id="{6CC056F4-CF7E-46E9-61F8-848A4034789D}"/>
              </a:ext>
            </a:extLst>
          </p:cNvPr>
          <p:cNvSpPr txBox="1"/>
          <p:nvPr/>
        </p:nvSpPr>
        <p:spPr>
          <a:xfrm>
            <a:off x="14782463" y="1698924"/>
            <a:ext cx="3054463" cy="615823"/>
          </a:xfrm>
          <a:prstGeom prst="rect">
            <a:avLst/>
          </a:prstGeom>
        </p:spPr>
        <p:txBody>
          <a:bodyPr lIns="0" tIns="0" rIns="0" bIns="0" rtlCol="0" anchor="t">
            <a:spAutoFit/>
          </a:bodyPr>
          <a:lstStyle/>
          <a:p>
            <a:pPr algn="l">
              <a:lnSpc>
                <a:spcPts val="2516"/>
              </a:lnSpc>
            </a:pPr>
            <a:r>
              <a:rPr lang="en-US" sz="1700">
                <a:solidFill>
                  <a:srgbClr val="000000"/>
                </a:solidFill>
                <a:latin typeface="DM Sans"/>
                <a:ea typeface="DM Sans"/>
                <a:cs typeface="DM Sans"/>
                <a:sym typeface="DM Sans"/>
              </a:rPr>
              <a:t>This logo indicates a removable instructional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LET’S GET STARTED</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311283" y="2744855"/>
            <a:ext cx="13665433" cy="3848106"/>
          </a:xfrm>
          <a:prstGeom prst="rect">
            <a:avLst/>
          </a:prstGeom>
        </p:spPr>
        <p:txBody>
          <a:bodyPr lIns="0" tIns="0" rIns="0" bIns="0" rtlCol="0" anchor="t">
            <a:spAutoFit/>
          </a:bodyPr>
          <a:lstStyle/>
          <a:p>
            <a:pPr algn="ctr">
              <a:lnSpc>
                <a:spcPts val="14699"/>
              </a:lnSpc>
            </a:pPr>
            <a:r>
              <a:rPr lang="en-US" sz="10499">
                <a:solidFill>
                  <a:srgbClr val="000000"/>
                </a:solidFill>
                <a:latin typeface="Adobe Garamond Pro"/>
                <a:ea typeface="Adobe Garamond Pro"/>
                <a:cs typeface="Adobe Garamond Pro"/>
                <a:sym typeface="Adobe Garamond Pro"/>
              </a:rPr>
              <a:t>Communication Planning Section Begins!</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6660947"/>
            <a:ext cx="6172200" cy="1954530"/>
          </a:xfrm>
          <a:prstGeom prst="rect">
            <a:avLst/>
          </a:prstGeom>
        </p:spPr>
      </p:pic>
      <p:sp>
        <p:nvSpPr>
          <p:cNvPr id="12" name="TextBox 12"/>
          <p:cNvSpPr txBox="1"/>
          <p:nvPr/>
        </p:nvSpPr>
        <p:spPr>
          <a:xfrm>
            <a:off x="6774924" y="8363801"/>
            <a:ext cx="4738152" cy="342530"/>
          </a:xfrm>
          <a:prstGeom prst="rect">
            <a:avLst/>
          </a:prstGeom>
        </p:spPr>
        <p:txBody>
          <a:bodyPr wrap="square" lIns="0" tIns="0" rIns="0" bIns="0" rtlCol="0" anchor="t">
            <a:spAutoFit/>
          </a:bodyPr>
          <a:lstStyle/>
          <a:p>
            <a:pPr algn="ctr">
              <a:lnSpc>
                <a:spcPts val="2799"/>
              </a:lnSpc>
            </a:pPr>
            <a:r>
              <a:rPr lang="en-US" sz="1999">
                <a:solidFill>
                  <a:srgbClr val="000000"/>
                </a:solidFill>
                <a:latin typeface="DM Sans"/>
                <a:ea typeface="DM Sans"/>
                <a:cs typeface="DM Sans"/>
                <a:sym typeface="DM Sans"/>
              </a:rPr>
              <a:t>Your Progress with the Slide Deck: 16%</a:t>
            </a:r>
          </a:p>
        </p:txBody>
      </p:sp>
      <p:sp>
        <p:nvSpPr>
          <p:cNvPr id="13" name="TextBox 13"/>
          <p:cNvSpPr txBox="1"/>
          <p:nvPr/>
        </p:nvSpPr>
        <p:spPr>
          <a:xfrm>
            <a:off x="6018207" y="8940800"/>
            <a:ext cx="6481762" cy="317500"/>
          </a:xfrm>
          <a:prstGeom prst="rect">
            <a:avLst/>
          </a:prstGeom>
        </p:spPr>
        <p:txBody>
          <a:bodyPr lIns="0" tIns="0" rIns="0" bIns="0" rtlCol="0" anchor="t">
            <a:spAutoFit/>
          </a:bodyPr>
          <a:lstStyle/>
          <a:p>
            <a:pPr marL="0" lvl="0" indent="0" algn="l">
              <a:lnSpc>
                <a:spcPts val="2599"/>
              </a:lnSpc>
              <a:spcBef>
                <a:spcPct val="0"/>
              </a:spcBef>
            </a:pPr>
            <a:r>
              <a:rPr lang="en-US" sz="1999" spc="47">
                <a:solidFill>
                  <a:srgbClr val="000000"/>
                </a:solidFill>
                <a:latin typeface="DM Sans"/>
                <a:ea typeface="DM Sans"/>
                <a:cs typeface="DM Sans"/>
                <a:sym typeface="DM Sans"/>
              </a:rPr>
              <a:t>Estimated Time to Complete this Slide Deck: 2 hours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TextBox 8"/>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pSp>
        <p:nvGrpSpPr>
          <p:cNvPr id="9" name="Group 9"/>
          <p:cNvGrpSpPr/>
          <p:nvPr/>
        </p:nvGrpSpPr>
        <p:grpSpPr>
          <a:xfrm>
            <a:off x="1410052" y="2515330"/>
            <a:ext cx="15727816" cy="6685028"/>
            <a:chOff x="0" y="-47625"/>
            <a:chExt cx="20970420" cy="8913371"/>
          </a:xfrm>
        </p:grpSpPr>
        <p:grpSp>
          <p:nvGrpSpPr>
            <p:cNvPr id="10" name="Group 10"/>
            <p:cNvGrpSpPr/>
            <p:nvPr/>
          </p:nvGrpSpPr>
          <p:grpSpPr>
            <a:xfrm>
              <a:off x="10311930" y="5153989"/>
              <a:ext cx="10658490" cy="3711757"/>
              <a:chOff x="0" y="-28575"/>
              <a:chExt cx="2105381" cy="733187"/>
            </a:xfrm>
          </p:grpSpPr>
          <p:sp>
            <p:nvSpPr>
              <p:cNvPr id="11" name="Freeform 11"/>
              <p:cNvSpPr/>
              <p:nvPr/>
            </p:nvSpPr>
            <p:spPr>
              <a:xfrm>
                <a:off x="0" y="108475"/>
                <a:ext cx="2105381" cy="596137"/>
              </a:xfrm>
              <a:custGeom>
                <a:avLst/>
                <a:gdLst/>
                <a:ahLst/>
                <a:cxnLst/>
                <a:rect l="l" t="t" r="r" b="b"/>
                <a:pathLst>
                  <a:path w="2105381" h="673627">
                    <a:moveTo>
                      <a:pt x="24212" y="0"/>
                    </a:moveTo>
                    <a:lnTo>
                      <a:pt x="2081169" y="0"/>
                    </a:lnTo>
                    <a:cubicBezTo>
                      <a:pt x="2087590" y="0"/>
                      <a:pt x="2093748" y="2551"/>
                      <a:pt x="2098289" y="7092"/>
                    </a:cubicBezTo>
                    <a:cubicBezTo>
                      <a:pt x="2102830" y="11632"/>
                      <a:pt x="2105381" y="17791"/>
                      <a:pt x="2105381" y="24212"/>
                    </a:cubicBezTo>
                    <a:lnTo>
                      <a:pt x="2105381" y="649415"/>
                    </a:lnTo>
                    <a:cubicBezTo>
                      <a:pt x="2105381" y="655836"/>
                      <a:pt x="2102830" y="661995"/>
                      <a:pt x="2098289" y="666535"/>
                    </a:cubicBezTo>
                    <a:cubicBezTo>
                      <a:pt x="2093748" y="671076"/>
                      <a:pt x="2087590" y="673627"/>
                      <a:pt x="2081169" y="673627"/>
                    </a:cubicBezTo>
                    <a:lnTo>
                      <a:pt x="24212" y="673627"/>
                    </a:lnTo>
                    <a:cubicBezTo>
                      <a:pt x="17791" y="673627"/>
                      <a:pt x="11632" y="671076"/>
                      <a:pt x="7092" y="666535"/>
                    </a:cubicBezTo>
                    <a:cubicBezTo>
                      <a:pt x="2551" y="661995"/>
                      <a:pt x="0" y="655836"/>
                      <a:pt x="0" y="649415"/>
                    </a:cubicBezTo>
                    <a:lnTo>
                      <a:pt x="0" y="24212"/>
                    </a:lnTo>
                    <a:cubicBezTo>
                      <a:pt x="0" y="17791"/>
                      <a:pt x="2551" y="11632"/>
                      <a:pt x="7092" y="7092"/>
                    </a:cubicBezTo>
                    <a:cubicBezTo>
                      <a:pt x="11632" y="2551"/>
                      <a:pt x="17791" y="0"/>
                      <a:pt x="24212" y="0"/>
                    </a:cubicBezTo>
                    <a:close/>
                  </a:path>
                </a:pathLst>
              </a:custGeom>
              <a:solidFill>
                <a:srgbClr val="F2F2F2"/>
              </a:solidFill>
            </p:spPr>
            <p:txBody>
              <a:bodyPr/>
              <a:lstStyle/>
              <a:p>
                <a:endParaRPr lang="en-US"/>
              </a:p>
            </p:txBody>
          </p:sp>
          <p:sp>
            <p:nvSpPr>
              <p:cNvPr id="12" name="TextBox 12"/>
              <p:cNvSpPr txBox="1"/>
              <p:nvPr/>
            </p:nvSpPr>
            <p:spPr>
              <a:xfrm>
                <a:off x="0" y="-28575"/>
                <a:ext cx="2105381" cy="702202"/>
              </a:xfrm>
              <a:prstGeom prst="rect">
                <a:avLst/>
              </a:prstGeom>
            </p:spPr>
            <p:txBody>
              <a:bodyPr lIns="50800" tIns="50800" rIns="50800" bIns="50800" rtlCol="0" anchor="ctr"/>
              <a:lstStyle/>
              <a:p>
                <a:pPr algn="ctr">
                  <a:lnSpc>
                    <a:spcPts val="2380"/>
                  </a:lnSpc>
                </a:pPr>
                <a:endParaRPr/>
              </a:p>
            </p:txBody>
          </p:sp>
        </p:grpSp>
        <p:sp>
          <p:nvSpPr>
            <p:cNvPr id="13" name="Freeform 13"/>
            <p:cNvSpPr/>
            <p:nvPr/>
          </p:nvSpPr>
          <p:spPr>
            <a:xfrm>
              <a:off x="10632819" y="6082631"/>
              <a:ext cx="848805" cy="848805"/>
            </a:xfrm>
            <a:custGeom>
              <a:avLst/>
              <a:gdLst/>
              <a:ahLst/>
              <a:cxnLst/>
              <a:rect l="l" t="t" r="r" b="b"/>
              <a:pathLst>
                <a:path w="848805" h="848805">
                  <a:moveTo>
                    <a:pt x="0" y="0"/>
                  </a:moveTo>
                  <a:lnTo>
                    <a:pt x="848805" y="0"/>
                  </a:lnTo>
                  <a:lnTo>
                    <a:pt x="848805" y="848804"/>
                  </a:lnTo>
                  <a:lnTo>
                    <a:pt x="0" y="84880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0" y="3090194"/>
              <a:ext cx="8612783" cy="5618691"/>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DM Sans"/>
                  <a:ea typeface="DM Sans"/>
                  <a:cs typeface="DM Sans"/>
                  <a:sym typeface="DM Sans"/>
                </a:rPr>
                <a:t>What initiative, strategic goal, or leadership priority connects to this survey? </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What questions do you hope the survey will help answer—or validate through data? </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a:solidFill>
                    <a:srgbClr val="000000"/>
                  </a:solidFill>
                  <a:latin typeface="DM Sans"/>
                  <a:ea typeface="DM Sans"/>
                  <a:cs typeface="DM Sans"/>
                  <a:sym typeface="DM Sans"/>
                </a:rPr>
                <a:t>How does this survey align with or complement other data collection efforts?</a:t>
              </a:r>
            </a:p>
            <a:p>
              <a:pPr algn="l">
                <a:lnSpc>
                  <a:spcPts val="2800"/>
                </a:lnSpc>
              </a:pPr>
              <a:endParaRPr lang="en-US" sz="2000">
                <a:solidFill>
                  <a:srgbClr val="000000"/>
                </a:solidFill>
                <a:latin typeface="DM Sans"/>
                <a:ea typeface="DM Sans"/>
                <a:cs typeface="DM Sans"/>
                <a:sym typeface="DM Sans"/>
              </a:endParaRPr>
            </a:p>
            <a:p>
              <a:pPr marL="431802" lvl="1" indent="-215901" algn="l">
                <a:lnSpc>
                  <a:spcPts val="2800"/>
                </a:lnSpc>
                <a:buFont typeface="Arial"/>
                <a:buChar char="•"/>
              </a:pPr>
              <a:r>
                <a:rPr lang="en-US" sz="2000" u="sng">
                  <a:solidFill>
                    <a:srgbClr val="000000"/>
                  </a:solidFill>
                  <a:latin typeface="DM Sans"/>
                  <a:ea typeface="DM Sans"/>
                  <a:cs typeface="DM Sans"/>
                  <a:sym typeface="DM Sans"/>
                </a:rPr>
                <a:t>For returning COACHE institutions:</a:t>
              </a:r>
              <a:r>
                <a:rPr lang="en-US" sz="2000">
                  <a:solidFill>
                    <a:srgbClr val="000000"/>
                  </a:solidFill>
                  <a:latin typeface="DM Sans"/>
                  <a:ea typeface="DM Sans"/>
                  <a:cs typeface="DM Sans"/>
                  <a:sym typeface="DM Sans"/>
                </a:rPr>
                <a:t> What previous COACHE data or outcomes can help contextualize this year’s participation?  </a:t>
              </a:r>
            </a:p>
          </p:txBody>
        </p:sp>
        <p:sp>
          <p:nvSpPr>
            <p:cNvPr id="15" name="TextBox 15"/>
            <p:cNvSpPr txBox="1"/>
            <p:nvPr/>
          </p:nvSpPr>
          <p:spPr>
            <a:xfrm>
              <a:off x="2335" y="1858893"/>
              <a:ext cx="9260186" cy="6858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6" name="TextBox 16"/>
            <p:cNvSpPr txBox="1"/>
            <p:nvPr/>
          </p:nvSpPr>
          <p:spPr>
            <a:xfrm>
              <a:off x="2335" y="-47625"/>
              <a:ext cx="20530583" cy="1389592"/>
            </a:xfrm>
            <a:prstGeom prst="rect">
              <a:avLst/>
            </a:prstGeom>
          </p:spPr>
          <p:txBody>
            <a:bodyPr lIns="0" tIns="0" rIns="0" bIns="0" rtlCol="0" anchor="t">
              <a:spAutoFit/>
            </a:bodyPr>
            <a:lstStyle/>
            <a:p>
              <a:pPr algn="l">
                <a:lnSpc>
                  <a:spcPts val="2800"/>
                </a:lnSpc>
              </a:pPr>
              <a:r>
                <a:rPr lang="en-US" sz="2000">
                  <a:solidFill>
                    <a:srgbClr val="000000"/>
                  </a:solidFill>
                  <a:latin typeface="DM Sans"/>
                  <a:ea typeface="DM Sans"/>
                  <a:cs typeface="DM Sans"/>
                  <a:sym typeface="DM Sans"/>
                </a:rPr>
                <a:t>Before building your communication strategy, take some time to reflect on your institutional “Why.” Why did your institution sign up for COACHE? A strong communication plan begins with a clear understanding of the goals, context, and institutional priorities driving this work.</a:t>
              </a:r>
            </a:p>
          </p:txBody>
        </p:sp>
        <p:sp>
          <p:nvSpPr>
            <p:cNvPr id="17" name="TextBox 17"/>
            <p:cNvSpPr txBox="1"/>
            <p:nvPr/>
          </p:nvSpPr>
          <p:spPr>
            <a:xfrm>
              <a:off x="10933730" y="1858893"/>
              <a:ext cx="9260186" cy="6858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8" name="TextBox 18"/>
            <p:cNvSpPr txBox="1"/>
            <p:nvPr/>
          </p:nvSpPr>
          <p:spPr>
            <a:xfrm>
              <a:off x="10933730" y="3090194"/>
              <a:ext cx="9599187" cy="2850611"/>
            </a:xfrm>
            <a:prstGeom prst="rect">
              <a:avLst/>
            </a:prstGeom>
          </p:spPr>
          <p:txBody>
            <a:bodyPr wrap="square" lIns="0" tIns="0" rIns="0" bIns="0" rtlCol="0" anchor="t">
              <a:spAutoFit/>
            </a:bodyPr>
            <a:lstStyle/>
            <a:p>
              <a:pPr marL="431800" lvl="1" indent="-215900">
                <a:lnSpc>
                  <a:spcPts val="2800"/>
                </a:lnSpc>
                <a:buFont typeface="Arial"/>
                <a:buChar char="•"/>
              </a:pPr>
              <a:r>
                <a:rPr lang="en-US" sz="2000" b="1">
                  <a:solidFill>
                    <a:srgbClr val="000000"/>
                  </a:solidFill>
                  <a:latin typeface="DM Sans"/>
                  <a:ea typeface="DM Sans"/>
                  <a:cs typeface="DM Sans"/>
                  <a:sym typeface="DM Sans"/>
                </a:rPr>
                <a:t>Step 1: </a:t>
              </a:r>
              <a:r>
                <a:rPr lang="en-US" sz="2000">
                  <a:solidFill>
                    <a:srgbClr val="000000"/>
                  </a:solidFill>
                  <a:latin typeface="DM Sans"/>
                  <a:ea typeface="DM Sans"/>
                  <a:cs typeface="DM Sans"/>
                  <a:sym typeface="DM Sans"/>
                </a:rPr>
                <a:t>On slide 7, explore key themes of the COACHE survey and how they align with your institution’s “why”.</a:t>
              </a:r>
              <a:endParaRPr lang="en-US"/>
            </a:p>
            <a:p>
              <a:pPr marL="431800" lvl="1" indent="-215900" algn="l">
                <a:lnSpc>
                  <a:spcPts val="2800"/>
                </a:lnSpc>
                <a:buFont typeface="Arial"/>
                <a:buChar char="•"/>
              </a:pPr>
              <a:endParaRPr lang="en-US" sz="2000">
                <a:solidFill>
                  <a:srgbClr val="000000"/>
                </a:solidFill>
                <a:latin typeface="DM Sans"/>
                <a:ea typeface="DM Sans"/>
                <a:cs typeface="DM Sans"/>
              </a:endParaRPr>
            </a:p>
            <a:p>
              <a:pPr marL="431800" lvl="1" indent="-215900">
                <a:lnSpc>
                  <a:spcPts val="2800"/>
                </a:lnSpc>
                <a:buFont typeface="Arial"/>
                <a:buChar char="•"/>
              </a:pPr>
              <a:r>
                <a:rPr lang="en-US" sz="2000" b="1">
                  <a:solidFill>
                    <a:srgbClr val="000000"/>
                  </a:solidFill>
                  <a:latin typeface="DM Sans"/>
                  <a:ea typeface="DM Sans"/>
                  <a:cs typeface="DM Sans"/>
                  <a:sym typeface="DM Sans"/>
                </a:rPr>
                <a:t>Step 2: </a:t>
              </a:r>
              <a:r>
                <a:rPr lang="en-US" sz="2000">
                  <a:solidFill>
                    <a:srgbClr val="000000"/>
                  </a:solidFill>
                  <a:latin typeface="DM Sans"/>
                  <a:ea typeface="DM Sans"/>
                  <a:cs typeface="DM Sans"/>
                  <a:sym typeface="DM Sans"/>
                </a:rPr>
                <a:t>On slide 8, use the discussion prompts on the left to map out the “why” behind participation in the survey.</a:t>
              </a:r>
              <a:endParaRPr lang="en-US" sz="2000">
                <a:solidFill>
                  <a:srgbClr val="000000"/>
                </a:solidFill>
                <a:latin typeface="DM Sans"/>
                <a:ea typeface="DM Sans"/>
                <a:cs typeface="DM Sans"/>
              </a:endParaRPr>
            </a:p>
            <a:p>
              <a:pPr algn="l">
                <a:lnSpc>
                  <a:spcPts val="2800"/>
                </a:lnSpc>
              </a:pPr>
              <a:endParaRPr lang="en-US" sz="2000">
                <a:solidFill>
                  <a:srgbClr val="000000"/>
                </a:solidFill>
                <a:latin typeface="DM Sans"/>
                <a:ea typeface="DM Sans"/>
                <a:cs typeface="DM Sans"/>
                <a:sym typeface="DM Sans"/>
              </a:endParaRPr>
            </a:p>
          </p:txBody>
        </p:sp>
        <p:sp>
          <p:nvSpPr>
            <p:cNvPr id="19" name="TextBox 19"/>
            <p:cNvSpPr txBox="1"/>
            <p:nvPr/>
          </p:nvSpPr>
          <p:spPr>
            <a:xfrm>
              <a:off x="11798900" y="6203018"/>
              <a:ext cx="8734019" cy="2285754"/>
            </a:xfrm>
            <a:prstGeom prst="rect">
              <a:avLst/>
            </a:prstGeom>
          </p:spPr>
          <p:txBody>
            <a:bodyPr lIns="0" tIns="0" rIns="0" bIns="0" rtlCol="0" anchor="t">
              <a:spAutoFit/>
            </a:bodyPr>
            <a:lstStyle/>
            <a:p>
              <a:pPr algn="l">
                <a:lnSpc>
                  <a:spcPts val="2660"/>
                </a:lnSpc>
                <a:spcBef>
                  <a:spcPct val="0"/>
                </a:spcBef>
              </a:pPr>
              <a:r>
                <a:rPr lang="en-US" sz="1900" u="none" strike="noStrike">
                  <a:solidFill>
                    <a:srgbClr val="000000"/>
                  </a:solidFill>
                  <a:latin typeface="DM Sans"/>
                  <a:ea typeface="DM Sans"/>
                  <a:cs typeface="DM Sans"/>
                  <a:sym typeface="DM Sans"/>
                </a:rPr>
                <a:t>If your team is unsure about the “why” behind your institution’s participation in the COACHE survey, who can you reach out to for context?</a:t>
              </a:r>
            </a:p>
            <a:p>
              <a:pPr algn="l">
                <a:lnSpc>
                  <a:spcPts val="2660"/>
                </a:lnSpc>
                <a:spcBef>
                  <a:spcPct val="0"/>
                </a:spcBef>
              </a:pPr>
              <a:r>
                <a:rPr lang="en-US" sz="1900" u="none" strike="noStrike">
                  <a:solidFill>
                    <a:srgbClr val="000000"/>
                  </a:solidFill>
                  <a:latin typeface="DM Sans"/>
                  <a:ea typeface="DM Sans"/>
                  <a:cs typeface="DM Sans"/>
                  <a:sym typeface="DM Sans"/>
                </a:rPr>
                <a:t>[e.g., someone from the provost’s office, an IR professional, or a “COACHE historian” on your campus.]</a:t>
              </a:r>
            </a:p>
          </p:txBody>
        </p:sp>
      </p:grpSp>
      <p:sp>
        <p:nvSpPr>
          <p:cNvPr id="20" name="TextBox 20"/>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UNDERSTAND INSTITUTION’S “WHY”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6689"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2398456"/>
            <a:ext cx="4395852" cy="6471920"/>
          </a:xfrm>
          <a:prstGeom prst="rect">
            <a:avLst/>
          </a:prstGeom>
        </p:spPr>
        <p:txBody>
          <a:bodyPr lIns="0" tIns="0" rIns="0" bIns="0" rtlCol="0" anchor="t">
            <a:spAutoFit/>
          </a:bodyPr>
          <a:lstStyle/>
          <a:p>
            <a:pPr algn="l">
              <a:lnSpc>
                <a:spcPts val="4200"/>
              </a:lnSpc>
              <a:spcBef>
                <a:spcPct val="0"/>
              </a:spcBef>
            </a:pPr>
            <a:r>
              <a:rPr lang="en-US" sz="3000" b="1">
                <a:solidFill>
                  <a:srgbClr val="A51C30"/>
                </a:solidFill>
                <a:latin typeface="Garamond Bold"/>
                <a:ea typeface="Garamond Bold"/>
                <a:cs typeface="Garamond Bold"/>
                <a:sym typeface="Garamond Bold"/>
              </a:rPr>
              <a:t>Nature of Work</a:t>
            </a:r>
          </a:p>
          <a:p>
            <a:pPr marL="410209" lvl="1" indent="-205105" algn="l">
              <a:lnSpc>
                <a:spcPts val="2659"/>
              </a:lnSpc>
              <a:buFont typeface="Arial"/>
              <a:buChar char="•"/>
            </a:pPr>
            <a:r>
              <a:rPr lang="en-US" sz="1899">
                <a:solidFill>
                  <a:srgbClr val="1E1E1E"/>
                </a:solidFill>
                <a:latin typeface="DM Sans"/>
                <a:ea typeface="DM Sans"/>
                <a:cs typeface="DM Sans"/>
                <a:sym typeface="DM Sans"/>
              </a:rPr>
              <a:t>Research</a:t>
            </a:r>
          </a:p>
          <a:p>
            <a:pPr marL="410209" lvl="1" indent="-205105" algn="l">
              <a:lnSpc>
                <a:spcPts val="2659"/>
              </a:lnSpc>
              <a:buFont typeface="Arial"/>
              <a:buChar char="•"/>
            </a:pPr>
            <a:r>
              <a:rPr lang="en-US" sz="1899">
                <a:solidFill>
                  <a:srgbClr val="1E1E1E"/>
                </a:solidFill>
                <a:latin typeface="DM Sans"/>
                <a:ea typeface="DM Sans"/>
                <a:cs typeface="DM Sans"/>
                <a:sym typeface="DM Sans"/>
              </a:rPr>
              <a:t>Service</a:t>
            </a:r>
          </a:p>
          <a:p>
            <a:pPr marL="410209" lvl="1" indent="-205105" algn="l">
              <a:lnSpc>
                <a:spcPts val="2659"/>
              </a:lnSpc>
              <a:buFont typeface="Arial"/>
              <a:buChar char="•"/>
            </a:pPr>
            <a:r>
              <a:rPr lang="en-US" sz="1899">
                <a:solidFill>
                  <a:srgbClr val="1E1E1E"/>
                </a:solidFill>
                <a:latin typeface="DM Sans"/>
                <a:ea typeface="DM Sans"/>
                <a:cs typeface="DM Sans"/>
                <a:sym typeface="DM Sans"/>
              </a:rPr>
              <a:t>Teaching</a:t>
            </a:r>
          </a:p>
          <a:p>
            <a:pPr algn="l">
              <a:lnSpc>
                <a:spcPts val="2659"/>
              </a:lnSpc>
            </a:pPr>
            <a:endParaRPr lang="en-US" sz="1899">
              <a:solidFill>
                <a:srgbClr val="1E1E1E"/>
              </a:solidFill>
              <a:latin typeface="DM Sans"/>
              <a:ea typeface="DM Sans"/>
              <a:cs typeface="DM Sans"/>
              <a:sym typeface="DM Sans"/>
            </a:endParaRPr>
          </a:p>
          <a:p>
            <a:pPr algn="l">
              <a:lnSpc>
                <a:spcPts val="4199"/>
              </a:lnSpc>
              <a:spcBef>
                <a:spcPct val="0"/>
              </a:spcBef>
            </a:pPr>
            <a:r>
              <a:rPr lang="en-US" sz="2999" b="1">
                <a:solidFill>
                  <a:srgbClr val="A51C30"/>
                </a:solidFill>
                <a:latin typeface="Garamond Bold"/>
                <a:ea typeface="Garamond Bold"/>
                <a:cs typeface="Garamond Bold"/>
                <a:sym typeface="Garamond Bold"/>
              </a:rPr>
              <a:t>Resources and Support</a:t>
            </a:r>
          </a:p>
          <a:p>
            <a:pPr marL="410209" lvl="1" indent="-205105" algn="l">
              <a:lnSpc>
                <a:spcPts val="2659"/>
              </a:lnSpc>
              <a:buFont typeface="Arial"/>
              <a:buChar char="•"/>
            </a:pPr>
            <a:r>
              <a:rPr lang="en-US" sz="1899">
                <a:solidFill>
                  <a:srgbClr val="1E1E1E"/>
                </a:solidFill>
                <a:latin typeface="DM Sans"/>
                <a:ea typeface="DM Sans"/>
                <a:cs typeface="DM Sans"/>
                <a:sym typeface="DM Sans"/>
              </a:rPr>
              <a:t>Facilities and Work Resources</a:t>
            </a:r>
          </a:p>
          <a:p>
            <a:pPr marL="410209" lvl="1" indent="-205105" algn="l">
              <a:lnSpc>
                <a:spcPts val="2659"/>
              </a:lnSpc>
              <a:buFont typeface="Arial"/>
              <a:buChar char="•"/>
            </a:pPr>
            <a:r>
              <a:rPr lang="en-US" sz="1899">
                <a:solidFill>
                  <a:srgbClr val="1E1E1E"/>
                </a:solidFill>
                <a:latin typeface="DM Sans"/>
                <a:ea typeface="DM Sans"/>
                <a:cs typeface="DM Sans"/>
                <a:sym typeface="DM Sans"/>
              </a:rPr>
              <a:t>Personal and Family Policies</a:t>
            </a:r>
          </a:p>
          <a:p>
            <a:pPr marL="410209" lvl="1" indent="-205105" algn="l">
              <a:lnSpc>
                <a:spcPts val="2659"/>
              </a:lnSpc>
              <a:buFont typeface="Arial"/>
              <a:buChar char="•"/>
            </a:pPr>
            <a:r>
              <a:rPr lang="en-US" sz="1899">
                <a:solidFill>
                  <a:srgbClr val="1E1E1E"/>
                </a:solidFill>
                <a:latin typeface="DM Sans"/>
                <a:ea typeface="DM Sans"/>
                <a:cs typeface="DM Sans"/>
                <a:sym typeface="DM Sans"/>
              </a:rPr>
              <a:t>Health and Retirement Benefits</a:t>
            </a:r>
          </a:p>
          <a:p>
            <a:pPr algn="l">
              <a:lnSpc>
                <a:spcPts val="2659"/>
              </a:lnSpc>
            </a:pPr>
            <a:endParaRPr lang="en-US" sz="1899">
              <a:solidFill>
                <a:srgbClr val="1E1E1E"/>
              </a:solidFill>
              <a:latin typeface="DM Sans"/>
              <a:ea typeface="DM Sans"/>
              <a:cs typeface="DM Sans"/>
              <a:sym typeface="DM Sans"/>
            </a:endParaRPr>
          </a:p>
          <a:p>
            <a:pPr algn="l">
              <a:lnSpc>
                <a:spcPts val="4200"/>
              </a:lnSpc>
              <a:spcBef>
                <a:spcPct val="0"/>
              </a:spcBef>
            </a:pPr>
            <a:r>
              <a:rPr lang="en-US" sz="3000" b="1">
                <a:solidFill>
                  <a:srgbClr val="A51C30"/>
                </a:solidFill>
                <a:latin typeface="Garamond Bold"/>
                <a:ea typeface="Garamond Bold"/>
                <a:cs typeface="Garamond Bold"/>
                <a:sym typeface="Garamond Bold"/>
              </a:rPr>
              <a:t>Cross-Silo Work and Mentorship</a:t>
            </a:r>
          </a:p>
          <a:p>
            <a:pPr marL="410209" lvl="1" indent="-205105" algn="l">
              <a:lnSpc>
                <a:spcPts val="2659"/>
              </a:lnSpc>
              <a:buFont typeface="Arial"/>
              <a:buChar char="•"/>
            </a:pPr>
            <a:r>
              <a:rPr lang="en-US" sz="1899">
                <a:solidFill>
                  <a:srgbClr val="1E1E1E"/>
                </a:solidFill>
                <a:latin typeface="DM Sans"/>
                <a:ea typeface="DM Sans"/>
                <a:cs typeface="DM Sans"/>
                <a:sym typeface="DM Sans"/>
              </a:rPr>
              <a:t>Interdisciplinary Work</a:t>
            </a:r>
          </a:p>
          <a:p>
            <a:pPr marL="410209" lvl="1" indent="-205105" algn="l">
              <a:lnSpc>
                <a:spcPts val="2659"/>
              </a:lnSpc>
              <a:buFont typeface="Arial"/>
              <a:buChar char="•"/>
            </a:pPr>
            <a:r>
              <a:rPr lang="en-US" sz="1899">
                <a:solidFill>
                  <a:srgbClr val="1E1E1E"/>
                </a:solidFill>
                <a:latin typeface="DM Sans"/>
                <a:ea typeface="DM Sans"/>
                <a:cs typeface="DM Sans"/>
                <a:sym typeface="DM Sans"/>
              </a:rPr>
              <a:t>Collaboration</a:t>
            </a:r>
          </a:p>
          <a:p>
            <a:pPr marL="410209" lvl="1" indent="-205105" algn="l">
              <a:lnSpc>
                <a:spcPts val="2659"/>
              </a:lnSpc>
              <a:buFont typeface="Arial"/>
              <a:buChar char="•"/>
            </a:pPr>
            <a:r>
              <a:rPr lang="en-US" sz="1899">
                <a:solidFill>
                  <a:srgbClr val="1E1E1E"/>
                </a:solidFill>
                <a:latin typeface="DM Sans"/>
                <a:ea typeface="DM Sans"/>
                <a:cs typeface="DM Sans"/>
                <a:sym typeface="DM Sans"/>
              </a:rPr>
              <a:t>Mentoring</a:t>
            </a:r>
          </a:p>
          <a:p>
            <a:pPr algn="l">
              <a:lnSpc>
                <a:spcPts val="2659"/>
              </a:lnSpc>
            </a:pPr>
            <a:endParaRPr lang="en-US" sz="1899">
              <a:solidFill>
                <a:srgbClr val="1E1E1E"/>
              </a:solidFill>
              <a:latin typeface="DM Sans"/>
              <a:ea typeface="DM Sans"/>
              <a:cs typeface="DM Sans"/>
              <a:sym typeface="DM Sans"/>
            </a:endParaRPr>
          </a:p>
          <a:p>
            <a:pPr algn="l">
              <a:lnSpc>
                <a:spcPts val="2659"/>
              </a:lnSpc>
              <a:spcBef>
                <a:spcPct val="0"/>
              </a:spcBef>
            </a:pPr>
            <a:endParaRPr lang="en-US" sz="1899">
              <a:solidFill>
                <a:srgbClr val="1E1E1E"/>
              </a:solidFill>
              <a:latin typeface="DM Sans"/>
              <a:ea typeface="DM Sans"/>
              <a:cs typeface="DM Sans"/>
              <a:sym typeface="DM Sans"/>
            </a:endParaRPr>
          </a:p>
        </p:txBody>
      </p:sp>
      <p:sp>
        <p:nvSpPr>
          <p:cNvPr id="7" name="TextBox 7"/>
          <p:cNvSpPr txBox="1"/>
          <p:nvPr/>
        </p:nvSpPr>
        <p:spPr>
          <a:xfrm>
            <a:off x="6933011" y="2398456"/>
            <a:ext cx="4421978" cy="441452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Tenure and Promotion</a:t>
            </a:r>
          </a:p>
          <a:p>
            <a:pPr marL="410209" lvl="1" indent="-205105" algn="l">
              <a:lnSpc>
                <a:spcPts val="2659"/>
              </a:lnSpc>
              <a:buFont typeface="Arial"/>
              <a:buChar char="•"/>
            </a:pPr>
            <a:r>
              <a:rPr lang="en-US" sz="1899">
                <a:solidFill>
                  <a:srgbClr val="1E1E1E"/>
                </a:solidFill>
                <a:latin typeface="DM Sans"/>
                <a:ea typeface="DM Sans"/>
                <a:cs typeface="DM Sans"/>
                <a:sym typeface="DM Sans"/>
              </a:rPr>
              <a:t>Tenure Policies</a:t>
            </a:r>
          </a:p>
          <a:p>
            <a:pPr marL="410209" lvl="1" indent="-205105" algn="l">
              <a:lnSpc>
                <a:spcPts val="2659"/>
              </a:lnSpc>
              <a:buFont typeface="Arial"/>
              <a:buChar char="•"/>
            </a:pPr>
            <a:r>
              <a:rPr lang="en-US" sz="1899">
                <a:solidFill>
                  <a:srgbClr val="1E1E1E"/>
                </a:solidFill>
                <a:latin typeface="DM Sans"/>
                <a:ea typeface="DM Sans"/>
                <a:cs typeface="DM Sans"/>
                <a:sym typeface="DM Sans"/>
              </a:rPr>
              <a:t>Tenure Expectations: Clarity</a:t>
            </a:r>
          </a:p>
          <a:p>
            <a:pPr marL="410209" lvl="1" indent="-205105" algn="l">
              <a:lnSpc>
                <a:spcPts val="2659"/>
              </a:lnSpc>
              <a:buFont typeface="Arial"/>
              <a:buChar char="•"/>
            </a:pPr>
            <a:r>
              <a:rPr lang="en-US" sz="1899">
                <a:solidFill>
                  <a:srgbClr val="1E1E1E"/>
                </a:solidFill>
                <a:latin typeface="DM Sans"/>
                <a:ea typeface="DM Sans"/>
                <a:cs typeface="DM Sans"/>
                <a:sym typeface="DM Sans"/>
              </a:rPr>
              <a:t>Promotion to Full</a:t>
            </a:r>
          </a:p>
          <a:p>
            <a:pPr algn="l">
              <a:lnSpc>
                <a:spcPts val="2659"/>
              </a:lnSpc>
            </a:pPr>
            <a:endParaRPr lang="en-US" sz="1899">
              <a:solidFill>
                <a:srgbClr val="1E1E1E"/>
              </a:solidFill>
              <a:latin typeface="DM Sans"/>
              <a:ea typeface="DM Sans"/>
              <a:cs typeface="DM Sans"/>
              <a:sym typeface="DM Sans"/>
            </a:endParaRPr>
          </a:p>
          <a:p>
            <a:pPr algn="l">
              <a:lnSpc>
                <a:spcPts val="4200"/>
              </a:lnSpc>
            </a:pPr>
            <a:r>
              <a:rPr lang="en-US" sz="3000" b="1">
                <a:solidFill>
                  <a:srgbClr val="A51C30"/>
                </a:solidFill>
                <a:latin typeface="Garamond Bold"/>
                <a:ea typeface="Garamond Bold"/>
                <a:cs typeface="Garamond Bold"/>
                <a:sym typeface="Garamond Bold"/>
              </a:rPr>
              <a:t>Institutional Leadership</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Senior</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Divisional (School/College)</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Departmental</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Faculty</a:t>
            </a:r>
          </a:p>
          <a:p>
            <a:pPr algn="l">
              <a:lnSpc>
                <a:spcPts val="2659"/>
              </a:lnSpc>
            </a:pPr>
            <a:endParaRPr lang="en-US" sz="1899">
              <a:solidFill>
                <a:srgbClr val="1E1E1E"/>
              </a:solidFill>
              <a:latin typeface="DM Sans"/>
              <a:ea typeface="DM Sans"/>
              <a:cs typeface="DM Sans"/>
              <a:sym typeface="DM Sans"/>
            </a:endParaRPr>
          </a:p>
        </p:txBody>
      </p:sp>
      <p:sp>
        <p:nvSpPr>
          <p:cNvPr id="8" name="TextBox 8"/>
          <p:cNvSpPr txBox="1"/>
          <p:nvPr/>
        </p:nvSpPr>
        <p:spPr>
          <a:xfrm>
            <a:off x="12191851" y="2398456"/>
            <a:ext cx="4821954" cy="66675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Shared Governance</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Trust</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Shared Sense of Purpose</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Understanding the Issue at Hand</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Adaptability</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Productivity</a:t>
            </a:r>
          </a:p>
          <a:p>
            <a:pPr algn="l">
              <a:lnSpc>
                <a:spcPts val="2659"/>
              </a:lnSpc>
            </a:pPr>
            <a:endParaRPr lang="en-US" sz="1899">
              <a:solidFill>
                <a:srgbClr val="1E1E1E"/>
              </a:solidFill>
              <a:latin typeface="DM Sans"/>
              <a:ea typeface="DM Sans"/>
              <a:cs typeface="DM Sans"/>
              <a:sym typeface="DM Sans"/>
            </a:endParaRPr>
          </a:p>
          <a:p>
            <a:pPr algn="l">
              <a:lnSpc>
                <a:spcPts val="4200"/>
              </a:lnSpc>
            </a:pPr>
            <a:r>
              <a:rPr lang="en-US" sz="3000" b="1">
                <a:solidFill>
                  <a:srgbClr val="A51C30"/>
                </a:solidFill>
                <a:latin typeface="Garamond Bold"/>
                <a:ea typeface="Garamond Bold"/>
                <a:cs typeface="Garamond Bold"/>
                <a:sym typeface="Garamond Bold"/>
              </a:rPr>
              <a:t>The Department</a:t>
            </a:r>
          </a:p>
          <a:p>
            <a:pPr marL="410209" lvl="1" indent="-205105" algn="l">
              <a:lnSpc>
                <a:spcPts val="2659"/>
              </a:lnSpc>
              <a:buFont typeface="Arial"/>
              <a:buChar char="•"/>
            </a:pPr>
            <a:r>
              <a:rPr lang="en-US" sz="1899">
                <a:solidFill>
                  <a:srgbClr val="1E1E1E"/>
                </a:solidFill>
                <a:latin typeface="DM Sans"/>
                <a:ea typeface="DM Sans"/>
                <a:cs typeface="DM Sans"/>
                <a:sym typeface="DM Sans"/>
              </a:rPr>
              <a:t>Departmental Collegiality</a:t>
            </a:r>
          </a:p>
          <a:p>
            <a:pPr marL="410209" lvl="1" indent="-205105" algn="l">
              <a:lnSpc>
                <a:spcPts val="2659"/>
              </a:lnSpc>
              <a:buFont typeface="Arial"/>
              <a:buChar char="•"/>
            </a:pPr>
            <a:r>
              <a:rPr lang="en-US" sz="1899">
                <a:solidFill>
                  <a:srgbClr val="1E1E1E"/>
                </a:solidFill>
                <a:latin typeface="DM Sans"/>
                <a:ea typeface="DM Sans"/>
                <a:cs typeface="DM Sans"/>
                <a:sym typeface="DM Sans"/>
              </a:rPr>
              <a:t>Departmental Engagement</a:t>
            </a:r>
          </a:p>
          <a:p>
            <a:pPr marL="410209" lvl="1" indent="-205105" algn="l">
              <a:lnSpc>
                <a:spcPts val="2659"/>
              </a:lnSpc>
              <a:buFont typeface="Arial"/>
              <a:buChar char="•"/>
            </a:pPr>
            <a:r>
              <a:rPr lang="en-US" sz="1899">
                <a:solidFill>
                  <a:srgbClr val="1E1E1E"/>
                </a:solidFill>
                <a:latin typeface="DM Sans"/>
                <a:ea typeface="DM Sans"/>
                <a:cs typeface="DM Sans"/>
                <a:sym typeface="DM Sans"/>
              </a:rPr>
              <a:t>Departmental Quality</a:t>
            </a:r>
          </a:p>
          <a:p>
            <a:pPr algn="l">
              <a:lnSpc>
                <a:spcPts val="2659"/>
              </a:lnSpc>
            </a:pPr>
            <a:endParaRPr lang="en-US" sz="1899">
              <a:solidFill>
                <a:srgbClr val="1E1E1E"/>
              </a:solidFill>
              <a:latin typeface="DM Sans"/>
              <a:ea typeface="DM Sans"/>
              <a:cs typeface="DM Sans"/>
              <a:sym typeface="DM Sans"/>
            </a:endParaRPr>
          </a:p>
          <a:p>
            <a:pPr algn="l">
              <a:lnSpc>
                <a:spcPts val="4200"/>
              </a:lnSpc>
            </a:pPr>
            <a:r>
              <a:rPr lang="en-US" sz="3000" b="1">
                <a:solidFill>
                  <a:srgbClr val="A51C30"/>
                </a:solidFill>
                <a:latin typeface="Garamond Bold"/>
                <a:ea typeface="Garamond Bold"/>
                <a:cs typeface="Garamond Bold"/>
                <a:sym typeface="Garamond Bold"/>
              </a:rPr>
              <a:t>Appreciation and Recognition*</a:t>
            </a:r>
          </a:p>
          <a:p>
            <a:pPr algn="l">
              <a:lnSpc>
                <a:spcPts val="2659"/>
              </a:lnSpc>
            </a:pPr>
            <a:endParaRPr lang="en-US" sz="3000" b="1">
              <a:solidFill>
                <a:srgbClr val="A51C30"/>
              </a:solidFill>
              <a:latin typeface="Garamond Bold"/>
              <a:ea typeface="Garamond Bold"/>
              <a:cs typeface="Garamond Bold"/>
              <a:sym typeface="Garamond Bold"/>
            </a:endParaRPr>
          </a:p>
          <a:p>
            <a:pPr algn="l">
              <a:lnSpc>
                <a:spcPts val="4200"/>
              </a:lnSpc>
            </a:pPr>
            <a:r>
              <a:rPr lang="en-US" sz="3000" b="1">
                <a:solidFill>
                  <a:srgbClr val="A51C30"/>
                </a:solidFill>
                <a:latin typeface="Garamond Bold"/>
                <a:ea typeface="Garamond Bold"/>
                <a:cs typeface="Garamond Bold"/>
                <a:sym typeface="Garamond Bold"/>
              </a:rPr>
              <a:t>Retention and Negotiation*</a:t>
            </a:r>
          </a:p>
        </p:txBody>
      </p:sp>
      <p:sp>
        <p:nvSpPr>
          <p:cNvPr id="9" name="TextBox 9"/>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WHAT COACHE SURVEY MEASURES</a:t>
            </a:r>
          </a:p>
        </p:txBody>
      </p:sp>
      <p:sp>
        <p:nvSpPr>
          <p:cNvPr id="10" name="TextBox 10"/>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11" name="Group 11"/>
          <p:cNvGrpSpPr/>
          <p:nvPr/>
        </p:nvGrpSpPr>
        <p:grpSpPr>
          <a:xfrm>
            <a:off x="3919341" y="3343419"/>
            <a:ext cx="2175470" cy="830336"/>
            <a:chOff x="0" y="0"/>
            <a:chExt cx="2900627" cy="1107114"/>
          </a:xfrm>
        </p:grpSpPr>
        <p:grpSp>
          <p:nvGrpSpPr>
            <p:cNvPr id="12" name="Group 12"/>
            <p:cNvGrpSpPr/>
            <p:nvPr/>
          </p:nvGrpSpPr>
          <p:grpSpPr>
            <a:xfrm>
              <a:off x="0" y="0"/>
              <a:ext cx="2900627" cy="1107114"/>
              <a:chOff x="0" y="0"/>
              <a:chExt cx="572963" cy="218689"/>
            </a:xfrm>
          </p:grpSpPr>
          <p:sp>
            <p:nvSpPr>
              <p:cNvPr id="13" name="Freeform 13"/>
              <p:cNvSpPr/>
              <p:nvPr/>
            </p:nvSpPr>
            <p:spPr>
              <a:xfrm>
                <a:off x="0" y="0"/>
                <a:ext cx="572963" cy="218689"/>
              </a:xfrm>
              <a:custGeom>
                <a:avLst/>
                <a:gdLst/>
                <a:ahLst/>
                <a:cxnLst/>
                <a:rect l="l" t="t" r="r" b="b"/>
                <a:pathLst>
                  <a:path w="572963" h="218689">
                    <a:moveTo>
                      <a:pt x="0" y="0"/>
                    </a:moveTo>
                    <a:lnTo>
                      <a:pt x="572963" y="0"/>
                    </a:lnTo>
                    <a:lnTo>
                      <a:pt x="572963" y="218689"/>
                    </a:lnTo>
                    <a:lnTo>
                      <a:pt x="0" y="218689"/>
                    </a:lnTo>
                    <a:close/>
                  </a:path>
                </a:pathLst>
              </a:custGeom>
              <a:solidFill>
                <a:srgbClr val="213153"/>
              </a:solidFill>
              <a:ln cap="sq">
                <a:noFill/>
                <a:prstDash val="solid"/>
                <a:miter/>
              </a:ln>
            </p:spPr>
            <p:txBody>
              <a:bodyPr/>
              <a:lstStyle/>
              <a:p>
                <a:endParaRPr lang="en-US"/>
              </a:p>
            </p:txBody>
          </p:sp>
          <p:sp>
            <p:nvSpPr>
              <p:cNvPr id="14" name="TextBox 14"/>
              <p:cNvSpPr txBox="1"/>
              <p:nvPr/>
            </p:nvSpPr>
            <p:spPr>
              <a:xfrm>
                <a:off x="0" y="-28575"/>
                <a:ext cx="572963" cy="247264"/>
              </a:xfrm>
              <a:prstGeom prst="rect">
                <a:avLst/>
              </a:prstGeom>
            </p:spPr>
            <p:txBody>
              <a:bodyPr lIns="50800" tIns="50800" rIns="50800" bIns="50800" rtlCol="0" anchor="ctr"/>
              <a:lstStyle/>
              <a:p>
                <a:pPr algn="ctr">
                  <a:lnSpc>
                    <a:spcPts val="2380"/>
                  </a:lnSpc>
                </a:pPr>
                <a:endParaRPr/>
              </a:p>
            </p:txBody>
          </p:sp>
        </p:grpSp>
        <p:sp>
          <p:nvSpPr>
            <p:cNvPr id="15" name="TextBox 15"/>
            <p:cNvSpPr txBox="1"/>
            <p:nvPr/>
          </p:nvSpPr>
          <p:spPr>
            <a:xfrm>
              <a:off x="282776" y="160069"/>
              <a:ext cx="2335074" cy="7584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Benchmarks under a theme</a:t>
              </a:r>
            </a:p>
          </p:txBody>
        </p:sp>
      </p:grpSp>
      <p:grpSp>
        <p:nvGrpSpPr>
          <p:cNvPr id="16" name="Group 16"/>
          <p:cNvGrpSpPr/>
          <p:nvPr/>
        </p:nvGrpSpPr>
        <p:grpSpPr>
          <a:xfrm>
            <a:off x="4644951" y="2021862"/>
            <a:ext cx="2029034" cy="702204"/>
            <a:chOff x="0" y="0"/>
            <a:chExt cx="2705379" cy="936272"/>
          </a:xfrm>
        </p:grpSpPr>
        <p:grpSp>
          <p:nvGrpSpPr>
            <p:cNvPr id="17" name="Group 17"/>
            <p:cNvGrpSpPr/>
            <p:nvPr/>
          </p:nvGrpSpPr>
          <p:grpSpPr>
            <a:xfrm>
              <a:off x="0" y="0"/>
              <a:ext cx="2705379" cy="936272"/>
              <a:chOff x="0" y="0"/>
              <a:chExt cx="534396" cy="184943"/>
            </a:xfrm>
          </p:grpSpPr>
          <p:sp>
            <p:nvSpPr>
              <p:cNvPr id="18" name="Freeform 18"/>
              <p:cNvSpPr/>
              <p:nvPr/>
            </p:nvSpPr>
            <p:spPr>
              <a:xfrm>
                <a:off x="0" y="0"/>
                <a:ext cx="534396" cy="184943"/>
              </a:xfrm>
              <a:custGeom>
                <a:avLst/>
                <a:gdLst/>
                <a:ahLst/>
                <a:cxnLst/>
                <a:rect l="l" t="t" r="r" b="b"/>
                <a:pathLst>
                  <a:path w="534396" h="184943">
                    <a:moveTo>
                      <a:pt x="0" y="0"/>
                    </a:moveTo>
                    <a:lnTo>
                      <a:pt x="534396" y="0"/>
                    </a:lnTo>
                    <a:lnTo>
                      <a:pt x="534396" y="184943"/>
                    </a:lnTo>
                    <a:lnTo>
                      <a:pt x="0" y="184943"/>
                    </a:lnTo>
                    <a:close/>
                  </a:path>
                </a:pathLst>
              </a:custGeom>
              <a:solidFill>
                <a:srgbClr val="213153"/>
              </a:solidFill>
              <a:ln cap="sq">
                <a:noFill/>
                <a:prstDash val="solid"/>
                <a:miter/>
              </a:ln>
            </p:spPr>
            <p:txBody>
              <a:bodyPr/>
              <a:lstStyle/>
              <a:p>
                <a:endParaRPr lang="en-US"/>
              </a:p>
            </p:txBody>
          </p:sp>
          <p:sp>
            <p:nvSpPr>
              <p:cNvPr id="19" name="TextBox 19"/>
              <p:cNvSpPr txBox="1"/>
              <p:nvPr/>
            </p:nvSpPr>
            <p:spPr>
              <a:xfrm>
                <a:off x="0" y="-28575"/>
                <a:ext cx="534396" cy="213518"/>
              </a:xfrm>
              <a:prstGeom prst="rect">
                <a:avLst/>
              </a:prstGeom>
            </p:spPr>
            <p:txBody>
              <a:bodyPr lIns="50800" tIns="50800" rIns="50800" bIns="50800" rtlCol="0" anchor="ctr"/>
              <a:lstStyle/>
              <a:p>
                <a:pPr algn="ctr">
                  <a:lnSpc>
                    <a:spcPts val="2380"/>
                  </a:lnSpc>
                </a:pPr>
                <a:endParaRPr/>
              </a:p>
            </p:txBody>
          </p:sp>
        </p:grpSp>
        <p:sp>
          <p:nvSpPr>
            <p:cNvPr id="20" name="TextBox 20"/>
            <p:cNvSpPr txBox="1"/>
            <p:nvPr/>
          </p:nvSpPr>
          <p:spPr>
            <a:xfrm>
              <a:off x="314544" y="279045"/>
              <a:ext cx="2076291"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A broad theme</a:t>
              </a:r>
            </a:p>
          </p:txBody>
        </p:sp>
      </p:grpSp>
      <p:grpSp>
        <p:nvGrpSpPr>
          <p:cNvPr id="21" name="Group 21"/>
          <p:cNvGrpSpPr/>
          <p:nvPr/>
        </p:nvGrpSpPr>
        <p:grpSpPr>
          <a:xfrm>
            <a:off x="2847576" y="3388887"/>
            <a:ext cx="2069407" cy="398275"/>
            <a:chOff x="0" y="0"/>
            <a:chExt cx="2759209" cy="531033"/>
          </a:xfrm>
        </p:grpSpPr>
        <p:sp>
          <p:nvSpPr>
            <p:cNvPr id="22" name="AutoShape 22"/>
            <p:cNvSpPr/>
            <p:nvPr/>
          </p:nvSpPr>
          <p:spPr>
            <a:xfrm>
              <a:off x="518333" y="518333"/>
              <a:ext cx="2240876" cy="0"/>
            </a:xfrm>
            <a:prstGeom prst="line">
              <a:avLst/>
            </a:prstGeom>
            <a:ln w="25400" cap="flat">
              <a:solidFill>
                <a:srgbClr val="213153"/>
              </a:solidFill>
              <a:prstDash val="solid"/>
              <a:headEnd type="none" w="sm" len="sm"/>
              <a:tailEnd type="none" w="sm" len="sm"/>
            </a:ln>
          </p:spPr>
          <p:txBody>
            <a:bodyPr/>
            <a:lstStyle/>
            <a:p>
              <a:endParaRPr lang="en-US"/>
            </a:p>
          </p:txBody>
        </p:sp>
        <p:sp>
          <p:nvSpPr>
            <p:cNvPr id="23" name="AutoShape 23"/>
            <p:cNvSpPr/>
            <p:nvPr/>
          </p:nvSpPr>
          <p:spPr>
            <a:xfrm>
              <a:off x="206241" y="206241"/>
              <a:ext cx="312092" cy="312092"/>
            </a:xfrm>
            <a:prstGeom prst="line">
              <a:avLst/>
            </a:prstGeom>
            <a:ln w="25400" cap="flat">
              <a:solidFill>
                <a:srgbClr val="213153"/>
              </a:solidFill>
              <a:prstDash val="solid"/>
              <a:headEnd type="none" w="sm" len="sm"/>
              <a:tailEnd type="none" w="sm" len="sm"/>
            </a:ln>
          </p:spPr>
          <p:txBody>
            <a:bodyPr/>
            <a:lstStyle/>
            <a:p>
              <a:endParaRPr lang="en-US"/>
            </a:p>
          </p:txBody>
        </p:sp>
        <p:grpSp>
          <p:nvGrpSpPr>
            <p:cNvPr id="24" name="Group 24"/>
            <p:cNvGrpSpPr/>
            <p:nvPr/>
          </p:nvGrpSpPr>
          <p:grpSpPr>
            <a:xfrm>
              <a:off x="0" y="0"/>
              <a:ext cx="206241" cy="206241"/>
              <a:chOff x="0" y="0"/>
              <a:chExt cx="50173" cy="50173"/>
            </a:xfrm>
          </p:grpSpPr>
          <p:sp>
            <p:nvSpPr>
              <p:cNvPr id="25" name="Freeform 25"/>
              <p:cNvSpPr/>
              <p:nvPr/>
            </p:nvSpPr>
            <p:spPr>
              <a:xfrm>
                <a:off x="0" y="0"/>
                <a:ext cx="50173" cy="50173"/>
              </a:xfrm>
              <a:custGeom>
                <a:avLst/>
                <a:gdLst/>
                <a:ahLst/>
                <a:cxnLst/>
                <a:rect l="l" t="t" r="r" b="b"/>
                <a:pathLst>
                  <a:path w="50173" h="50173">
                    <a:moveTo>
                      <a:pt x="0" y="0"/>
                    </a:moveTo>
                    <a:lnTo>
                      <a:pt x="50173" y="0"/>
                    </a:lnTo>
                    <a:lnTo>
                      <a:pt x="50173" y="50173"/>
                    </a:lnTo>
                    <a:lnTo>
                      <a:pt x="0" y="50173"/>
                    </a:lnTo>
                    <a:close/>
                  </a:path>
                </a:pathLst>
              </a:custGeom>
              <a:solidFill>
                <a:srgbClr val="213153"/>
              </a:solidFill>
              <a:ln cap="sq">
                <a:noFill/>
                <a:prstDash val="solid"/>
                <a:miter/>
              </a:ln>
            </p:spPr>
            <p:txBody>
              <a:bodyPr/>
              <a:lstStyle/>
              <a:p>
                <a:endParaRPr lang="en-US"/>
              </a:p>
            </p:txBody>
          </p:sp>
          <p:sp>
            <p:nvSpPr>
              <p:cNvPr id="26" name="TextBox 26"/>
              <p:cNvSpPr txBox="1"/>
              <p:nvPr/>
            </p:nvSpPr>
            <p:spPr>
              <a:xfrm>
                <a:off x="0" y="-28575"/>
                <a:ext cx="50173" cy="78748"/>
              </a:xfrm>
              <a:prstGeom prst="rect">
                <a:avLst/>
              </a:prstGeom>
            </p:spPr>
            <p:txBody>
              <a:bodyPr lIns="50800" tIns="50800" rIns="50800" bIns="50800" rtlCol="0" anchor="ctr"/>
              <a:lstStyle/>
              <a:p>
                <a:pPr algn="ctr">
                  <a:lnSpc>
                    <a:spcPts val="2380"/>
                  </a:lnSpc>
                </a:pPr>
                <a:endParaRPr/>
              </a:p>
            </p:txBody>
          </p:sp>
        </p:grpSp>
      </p:grpSp>
      <p:sp>
        <p:nvSpPr>
          <p:cNvPr id="27" name="AutoShape 27"/>
          <p:cNvSpPr/>
          <p:nvPr/>
        </p:nvSpPr>
        <p:spPr>
          <a:xfrm>
            <a:off x="3236326" y="2158075"/>
            <a:ext cx="1680657" cy="0"/>
          </a:xfrm>
          <a:prstGeom prst="line">
            <a:avLst/>
          </a:prstGeom>
          <a:ln w="19050" cap="flat">
            <a:solidFill>
              <a:srgbClr val="213153"/>
            </a:solidFill>
            <a:prstDash val="solid"/>
            <a:headEnd type="none" w="sm" len="sm"/>
            <a:tailEnd type="none" w="sm" len="sm"/>
          </a:ln>
        </p:spPr>
        <p:txBody>
          <a:bodyPr/>
          <a:lstStyle/>
          <a:p>
            <a:endParaRPr lang="en-US"/>
          </a:p>
        </p:txBody>
      </p:sp>
      <p:sp>
        <p:nvSpPr>
          <p:cNvPr id="28" name="AutoShape 28"/>
          <p:cNvSpPr/>
          <p:nvPr/>
        </p:nvSpPr>
        <p:spPr>
          <a:xfrm flipV="1">
            <a:off x="2989176" y="2158075"/>
            <a:ext cx="257942" cy="207468"/>
          </a:xfrm>
          <a:prstGeom prst="line">
            <a:avLst/>
          </a:prstGeom>
          <a:ln w="19050" cap="flat">
            <a:solidFill>
              <a:srgbClr val="213153"/>
            </a:solidFill>
            <a:prstDash val="solid"/>
            <a:headEnd type="none" w="sm" len="sm"/>
            <a:tailEnd type="none" w="sm" len="sm"/>
          </a:ln>
        </p:spPr>
        <p:txBody>
          <a:bodyPr/>
          <a:lstStyle/>
          <a:p>
            <a:endParaRPr lang="en-US"/>
          </a:p>
        </p:txBody>
      </p:sp>
      <p:grpSp>
        <p:nvGrpSpPr>
          <p:cNvPr id="29" name="Group 29"/>
          <p:cNvGrpSpPr/>
          <p:nvPr/>
        </p:nvGrpSpPr>
        <p:grpSpPr>
          <a:xfrm>
            <a:off x="2853546" y="2339026"/>
            <a:ext cx="154680" cy="154680"/>
            <a:chOff x="0" y="0"/>
            <a:chExt cx="50173" cy="50173"/>
          </a:xfrm>
        </p:grpSpPr>
        <p:sp>
          <p:nvSpPr>
            <p:cNvPr id="30" name="Freeform 30"/>
            <p:cNvSpPr/>
            <p:nvPr/>
          </p:nvSpPr>
          <p:spPr>
            <a:xfrm>
              <a:off x="0" y="0"/>
              <a:ext cx="50173" cy="50173"/>
            </a:xfrm>
            <a:custGeom>
              <a:avLst/>
              <a:gdLst/>
              <a:ahLst/>
              <a:cxnLst/>
              <a:rect l="l" t="t" r="r" b="b"/>
              <a:pathLst>
                <a:path w="50173" h="50173">
                  <a:moveTo>
                    <a:pt x="0" y="0"/>
                  </a:moveTo>
                  <a:lnTo>
                    <a:pt x="50173" y="0"/>
                  </a:lnTo>
                  <a:lnTo>
                    <a:pt x="50173" y="50173"/>
                  </a:lnTo>
                  <a:lnTo>
                    <a:pt x="0" y="50173"/>
                  </a:lnTo>
                  <a:close/>
                </a:path>
              </a:pathLst>
            </a:custGeom>
            <a:solidFill>
              <a:srgbClr val="213153"/>
            </a:solidFill>
            <a:ln cap="sq">
              <a:noFill/>
              <a:prstDash val="solid"/>
              <a:miter/>
            </a:ln>
          </p:spPr>
          <p:txBody>
            <a:bodyPr/>
            <a:lstStyle/>
            <a:p>
              <a:endParaRPr lang="en-US"/>
            </a:p>
          </p:txBody>
        </p:sp>
        <p:sp>
          <p:nvSpPr>
            <p:cNvPr id="31" name="TextBox 31"/>
            <p:cNvSpPr txBox="1"/>
            <p:nvPr/>
          </p:nvSpPr>
          <p:spPr>
            <a:xfrm>
              <a:off x="0" y="-28575"/>
              <a:ext cx="50173" cy="78748"/>
            </a:xfrm>
            <a:prstGeom prst="rect">
              <a:avLst/>
            </a:prstGeom>
          </p:spPr>
          <p:txBody>
            <a:bodyPr lIns="50800" tIns="50800" rIns="50800" bIns="50800" rtlCol="0" anchor="ctr"/>
            <a:lstStyle/>
            <a:p>
              <a:pPr algn="ctr">
                <a:lnSpc>
                  <a:spcPts val="2380"/>
                </a:lnSpc>
              </a:pPr>
              <a:endParaRPr/>
            </a:p>
          </p:txBody>
        </p:sp>
      </p:grpSp>
      <p:sp>
        <p:nvSpPr>
          <p:cNvPr id="32" name="TextBox 32"/>
          <p:cNvSpPr txBox="1"/>
          <p:nvPr/>
        </p:nvSpPr>
        <p:spPr>
          <a:xfrm>
            <a:off x="1028700" y="9208831"/>
            <a:ext cx="15198771" cy="224155"/>
          </a:xfrm>
          <a:prstGeom prst="rect">
            <a:avLst/>
          </a:prstGeom>
        </p:spPr>
        <p:txBody>
          <a:bodyPr lIns="0" tIns="0" rIns="0" bIns="0" rtlCol="0" anchor="t">
            <a:spAutoFit/>
          </a:bodyPr>
          <a:lstStyle/>
          <a:p>
            <a:pPr algn="l">
              <a:lnSpc>
                <a:spcPts val="1820"/>
              </a:lnSpc>
              <a:spcBef>
                <a:spcPct val="0"/>
              </a:spcBef>
            </a:pPr>
            <a:r>
              <a:rPr lang="en-US" sz="1300" i="1">
                <a:solidFill>
                  <a:srgbClr val="000000"/>
                </a:solidFill>
                <a:latin typeface="DM Sans Italics"/>
                <a:ea typeface="DM Sans Italics"/>
                <a:cs typeface="DM Sans Italics"/>
                <a:sym typeface="DM Sans Italics"/>
              </a:rPr>
              <a:t>*The Appreciation and Recognition theme includes a single benchmark of the same name, while the Retention and Negotiation theme does not include any benchmarks.</a:t>
            </a:r>
          </a:p>
        </p:txBody>
      </p:sp>
      <p:sp>
        <p:nvSpPr>
          <p:cNvPr id="33" name="Freeform 6">
            <a:extLst>
              <a:ext uri="{FF2B5EF4-FFF2-40B4-BE49-F238E27FC236}">
                <a16:creationId xmlns:a16="http://schemas.microsoft.com/office/drawing/2014/main" id="{FC652CEB-F22D-6D0E-914D-9C75177805D8}"/>
              </a:ext>
            </a:extLst>
          </p:cNvPr>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3"/>
            <a:stretch>
              <a:fillRect/>
            </a:stretch>
          </a:blipFill>
        </p:spPr>
        <p:txBody>
          <a:bodyPr/>
          <a:lstStyle/>
          <a:p>
            <a:endParaRPr lang="en-US"/>
          </a:p>
        </p:txBody>
      </p:sp>
      <p:sp>
        <p:nvSpPr>
          <p:cNvPr id="34" name="TextBox 8">
            <a:extLst>
              <a:ext uri="{FF2B5EF4-FFF2-40B4-BE49-F238E27FC236}">
                <a16:creationId xmlns:a16="http://schemas.microsoft.com/office/drawing/2014/main" id="{99732A57-B3B6-3345-8A7C-5F488058C4D8}"/>
              </a:ext>
            </a:extLst>
          </p:cNvPr>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WHY COACHE SURVEY MATTERS</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TextBox 8"/>
          <p:cNvSpPr txBox="1"/>
          <p:nvPr/>
        </p:nvSpPr>
        <p:spPr>
          <a:xfrm>
            <a:off x="9560401" y="3896642"/>
            <a:ext cx="6915589"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Key Questions We Hope to Answer</a:t>
            </a:r>
          </a:p>
        </p:txBody>
      </p:sp>
      <p:sp>
        <p:nvSpPr>
          <p:cNvPr id="9" name="TextBox 9"/>
          <p:cNvSpPr txBox="1"/>
          <p:nvPr/>
        </p:nvSpPr>
        <p:spPr>
          <a:xfrm>
            <a:off x="10377947" y="4603469"/>
            <a:ext cx="6341683" cy="1720215"/>
          </a:xfrm>
          <a:prstGeom prst="rect">
            <a:avLst/>
          </a:prstGeom>
        </p:spPr>
        <p:txBody>
          <a:bodyPr lIns="0" tIns="0" rIns="0" bIns="0" rtlCol="0" anchor="t">
            <a:spAutoFit/>
          </a:bodyPr>
          <a:lstStyle/>
          <a:p>
            <a:pPr algn="l">
              <a:lnSpc>
                <a:spcPts val="2279"/>
              </a:lnSpc>
            </a:pPr>
            <a:r>
              <a:rPr lang="en-US" sz="1999">
                <a:solidFill>
                  <a:srgbClr val="000000"/>
                </a:solidFill>
                <a:latin typeface="DM Sans"/>
                <a:ea typeface="DM Sans"/>
                <a:cs typeface="DM Sans"/>
                <a:sym typeface="DM Sans"/>
              </a:rPr>
              <a:t>We hope the survey will help us understand or confirm _____________________________.</a:t>
            </a:r>
          </a:p>
          <a:p>
            <a:pPr algn="l">
              <a:lnSpc>
                <a:spcPts val="2279"/>
              </a:lnSpc>
            </a:pPr>
            <a:endParaRPr lang="en-US" sz="1999">
              <a:solidFill>
                <a:srgbClr val="000000"/>
              </a:solidFill>
              <a:latin typeface="DM Sans"/>
              <a:ea typeface="DM Sans"/>
              <a:cs typeface="DM Sans"/>
              <a:sym typeface="DM Sans"/>
            </a:endParaRPr>
          </a:p>
          <a:p>
            <a:pPr algn="l">
              <a:lnSpc>
                <a:spcPts val="2279"/>
              </a:lnSpc>
            </a:pPr>
            <a:r>
              <a:rPr lang="en-US" sz="1999">
                <a:solidFill>
                  <a:srgbClr val="000000"/>
                </a:solidFill>
                <a:latin typeface="DM Sans"/>
                <a:ea typeface="DM Sans"/>
                <a:cs typeface="DM Sans"/>
                <a:sym typeface="DM Sans"/>
              </a:rPr>
              <a:t>[e.g., if faculty feel supported in general, or whether mentoring opportunities are consistent and meaningful across departments]</a:t>
            </a:r>
          </a:p>
        </p:txBody>
      </p:sp>
      <p:sp>
        <p:nvSpPr>
          <p:cNvPr id="10" name="TextBox 10"/>
          <p:cNvSpPr txBox="1"/>
          <p:nvPr/>
        </p:nvSpPr>
        <p:spPr>
          <a:xfrm>
            <a:off x="1410052" y="3896642"/>
            <a:ext cx="6915589"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Institutional Priorities</a:t>
            </a:r>
          </a:p>
        </p:txBody>
      </p:sp>
      <p:sp>
        <p:nvSpPr>
          <p:cNvPr id="11" name="TextBox 11"/>
          <p:cNvSpPr txBox="1"/>
          <p:nvPr/>
        </p:nvSpPr>
        <p:spPr>
          <a:xfrm>
            <a:off x="2100560" y="4615530"/>
            <a:ext cx="6478246" cy="1434465"/>
          </a:xfrm>
          <a:prstGeom prst="rect">
            <a:avLst/>
          </a:prstGeom>
        </p:spPr>
        <p:txBody>
          <a:bodyPr lIns="0" tIns="0" rIns="0" bIns="0" rtlCol="0" anchor="t">
            <a:spAutoFit/>
          </a:bodyPr>
          <a:lstStyle/>
          <a:p>
            <a:pPr algn="l">
              <a:lnSpc>
                <a:spcPts val="2279"/>
              </a:lnSpc>
            </a:pPr>
            <a:r>
              <a:rPr lang="en-US" sz="1999">
                <a:solidFill>
                  <a:srgbClr val="000000"/>
                </a:solidFill>
                <a:latin typeface="DM Sans"/>
                <a:ea typeface="DM Sans"/>
                <a:cs typeface="DM Sans"/>
                <a:sym typeface="DM Sans"/>
              </a:rPr>
              <a:t>This survey supports our work in __________________________________.</a:t>
            </a:r>
          </a:p>
          <a:p>
            <a:pPr algn="l">
              <a:lnSpc>
                <a:spcPts val="2279"/>
              </a:lnSpc>
            </a:pPr>
            <a:endParaRPr lang="en-US" sz="1999">
              <a:solidFill>
                <a:srgbClr val="000000"/>
              </a:solidFill>
              <a:latin typeface="DM Sans"/>
              <a:ea typeface="DM Sans"/>
              <a:cs typeface="DM Sans"/>
              <a:sym typeface="DM Sans"/>
            </a:endParaRPr>
          </a:p>
          <a:p>
            <a:pPr algn="l">
              <a:lnSpc>
                <a:spcPts val="2279"/>
              </a:lnSpc>
            </a:pPr>
            <a:r>
              <a:rPr lang="en-US" sz="1999">
                <a:solidFill>
                  <a:srgbClr val="000000"/>
                </a:solidFill>
                <a:latin typeface="DM Sans"/>
                <a:ea typeface="DM Sans"/>
                <a:cs typeface="DM Sans"/>
                <a:sym typeface="DM Sans"/>
              </a:rPr>
              <a:t>[e.g., faculty satisfaction with leadership, climate for mid-career faculty, faculty mental health]</a:t>
            </a:r>
          </a:p>
        </p:txBody>
      </p:sp>
      <p:sp>
        <p:nvSpPr>
          <p:cNvPr id="12" name="TextBox 12"/>
          <p:cNvSpPr txBox="1"/>
          <p:nvPr/>
        </p:nvSpPr>
        <p:spPr>
          <a:xfrm>
            <a:off x="1410052" y="6879245"/>
            <a:ext cx="6745172"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Related Data Efforts</a:t>
            </a:r>
          </a:p>
        </p:txBody>
      </p:sp>
      <p:sp>
        <p:nvSpPr>
          <p:cNvPr id="13" name="TextBox 13"/>
          <p:cNvSpPr txBox="1"/>
          <p:nvPr/>
        </p:nvSpPr>
        <p:spPr>
          <a:xfrm>
            <a:off x="2100560" y="7589681"/>
            <a:ext cx="6478246" cy="1148715"/>
          </a:xfrm>
          <a:prstGeom prst="rect">
            <a:avLst/>
          </a:prstGeom>
        </p:spPr>
        <p:txBody>
          <a:bodyPr lIns="0" tIns="0" rIns="0" bIns="0" rtlCol="0" anchor="t">
            <a:spAutoFit/>
          </a:bodyPr>
          <a:lstStyle/>
          <a:p>
            <a:pPr algn="l">
              <a:lnSpc>
                <a:spcPts val="2279"/>
              </a:lnSpc>
            </a:pPr>
            <a:r>
              <a:rPr lang="en-US" sz="1999">
                <a:solidFill>
                  <a:srgbClr val="000000"/>
                </a:solidFill>
                <a:latin typeface="DM Sans"/>
                <a:ea typeface="DM Sans"/>
                <a:cs typeface="DM Sans"/>
                <a:sym typeface="DM Sans"/>
              </a:rPr>
              <a:t>This survey builds on ______________________.</a:t>
            </a:r>
          </a:p>
          <a:p>
            <a:pPr algn="l">
              <a:lnSpc>
                <a:spcPts val="2279"/>
              </a:lnSpc>
            </a:pPr>
            <a:endParaRPr lang="en-US" sz="1999">
              <a:solidFill>
                <a:srgbClr val="000000"/>
              </a:solidFill>
              <a:latin typeface="DM Sans"/>
              <a:ea typeface="DM Sans"/>
              <a:cs typeface="DM Sans"/>
              <a:sym typeface="DM Sans"/>
            </a:endParaRPr>
          </a:p>
          <a:p>
            <a:pPr algn="l">
              <a:lnSpc>
                <a:spcPts val="2279"/>
              </a:lnSpc>
            </a:pPr>
            <a:r>
              <a:rPr lang="en-US" sz="1999">
                <a:solidFill>
                  <a:srgbClr val="000000"/>
                </a:solidFill>
                <a:latin typeface="DM Sans"/>
                <a:ea typeface="DM Sans"/>
                <a:cs typeface="DM Sans"/>
                <a:sym typeface="DM Sans"/>
              </a:rPr>
              <a:t>[e.g., the recent campus climate surveys, exit surveys, grant programs, accreditation studies]</a:t>
            </a:r>
          </a:p>
        </p:txBody>
      </p:sp>
      <p:sp>
        <p:nvSpPr>
          <p:cNvPr id="14" name="TextBox 14"/>
          <p:cNvSpPr txBox="1"/>
          <p:nvPr/>
        </p:nvSpPr>
        <p:spPr>
          <a:xfrm>
            <a:off x="9560401" y="6879245"/>
            <a:ext cx="6915589"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(optional) Prior COACHE Efforts </a:t>
            </a:r>
          </a:p>
        </p:txBody>
      </p:sp>
      <p:sp>
        <p:nvSpPr>
          <p:cNvPr id="15" name="TextBox 15"/>
          <p:cNvSpPr txBox="1"/>
          <p:nvPr/>
        </p:nvSpPr>
        <p:spPr>
          <a:xfrm>
            <a:off x="10377947" y="7589681"/>
            <a:ext cx="6341683" cy="1179810"/>
          </a:xfrm>
          <a:prstGeom prst="rect">
            <a:avLst/>
          </a:prstGeom>
        </p:spPr>
        <p:txBody>
          <a:bodyPr lIns="0" tIns="0" rIns="0" bIns="0" rtlCol="0" anchor="t">
            <a:spAutoFit/>
          </a:bodyPr>
          <a:lstStyle/>
          <a:p>
            <a:pPr>
              <a:lnSpc>
                <a:spcPts val="2279"/>
              </a:lnSpc>
            </a:pPr>
            <a:r>
              <a:rPr lang="en-US" sz="1999">
                <a:solidFill>
                  <a:srgbClr val="000000"/>
                </a:solidFill>
                <a:latin typeface="DM Sans"/>
                <a:ea typeface="DM Sans"/>
                <a:cs typeface="DM Sans"/>
                <a:sym typeface="DM Sans"/>
              </a:rPr>
              <a:t>Based on our </a:t>
            </a:r>
            <a:r>
              <a:rPr lang="en-US" sz="1999" b="1">
                <a:solidFill>
                  <a:srgbClr val="000000"/>
                </a:solidFill>
                <a:latin typeface="DM Sans"/>
                <a:ea typeface="DM Sans"/>
                <a:cs typeface="DM Sans"/>
                <a:sym typeface="DM Sans"/>
              </a:rPr>
              <a:t>[Year of participation] </a:t>
            </a:r>
            <a:r>
              <a:rPr lang="en-US" sz="1999">
                <a:solidFill>
                  <a:srgbClr val="000000"/>
                </a:solidFill>
                <a:latin typeface="DM Sans"/>
                <a:ea typeface="DM Sans"/>
                <a:cs typeface="DM Sans"/>
                <a:sym typeface="DM Sans"/>
              </a:rPr>
              <a:t>COACHE results, we aim to focus this year’s efforts on _________________ because the data revealed _____________________________________ .</a:t>
            </a:r>
          </a:p>
        </p:txBody>
      </p:sp>
      <p:sp>
        <p:nvSpPr>
          <p:cNvPr id="16" name="TextBox 16"/>
          <p:cNvSpPr txBox="1"/>
          <p:nvPr/>
        </p:nvSpPr>
        <p:spPr>
          <a:xfrm>
            <a:off x="1411804" y="2380971"/>
            <a:ext cx="15397937" cy="1406525"/>
          </a:xfrm>
          <a:prstGeom prst="rect">
            <a:avLst/>
          </a:prstGeom>
        </p:spPr>
        <p:txBody>
          <a:bodyPr lIns="0" tIns="0" rIns="0" bIns="0" rtlCol="0" anchor="t">
            <a:spAutoFit/>
          </a:bodyPr>
          <a:lstStyle/>
          <a:p>
            <a:pPr algn="l">
              <a:lnSpc>
                <a:spcPts val="2800"/>
              </a:lnSpc>
            </a:pPr>
            <a:r>
              <a:rPr lang="en-US" sz="2000" b="1">
                <a:solidFill>
                  <a:srgbClr val="000000"/>
                </a:solidFill>
                <a:latin typeface="DM Sans"/>
                <a:ea typeface="DM Sans"/>
                <a:cs typeface="DM Sans"/>
                <a:sym typeface="DM Sans"/>
              </a:rPr>
              <a:t>[Institution Name] </a:t>
            </a:r>
            <a:r>
              <a:rPr lang="en-US" sz="2000">
                <a:solidFill>
                  <a:srgbClr val="000000"/>
                </a:solidFill>
                <a:latin typeface="DM Sans"/>
                <a:ea typeface="DM Sans"/>
                <a:cs typeface="DM Sans"/>
                <a:sym typeface="DM Sans"/>
              </a:rPr>
              <a:t>partners with the Collaborative on Academic Careers on Higher Education (COACHE) in the Faculty Job Satisfaction Survey, which will be administered from February to April </a:t>
            </a:r>
            <a:r>
              <a:rPr lang="en-US" sz="2000" b="1">
                <a:solidFill>
                  <a:srgbClr val="000000"/>
                </a:solidFill>
                <a:latin typeface="DM Sans"/>
                <a:ea typeface="DM Sans"/>
                <a:cs typeface="DM Sans"/>
                <a:sym typeface="DM Sans"/>
              </a:rPr>
              <a:t>[Year]. </a:t>
            </a:r>
            <a:r>
              <a:rPr lang="en-US" sz="2000">
                <a:solidFill>
                  <a:srgbClr val="000000"/>
                </a:solidFill>
                <a:latin typeface="DM Sans"/>
                <a:ea typeface="DM Sans"/>
                <a:cs typeface="DM Sans"/>
                <a:sym typeface="DM Sans"/>
              </a:rPr>
              <a:t>The goal was to understand faculty satisfaction and to identify where we are lacking. </a:t>
            </a:r>
          </a:p>
          <a:p>
            <a:pPr algn="l">
              <a:lnSpc>
                <a:spcPts val="2800"/>
              </a:lnSpc>
            </a:pPr>
            <a:endParaRPr lang="en-US" sz="2000">
              <a:solidFill>
                <a:srgbClr val="000000"/>
              </a:solidFill>
              <a:latin typeface="DM Sans"/>
              <a:ea typeface="DM Sans"/>
              <a:cs typeface="DM Sans"/>
              <a:sym typeface="DM Sans"/>
            </a:endParaRPr>
          </a:p>
        </p:txBody>
      </p:sp>
      <p:grpSp>
        <p:nvGrpSpPr>
          <p:cNvPr id="17" name="Group 17"/>
          <p:cNvGrpSpPr/>
          <p:nvPr/>
        </p:nvGrpSpPr>
        <p:grpSpPr>
          <a:xfrm>
            <a:off x="13018196" y="412504"/>
            <a:ext cx="4771697" cy="1256933"/>
            <a:chOff x="0" y="0"/>
            <a:chExt cx="6362263" cy="1675910"/>
          </a:xfrm>
        </p:grpSpPr>
        <p:grpSp>
          <p:nvGrpSpPr>
            <p:cNvPr id="18" name="Group 18"/>
            <p:cNvGrpSpPr/>
            <p:nvPr/>
          </p:nvGrpSpPr>
          <p:grpSpPr>
            <a:xfrm>
              <a:off x="0" y="0"/>
              <a:ext cx="6362263" cy="1675910"/>
              <a:chOff x="0" y="0"/>
              <a:chExt cx="1256743" cy="331044"/>
            </a:xfrm>
          </p:grpSpPr>
          <p:sp>
            <p:nvSpPr>
              <p:cNvPr id="19" name="Freeform 19"/>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0" name="TextBox 20"/>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1" name="TextBox 21"/>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MAP YOUR AUDIENCE</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pSp>
        <p:nvGrpSpPr>
          <p:cNvPr id="11" name="Group 11"/>
          <p:cNvGrpSpPr/>
          <p:nvPr/>
        </p:nvGrpSpPr>
        <p:grpSpPr>
          <a:xfrm>
            <a:off x="9448800" y="6525036"/>
            <a:ext cx="7689067" cy="2850548"/>
            <a:chOff x="0" y="0"/>
            <a:chExt cx="2105381" cy="750762"/>
          </a:xfrm>
        </p:grpSpPr>
        <p:sp>
          <p:nvSpPr>
            <p:cNvPr id="12" name="Freeform 12"/>
            <p:cNvSpPr/>
            <p:nvPr/>
          </p:nvSpPr>
          <p:spPr>
            <a:xfrm>
              <a:off x="0" y="0"/>
              <a:ext cx="2105381" cy="750762"/>
            </a:xfrm>
            <a:custGeom>
              <a:avLst/>
              <a:gdLst/>
              <a:ahLst/>
              <a:cxnLst/>
              <a:rect l="l" t="t" r="r" b="b"/>
              <a:pathLst>
                <a:path w="2105381" h="750762">
                  <a:moveTo>
                    <a:pt x="24212" y="0"/>
                  </a:moveTo>
                  <a:lnTo>
                    <a:pt x="2081169" y="0"/>
                  </a:lnTo>
                  <a:cubicBezTo>
                    <a:pt x="2087590" y="0"/>
                    <a:pt x="2093748" y="2551"/>
                    <a:pt x="2098289" y="7092"/>
                  </a:cubicBezTo>
                  <a:cubicBezTo>
                    <a:pt x="2102830" y="11632"/>
                    <a:pt x="2105381" y="17791"/>
                    <a:pt x="2105381" y="24212"/>
                  </a:cubicBezTo>
                  <a:lnTo>
                    <a:pt x="2105381" y="726550"/>
                  </a:lnTo>
                  <a:cubicBezTo>
                    <a:pt x="2105381" y="732971"/>
                    <a:pt x="2102830" y="739129"/>
                    <a:pt x="2098289" y="743670"/>
                  </a:cubicBezTo>
                  <a:cubicBezTo>
                    <a:pt x="2093748" y="748211"/>
                    <a:pt x="2087590" y="750762"/>
                    <a:pt x="2081169" y="750762"/>
                  </a:cubicBezTo>
                  <a:lnTo>
                    <a:pt x="24212" y="750762"/>
                  </a:lnTo>
                  <a:cubicBezTo>
                    <a:pt x="17791" y="750762"/>
                    <a:pt x="11632" y="748211"/>
                    <a:pt x="7092" y="743670"/>
                  </a:cubicBezTo>
                  <a:cubicBezTo>
                    <a:pt x="2551" y="739129"/>
                    <a:pt x="0" y="732971"/>
                    <a:pt x="0" y="726550"/>
                  </a:cubicBezTo>
                  <a:lnTo>
                    <a:pt x="0" y="24212"/>
                  </a:lnTo>
                  <a:cubicBezTo>
                    <a:pt x="0" y="17791"/>
                    <a:pt x="2551" y="11632"/>
                    <a:pt x="7092" y="7092"/>
                  </a:cubicBezTo>
                  <a:cubicBezTo>
                    <a:pt x="11632" y="2551"/>
                    <a:pt x="17791" y="0"/>
                    <a:pt x="24212" y="0"/>
                  </a:cubicBezTo>
                  <a:close/>
                </a:path>
              </a:pathLst>
            </a:custGeom>
            <a:solidFill>
              <a:srgbClr val="F2F2F2"/>
            </a:solidFill>
          </p:spPr>
          <p:txBody>
            <a:bodyPr/>
            <a:lstStyle/>
            <a:p>
              <a:endParaRPr lang="en-US"/>
            </a:p>
          </p:txBody>
        </p:sp>
        <p:sp>
          <p:nvSpPr>
            <p:cNvPr id="13" name="TextBox 13"/>
            <p:cNvSpPr txBox="1"/>
            <p:nvPr/>
          </p:nvSpPr>
          <p:spPr>
            <a:xfrm>
              <a:off x="0" y="-28575"/>
              <a:ext cx="2105381" cy="779337"/>
            </a:xfrm>
            <a:prstGeom prst="rect">
              <a:avLst/>
            </a:prstGeom>
          </p:spPr>
          <p:txBody>
            <a:bodyPr lIns="50800" tIns="50800" rIns="50800" bIns="50800" rtlCol="0" anchor="ctr"/>
            <a:lstStyle/>
            <a:p>
              <a:pPr algn="ctr">
                <a:lnSpc>
                  <a:spcPts val="2380"/>
                </a:lnSpc>
              </a:pPr>
              <a:endParaRPr/>
            </a:p>
          </p:txBody>
        </p:sp>
      </p:grpSp>
      <p:sp>
        <p:nvSpPr>
          <p:cNvPr id="14" name="Freeform 14"/>
          <p:cNvSpPr/>
          <p:nvPr/>
        </p:nvSpPr>
        <p:spPr>
          <a:xfrm>
            <a:off x="9829800" y="6772000"/>
            <a:ext cx="636604" cy="636604"/>
          </a:xfrm>
          <a:custGeom>
            <a:avLst/>
            <a:gdLst/>
            <a:ahLst/>
            <a:cxnLst/>
            <a:rect l="l" t="t" r="r" b="b"/>
            <a:pathLst>
              <a:path w="636604" h="636604">
                <a:moveTo>
                  <a:pt x="0" y="0"/>
                </a:moveTo>
                <a:lnTo>
                  <a:pt x="636603" y="0"/>
                </a:lnTo>
                <a:lnTo>
                  <a:pt x="636603" y="636603"/>
                </a:lnTo>
                <a:lnTo>
                  <a:pt x="0" y="63660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410052" y="4669118"/>
            <a:ext cx="6945139" cy="4651466"/>
          </a:xfrm>
          <a:prstGeom prst="rect">
            <a:avLst/>
          </a:prstGeom>
        </p:spPr>
        <p:txBody>
          <a:bodyPr wrap="square" lIns="0" tIns="0" rIns="0" bIns="0" rtlCol="0" anchor="t">
            <a:spAutoFit/>
          </a:bodyPr>
          <a:lstStyle/>
          <a:p>
            <a:pPr algn="l">
              <a:lnSpc>
                <a:spcPts val="2800"/>
              </a:lnSpc>
            </a:pPr>
            <a:r>
              <a:rPr lang="en-US" sz="2000">
                <a:solidFill>
                  <a:srgbClr val="000000"/>
                </a:solidFill>
                <a:latin typeface="DM Sans"/>
                <a:ea typeface="DM Sans"/>
                <a:cs typeface="DM Sans"/>
                <a:sym typeface="DM Sans"/>
              </a:rPr>
              <a:t>The recipient groups: </a:t>
            </a:r>
          </a:p>
          <a:p>
            <a:pPr marL="431802" lvl="1" indent="-215901" algn="l">
              <a:lnSpc>
                <a:spcPts val="2800"/>
              </a:lnSpc>
              <a:buFont typeface="Arial"/>
              <a:buChar char="•"/>
            </a:pPr>
            <a:r>
              <a:rPr lang="en-US" sz="2000">
                <a:solidFill>
                  <a:srgbClr val="000000"/>
                </a:solidFill>
                <a:latin typeface="DM Sans"/>
                <a:ea typeface="DM Sans"/>
                <a:cs typeface="DM Sans"/>
                <a:sym typeface="DM Sans"/>
              </a:rPr>
              <a:t>Who will make decisions based on the data?</a:t>
            </a:r>
          </a:p>
          <a:p>
            <a:pPr marL="431802" lvl="1" indent="-215901" algn="l">
              <a:lnSpc>
                <a:spcPts val="2800"/>
              </a:lnSpc>
              <a:buFont typeface="Arial"/>
              <a:buChar char="•"/>
            </a:pPr>
            <a:r>
              <a:rPr lang="en-US" sz="2000">
                <a:solidFill>
                  <a:srgbClr val="000000"/>
                </a:solidFill>
                <a:latin typeface="DM Sans"/>
                <a:ea typeface="DM Sans"/>
                <a:cs typeface="DM Sans"/>
                <a:sym typeface="DM Sans"/>
              </a:rPr>
              <a:t>Who will influence the decisions? </a:t>
            </a:r>
          </a:p>
          <a:p>
            <a:pPr marL="431802" lvl="1" indent="-215901" algn="l">
              <a:lnSpc>
                <a:spcPts val="2800"/>
              </a:lnSpc>
              <a:buFont typeface="Arial"/>
              <a:buChar char="•"/>
            </a:pPr>
            <a:r>
              <a:rPr lang="en-US" sz="2000">
                <a:solidFill>
                  <a:srgbClr val="000000"/>
                </a:solidFill>
                <a:latin typeface="DM Sans"/>
                <a:ea typeface="DM Sans"/>
                <a:cs typeface="DM Sans"/>
                <a:sym typeface="DM Sans"/>
              </a:rPr>
              <a:t>Who will be impacted by these decisions? </a:t>
            </a:r>
          </a:p>
          <a:p>
            <a:pPr marL="431802" lvl="1" indent="-215901" algn="l">
              <a:lnSpc>
                <a:spcPts val="2800"/>
              </a:lnSpc>
              <a:buFont typeface="Arial"/>
              <a:buChar char="•"/>
            </a:pPr>
            <a:r>
              <a:rPr lang="en-US" sz="2000">
                <a:solidFill>
                  <a:srgbClr val="000000"/>
                </a:solidFill>
                <a:latin typeface="DM Sans"/>
                <a:ea typeface="DM Sans"/>
                <a:cs typeface="DM Sans"/>
                <a:sym typeface="DM Sans"/>
              </a:rPr>
              <a:t>Who might be resistant to the results? </a:t>
            </a:r>
          </a:p>
          <a:p>
            <a:pPr marL="431802" lvl="1" indent="-215901" algn="l">
              <a:lnSpc>
                <a:spcPts val="2800"/>
              </a:lnSpc>
              <a:buFont typeface="Arial"/>
              <a:buChar char="•"/>
            </a:pPr>
            <a:r>
              <a:rPr lang="en-US" sz="2000">
                <a:solidFill>
                  <a:srgbClr val="000000"/>
                </a:solidFill>
                <a:latin typeface="DM Sans"/>
                <a:ea typeface="DM Sans"/>
                <a:cs typeface="DM Sans"/>
                <a:sym typeface="DM Sans"/>
              </a:rPr>
              <a:t>Who are we missing? </a:t>
            </a:r>
          </a:p>
          <a:p>
            <a:pPr algn="l">
              <a:lnSpc>
                <a:spcPts val="2800"/>
              </a:lnSpc>
            </a:pPr>
            <a:endParaRPr lang="en-US" sz="2000">
              <a:solidFill>
                <a:srgbClr val="000000"/>
              </a:solidFill>
              <a:latin typeface="DM Sans"/>
              <a:ea typeface="DM Sans"/>
              <a:cs typeface="DM Sans"/>
              <a:sym typeface="DM Sans"/>
            </a:endParaRPr>
          </a:p>
          <a:p>
            <a:pPr algn="l">
              <a:lnSpc>
                <a:spcPts val="2800"/>
              </a:lnSpc>
            </a:pPr>
            <a:r>
              <a:rPr lang="en-US" sz="2000">
                <a:solidFill>
                  <a:srgbClr val="000000"/>
                </a:solidFill>
                <a:latin typeface="DM Sans"/>
                <a:ea typeface="DM Sans"/>
                <a:cs typeface="DM Sans"/>
                <a:sym typeface="DM Sans"/>
              </a:rPr>
              <a:t>The messenger groups: </a:t>
            </a:r>
          </a:p>
          <a:p>
            <a:pPr marL="431802" lvl="1" indent="-215901" algn="l">
              <a:lnSpc>
                <a:spcPts val="2800"/>
              </a:lnSpc>
              <a:buFont typeface="Arial"/>
              <a:buChar char="•"/>
            </a:pPr>
            <a:r>
              <a:rPr lang="en-US" sz="2000">
                <a:solidFill>
                  <a:srgbClr val="000000"/>
                </a:solidFill>
                <a:latin typeface="DM Sans"/>
                <a:ea typeface="DM Sans"/>
                <a:cs typeface="DM Sans"/>
                <a:sym typeface="DM Sans"/>
              </a:rPr>
              <a:t>Faculty leadership (e.g., Provost, Deans, Department Chairs)</a:t>
            </a:r>
          </a:p>
          <a:p>
            <a:pPr marL="431802" lvl="1" indent="-215901" algn="l">
              <a:lnSpc>
                <a:spcPts val="2800"/>
              </a:lnSpc>
              <a:buFont typeface="Arial"/>
              <a:buChar char="•"/>
            </a:pPr>
            <a:r>
              <a:rPr lang="en-US" sz="2000">
                <a:solidFill>
                  <a:srgbClr val="000000"/>
                </a:solidFill>
                <a:latin typeface="DM Sans"/>
                <a:ea typeface="DM Sans"/>
                <a:cs typeface="DM Sans"/>
                <a:sym typeface="DM Sans"/>
              </a:rPr>
              <a:t>Expert power (e.g., COACHE steward)</a:t>
            </a:r>
          </a:p>
          <a:p>
            <a:pPr marL="431802" lvl="1" indent="-215901" algn="l">
              <a:lnSpc>
                <a:spcPts val="2800"/>
              </a:lnSpc>
              <a:buFont typeface="Arial"/>
              <a:buChar char="•"/>
            </a:pPr>
            <a:r>
              <a:rPr lang="en-US" sz="2000">
                <a:solidFill>
                  <a:srgbClr val="000000"/>
                </a:solidFill>
                <a:latin typeface="DM Sans"/>
                <a:ea typeface="DM Sans"/>
                <a:cs typeface="DM Sans"/>
                <a:sym typeface="DM Sans"/>
              </a:rPr>
              <a:t>Referent power (e.g., respected colleagues, skeptics)</a:t>
            </a:r>
          </a:p>
          <a:p>
            <a:pPr algn="l">
              <a:lnSpc>
                <a:spcPts val="2800"/>
              </a:lnSpc>
            </a:pPr>
            <a:endParaRPr lang="en-US" sz="2000">
              <a:solidFill>
                <a:srgbClr val="000000"/>
              </a:solidFill>
              <a:latin typeface="DM Sans"/>
              <a:ea typeface="DM Sans"/>
              <a:cs typeface="DM Sans"/>
              <a:sym typeface="DM Sans"/>
            </a:endParaRPr>
          </a:p>
        </p:txBody>
      </p:sp>
      <p:sp>
        <p:nvSpPr>
          <p:cNvPr id="16" name="TextBox 16"/>
          <p:cNvSpPr txBox="1"/>
          <p:nvPr/>
        </p:nvSpPr>
        <p:spPr>
          <a:xfrm>
            <a:off x="1411804" y="392616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7" name="TextBox 17"/>
          <p:cNvSpPr txBox="1"/>
          <p:nvPr/>
        </p:nvSpPr>
        <p:spPr>
          <a:xfrm>
            <a:off x="1410052" y="2338669"/>
            <a:ext cx="15397937" cy="1406525"/>
          </a:xfrm>
          <a:prstGeom prst="rect">
            <a:avLst/>
          </a:prstGeom>
        </p:spPr>
        <p:txBody>
          <a:bodyPr lIns="0" tIns="0" rIns="0" bIns="0" rtlCol="0" anchor="t">
            <a:spAutoFit/>
          </a:bodyPr>
          <a:lstStyle/>
          <a:p>
            <a:pPr algn="l">
              <a:lnSpc>
                <a:spcPts val="2800"/>
              </a:lnSpc>
            </a:pPr>
            <a:r>
              <a:rPr lang="en-US" sz="2000">
                <a:solidFill>
                  <a:srgbClr val="000000"/>
                </a:solidFill>
                <a:latin typeface="DM Sans"/>
                <a:ea typeface="DM Sans"/>
                <a:cs typeface="DM Sans"/>
                <a:sym typeface="DM Sans"/>
              </a:rPr>
              <a:t>Now that you’ve clarified the purpose behind your survey effort, it’s time to think about who needs to be involved, both as recipients of communication and as trusted messengers. This step is crucial for ensuring that all eligible faculty—not just those who are most likely to respond—feel heard. Faculty are less likely to support changes or initiatives if they believe the survey data doesn't represent their voices. </a:t>
            </a:r>
          </a:p>
        </p:txBody>
      </p:sp>
      <p:sp>
        <p:nvSpPr>
          <p:cNvPr id="18" name="TextBox 18"/>
          <p:cNvSpPr txBox="1"/>
          <p:nvPr/>
        </p:nvSpPr>
        <p:spPr>
          <a:xfrm>
            <a:off x="9610349" y="3926168"/>
            <a:ext cx="6945139" cy="5334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9" name="TextBox 19"/>
          <p:cNvSpPr txBox="1"/>
          <p:nvPr/>
        </p:nvSpPr>
        <p:spPr>
          <a:xfrm>
            <a:off x="9610349" y="4765227"/>
            <a:ext cx="7458451" cy="1419812"/>
          </a:xfrm>
          <a:prstGeom prst="rect">
            <a:avLst/>
          </a:prstGeom>
        </p:spPr>
        <p:txBody>
          <a:bodyPr wrap="square" lIns="0" tIns="0" rIns="0" bIns="0" rtlCol="0" anchor="t">
            <a:spAutoFit/>
          </a:bodyPr>
          <a:lstStyle/>
          <a:p>
            <a:pPr marL="431801" lvl="1" indent="-215900" algn="l">
              <a:lnSpc>
                <a:spcPts val="2800"/>
              </a:lnSpc>
              <a:buFont typeface="Arial"/>
              <a:buChar char="•"/>
            </a:pPr>
            <a:r>
              <a:rPr lang="en-US" sz="2000" b="1">
                <a:solidFill>
                  <a:srgbClr val="000000"/>
                </a:solidFill>
                <a:latin typeface="DM Sans"/>
                <a:ea typeface="DM Sans"/>
                <a:cs typeface="DM Sans"/>
                <a:sym typeface="DM Sans"/>
              </a:rPr>
              <a:t>Step 1</a:t>
            </a:r>
            <a:r>
              <a:rPr lang="en-US" sz="2000">
                <a:solidFill>
                  <a:srgbClr val="000000"/>
                </a:solidFill>
                <a:latin typeface="DM Sans"/>
                <a:ea typeface="DM Sans"/>
                <a:cs typeface="DM Sans"/>
                <a:sym typeface="DM Sans"/>
              </a:rPr>
              <a:t>: On slide 10, map your key recipient groups</a:t>
            </a:r>
          </a:p>
          <a:p>
            <a:pPr marL="215901" lvl="1" algn="l">
              <a:lnSpc>
                <a:spcPts val="2800"/>
              </a:lnSpc>
            </a:pPr>
            <a:endParaRPr lang="en-US" sz="2000">
              <a:solidFill>
                <a:srgbClr val="000000"/>
              </a:solidFill>
              <a:latin typeface="DM Sans"/>
              <a:ea typeface="DM Sans"/>
              <a:cs typeface="DM Sans"/>
              <a:sym typeface="DM Sans"/>
            </a:endParaRPr>
          </a:p>
          <a:p>
            <a:pPr marL="431801" lvl="1" indent="-215900">
              <a:lnSpc>
                <a:spcPts val="2800"/>
              </a:lnSpc>
              <a:buFont typeface="Arial"/>
              <a:buChar char="•"/>
            </a:pPr>
            <a:r>
              <a:rPr lang="en-US" sz="2000" b="1">
                <a:solidFill>
                  <a:srgbClr val="000000"/>
                </a:solidFill>
                <a:latin typeface="DM Sans"/>
                <a:ea typeface="DM Sans"/>
                <a:cs typeface="DM Sans"/>
                <a:sym typeface="DM Sans"/>
              </a:rPr>
              <a:t>Step 2</a:t>
            </a:r>
            <a:r>
              <a:rPr lang="en-US" sz="2000">
                <a:solidFill>
                  <a:srgbClr val="000000"/>
                </a:solidFill>
                <a:latin typeface="DM Sans"/>
                <a:ea typeface="DM Sans"/>
                <a:cs typeface="DM Sans"/>
                <a:sym typeface="DM Sans"/>
              </a:rPr>
              <a:t>: Then, map your sender groups and decide which sender may be the most effective for each recipient</a:t>
            </a:r>
          </a:p>
        </p:txBody>
      </p:sp>
      <p:sp>
        <p:nvSpPr>
          <p:cNvPr id="20" name="TextBox 20"/>
          <p:cNvSpPr txBox="1"/>
          <p:nvPr/>
        </p:nvSpPr>
        <p:spPr>
          <a:xfrm>
            <a:off x="10714081" y="6789780"/>
            <a:ext cx="6095659" cy="2406813"/>
          </a:xfrm>
          <a:prstGeom prst="rect">
            <a:avLst/>
          </a:prstGeom>
        </p:spPr>
        <p:txBody>
          <a:bodyPr wrap="square" lIns="0" tIns="0" rIns="0" bIns="0" rtlCol="0" anchor="t">
            <a:spAutoFit/>
          </a:bodyPr>
          <a:lstStyle/>
          <a:p>
            <a:pPr algn="l">
              <a:lnSpc>
                <a:spcPts val="2660"/>
              </a:lnSpc>
              <a:spcBef>
                <a:spcPct val="0"/>
              </a:spcBef>
            </a:pPr>
            <a:r>
              <a:rPr lang="en-US" sz="1900">
                <a:solidFill>
                  <a:srgbClr val="000000"/>
                </a:solidFill>
                <a:latin typeface="DM Sans"/>
                <a:ea typeface="DM Sans"/>
                <a:cs typeface="DM Sans"/>
                <a:sym typeface="DM Sans"/>
              </a:rPr>
              <a:t>Tip: The blog post </a:t>
            </a:r>
            <a:r>
              <a:rPr lang="en-US" sz="1900" i="1" u="sng">
                <a:solidFill>
                  <a:srgbClr val="185C90"/>
                </a:solidFill>
                <a:latin typeface="DM Sans Italics"/>
                <a:ea typeface="DM Sans Italics"/>
                <a:cs typeface="DM Sans Italics"/>
                <a:sym typeface="DM Sans Italics"/>
                <a:hlinkClick r:id="rId4" tooltip="https://coache.gse.harvard.edu/blog/what-does-baseball-have-do-coache-surveys-rethinking-your-coache-teams-engaging"/>
              </a:rPr>
              <a:t>“What Does Baseball Have to Do with COACHE Surveys?”</a:t>
            </a:r>
            <a:r>
              <a:rPr lang="en-US" sz="1900">
                <a:solidFill>
                  <a:srgbClr val="000000"/>
                </a:solidFill>
                <a:latin typeface="DM Sans"/>
                <a:ea typeface="DM Sans"/>
                <a:cs typeface="DM Sans"/>
                <a:sym typeface="DM Sans"/>
              </a:rPr>
              <a:t> reminds us that we don’t need a large COACHE team to reach audiences effectively—just </a:t>
            </a:r>
            <a:r>
              <a:rPr lang="en-US" sz="1900" b="1">
                <a:solidFill>
                  <a:srgbClr val="000000"/>
                </a:solidFill>
                <a:latin typeface="DM Sans Bold"/>
                <a:ea typeface="DM Sans Bold"/>
                <a:cs typeface="DM Sans Bold"/>
                <a:sym typeface="DM Sans Bold"/>
              </a:rPr>
              <a:t>the right messengers, at the right time, with the right ask</a:t>
            </a:r>
            <a:r>
              <a:rPr lang="en-US" sz="1900">
                <a:solidFill>
                  <a:srgbClr val="000000"/>
                </a:solidFill>
                <a:latin typeface="DM Sans"/>
                <a:ea typeface="DM Sans"/>
                <a:cs typeface="DM Sans"/>
                <a:sym typeface="DM Sans"/>
              </a:rPr>
              <a:t>. Be specific about why you’re inviting someone to contribute, keep the scope manageable, and offer logistical help up front.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B8725465BA349A747B57A89D3ADCA" ma:contentTypeVersion="36" ma:contentTypeDescription="Create a new document." ma:contentTypeScope="" ma:versionID="c41833317e3b7b1f38d2dfc9ca9bf854">
  <xsd:schema xmlns:xsd="http://www.w3.org/2001/XMLSchema" xmlns:xs="http://www.w3.org/2001/XMLSchema" xmlns:p="http://schemas.microsoft.com/office/2006/metadata/properties" xmlns:ns2="18399a42-80da-4390-89be-d4595b899cf6" xmlns:ns3="5322279b-bd9f-4e62-b6e8-b191ca7d56ca" targetNamespace="http://schemas.microsoft.com/office/2006/metadata/properties" ma:root="true" ma:fieldsID="d65908541555c0fb236c58ce8ab3fc14" ns2:_="" ns3:_="">
    <xsd:import namespace="18399a42-80da-4390-89be-d4595b899cf6"/>
    <xsd:import namespace="5322279b-bd9f-4e62-b6e8-b191ca7d56c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99a42-80da-4390-89be-d4595b899cf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dexed="true" ma:internalName="MediaServiceDateTake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22279b-bd9f-4e62-b6e8-b191ca7d56ca" elementFormDefault="qualified">
    <xsd:import namespace="http://schemas.microsoft.com/office/2006/documentManagement/types"/>
    <xsd:import namespace="http://schemas.microsoft.com/office/infopath/2007/PartnerControls"/>
    <xsd:element name="TaxCatchAll" ma:index="35" nillable="true" ma:displayName="Taxonomy Catch All Column" ma:hidden="true" ma:list="{dbee4149-2a1c-4552-a11f-f99464bee4dd}" ma:internalName="TaxCatchAll" ma:showField="CatchAllData" ma:web="5322279b-bd9f-4e62-b6e8-b191ca7d56ca">
      <xsd:complexType>
        <xsd:complexContent>
          <xsd:extension base="dms:MultiChoiceLookup">
            <xsd:sequence>
              <xsd:element name="Value" type="dms:Lookup" maxOccurs="unbounded" minOccurs="0" nillable="true"/>
            </xsd:sequence>
          </xsd:extension>
        </xsd:complexContent>
      </xsd:complexType>
    </xsd:element>
    <xsd:element name="SharedWithUsers" ma:index="4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MS_Mappings xmlns="18399a42-80da-4390-89be-d4595b899cf6" xsi:nil="true"/>
    <Has_Leaders_Only_SectionGroup xmlns="18399a42-80da-4390-89be-d4595b899cf6" xsi:nil="true"/>
    <CultureName xmlns="18399a42-80da-4390-89be-d4595b899cf6" xsi:nil="true"/>
    <Owner xmlns="18399a42-80da-4390-89be-d4595b899cf6">
      <UserInfo>
        <DisplayName/>
        <AccountId xsi:nil="true"/>
        <AccountType/>
      </UserInfo>
    </Owner>
    <AppVersion xmlns="18399a42-80da-4390-89be-d4595b899cf6" xsi:nil="true"/>
    <Invited_Leaders xmlns="18399a42-80da-4390-89be-d4595b899cf6" xsi:nil="true"/>
    <IsNotebookLocked xmlns="18399a42-80da-4390-89be-d4595b899cf6" xsi:nil="true"/>
    <NotebookType xmlns="18399a42-80da-4390-89be-d4595b899cf6" xsi:nil="true"/>
    <TeamsChannelId xmlns="18399a42-80da-4390-89be-d4595b899cf6" xsi:nil="true"/>
    <Templates xmlns="18399a42-80da-4390-89be-d4595b899cf6" xsi:nil="true"/>
    <Members xmlns="18399a42-80da-4390-89be-d4595b899cf6">
      <UserInfo>
        <DisplayName/>
        <AccountId xsi:nil="true"/>
        <AccountType/>
      </UserInfo>
    </Members>
    <Member_Groups xmlns="18399a42-80da-4390-89be-d4595b899cf6">
      <UserInfo>
        <DisplayName/>
        <AccountId xsi:nil="true"/>
        <AccountType/>
      </UserInfo>
    </Member_Groups>
    <Self_Registration_Enabled xmlns="18399a42-80da-4390-89be-d4595b899cf6" xsi:nil="true"/>
    <TaxCatchAll xmlns="5322279b-bd9f-4e62-b6e8-b191ca7d56ca" xsi:nil="true"/>
    <FolderType xmlns="18399a42-80da-4390-89be-d4595b899cf6" xsi:nil="true"/>
    <Distribution_Groups xmlns="18399a42-80da-4390-89be-d4595b899cf6" xsi:nil="true"/>
    <lcf76f155ced4ddcb4097134ff3c332f xmlns="18399a42-80da-4390-89be-d4595b899cf6">
      <Terms xmlns="http://schemas.microsoft.com/office/infopath/2007/PartnerControls"/>
    </lcf76f155ced4ddcb4097134ff3c332f>
    <DefaultSectionNames xmlns="18399a42-80da-4390-89be-d4595b899cf6" xsi:nil="true"/>
    <Invited_Members xmlns="18399a42-80da-4390-89be-d4595b899cf6" xsi:nil="true"/>
    <Is_Collaboration_Space_Locked xmlns="18399a42-80da-4390-89be-d4595b899cf6" xsi:nil="true"/>
    <Math_Settings xmlns="18399a42-80da-4390-89be-d4595b899cf6" xsi:nil="true"/>
    <Leaders xmlns="18399a42-80da-4390-89be-d4595b899cf6">
      <UserInfo>
        <DisplayName/>
        <AccountId xsi:nil="true"/>
        <AccountType/>
      </UserInfo>
    </Lead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F4B03-779A-4902-9D28-CDFE34908C55}">
  <ds:schemaRefs>
    <ds:schemaRef ds:uri="18399a42-80da-4390-89be-d4595b899cf6"/>
    <ds:schemaRef ds:uri="5322279b-bd9f-4e62-b6e8-b191ca7d56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307FF9-D2D8-4DCF-991E-759D615D5A3A}">
  <ds:schemaRefs>
    <ds:schemaRef ds:uri="18399a42-80da-4390-89be-d4595b899cf6"/>
    <ds:schemaRef ds:uri="5322279b-bd9f-4e62-b6e8-b191ca7d56c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7F9900-58B6-4821-A74E-B1F3A6FEE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4253</Words>
  <Application>Microsoft Office PowerPoint</Application>
  <PresentationFormat>Custom</PresentationFormat>
  <Paragraphs>495</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JSAT Y1 Slide Deck</dc:title>
  <cp:lastModifiedBy>Fu, Annie</cp:lastModifiedBy>
  <cp:revision>5</cp:revision>
  <dcterms:created xsi:type="dcterms:W3CDTF">2006-08-16T00:00:00Z</dcterms:created>
  <dcterms:modified xsi:type="dcterms:W3CDTF">2026-07-20T13:19:26Z</dcterms:modified>
  <dc:identifier>DAGq5wRQ99g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0x010100F5BB8725465BA349A747B57A89D3ADCA</vt:lpwstr>
  </property>
  <property fmtid="{D5CDD505-2E9C-101B-9397-08002B2CF9AE}" pid="3" name="MediaServiceImageTags">
    <vt:lpwstr/>
  </property>
</Properties>
</file>