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4"/>
  </p:notesMasterIdLst>
  <p:sldIdLst>
    <p:sldId id="256" r:id="rId5"/>
    <p:sldId id="257" r:id="rId6"/>
    <p:sldId id="258" r:id="rId7"/>
    <p:sldId id="259" r:id="rId8"/>
    <p:sldId id="260" r:id="rId9"/>
    <p:sldId id="265" r:id="rId10"/>
    <p:sldId id="262" r:id="rId11"/>
    <p:sldId id="263" r:id="rId12"/>
    <p:sldId id="264" r:id="rId13"/>
  </p:sldIdLst>
  <p:sldSz cx="18288000" cy="10287000"/>
  <p:notesSz cx="6858000" cy="9144000"/>
  <p:embeddedFontLst>
    <p:embeddedFont>
      <p:font typeface="Helvetica World Bold" panose="020B0604020202020204" charset="-128"/>
      <p:regular r:id="rId15"/>
    </p:embeddedFont>
    <p:embeddedFont>
      <p:font typeface="DM Sans" pitchFamily="2" charset="0"/>
      <p:regular r:id="rId16"/>
      <p:bold r:id="rId17"/>
      <p:italic r:id="rId18"/>
      <p:boldItalic r:id="rId19"/>
    </p:embeddedFont>
    <p:embeddedFont>
      <p:font typeface="DM Sans Bold" pitchFamily="2" charset="0"/>
      <p:regular r:id="rId20"/>
      <p:bold r:id="rId21"/>
    </p:embeddedFont>
    <p:embeddedFont>
      <p:font typeface="Garamond Bold" panose="02020804030307010803" pitchFamily="18" charset="0"/>
      <p:regular r:id="rId22"/>
      <p:bold r:id="rId23"/>
    </p:embeddedFont>
    <p:embeddedFont>
      <p:font typeface="ITC Franklin Gothic Std" panose="020B0604020202020204" charset="0"/>
      <p:regular r:id="rId24"/>
    </p:embeddedFont>
    <p:embeddedFont>
      <p:font typeface="Open Sans" panose="020B0606030504020204" pitchFamily="34" charset="0"/>
      <p:regular r:id="rId25"/>
      <p:bold r:id="rId26"/>
      <p:italic r:id="rId27"/>
      <p:boldItalic r:id="rId28"/>
    </p:embeddedFont>
  </p:embeddedFontLst>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65527" autoAdjust="0"/>
  </p:normalViewPr>
  <p:slideViewPr>
    <p:cSldViewPr>
      <p:cViewPr varScale="1">
        <p:scale>
          <a:sx n="27" d="100"/>
          <a:sy n="27" d="100"/>
        </p:scale>
        <p:origin x="1660" y="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customXml" Target="../customXml/item3.xml"/><Relationship Id="rId21" Type="http://schemas.openxmlformats.org/officeDocument/2006/relationships/font" Target="fonts/font7.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0.fntdata"/><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10" Type="http://schemas.openxmlformats.org/officeDocument/2006/relationships/slide" Target="slides/slide6.xml"/><Relationship Id="rId19" Type="http://schemas.openxmlformats.org/officeDocument/2006/relationships/font" Target="fonts/font5.fntdata"/><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06.08.2026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Today, we are going to engage in a simple exercise with the benchmarks and focus our conversation on benchmarks around governance. </a:t>
            </a:r>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I've prepared a simple heatmap and graphs to highlight benchmark strengths and concerns. We are looking only at institutions that participated in 2026. However, the designation of a benchmark as a strength or concern is determined by comparison to the entire cohort and selected peers, which include institutions that participated in 2025, 2024, and 2023 as well.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 When we look at the benchmark heatmap, we can see that within the SW group as well as the 2026 group, there is variation across benchmarks. This means there are opportunities to learn from each other. This is part of why peer benchmarking is valuable.</a:t>
            </a:r>
          </a:p>
          <a:p>
            <a:endParaRPr lang="en-US" dirty="0"/>
          </a:p>
          <a:p>
            <a:r>
              <a:rPr lang="en-US"/>
              <a:t>While it looks like there are many areas we can discuss, we will be focusing in on Governance for this session. The overall means for governance across the cohort are low, and there is a balanced split among this group for whom certain areas were a strength while for others it's a concern. Governance also relates to some of the other benchmarks that showed up frequently as an area of concern, like leadership. </a:t>
            </a:r>
          </a:p>
          <a:p>
            <a:endParaRPr lang="en-US" dirty="0"/>
          </a:p>
          <a:p>
            <a:r>
              <a:rPr lang="en-US"/>
              <a:t>I wanted to focus on these benchmarks because if</a:t>
            </a:r>
            <a:r>
              <a:rPr lang="en-US" dirty="0"/>
              <a:t> we think about it, governance is really at the heart of faculty satisfaction. How do they feel about how the institution is being lead and what voice or power they have in that process.</a:t>
            </a:r>
            <a:endParaRPr lang="en-US" dirty="0">
              <a:ea typeface="Calibri"/>
              <a:cs typeface="Calibri"/>
            </a:endParaRPr>
          </a:p>
          <a:p>
            <a:endParaRPr lang="en-US" dirty="0">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Methodology: We utilize ratios to account for size differences for the 2026 group vs. SW institutions, and creating radar charts requires a common scale.	</a:t>
            </a:r>
          </a:p>
          <a:p>
            <a:r>
              <a:rPr lang="en-US" dirty="0"/>
              <a:t>The ratio has a simple and straightforward calculation=number of concerns ÷ number of strengths	</a:t>
            </a:r>
          </a:p>
          <a:p>
            <a:r>
              <a:rPr lang="en-US" dirty="0"/>
              <a:t>	</a:t>
            </a:r>
          </a:p>
          <a:p>
            <a:r>
              <a:rPr lang="en-US" dirty="0"/>
              <a:t>When interpreting the ratios, ratios below 1 mean that strengths outnumber concerns in that category, equal to 1 means there are equal number of strengths and concerns, and above 1 means the concerns outnumber the strengths.	</a:t>
            </a:r>
          </a:p>
          <a:p>
            <a:r>
              <a:rPr lang="en-US" dirty="0"/>
              <a:t>When we look at the ratios, we can target areas that are of most concern to each groups respectively, by highlighting the benchmarks or categories with ratios higher than 1.	</a:t>
            </a:r>
          </a:p>
          <a:p>
            <a:endParaRPr lang="en-US" dirty="0"/>
          </a:p>
          <a:p>
            <a:r>
              <a:rPr lang="en-US" dirty="0"/>
              <a:t>It's important to note that when a benchmark has zero strengths, it is not possible to calculate a true ratio but we use the whole number of concern to reflect that benchmark in the visualization. For example divisional leadership for the SW group has a ratio of 3.	</a:t>
            </a:r>
          </a:p>
          <a:p>
            <a:r>
              <a:rPr lang="en-US" dirty="0"/>
              <a:t>The ratio also does not reflect the total number of instances, which is why we focus on those benchmarks that received a meaningful number of selections (more than 1/3 of the group; more than 3 in the SW group, and more than 5 in the 2026 group).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The radar chart points out for us the areas that seem to be the most challenging for the 2026 group and for the SW group, together as well as respectively. Despite these shared areas of concern, and the importance of reflecting on what might be driving these concerns for different institutions, the more fruitful activity for this group would be to focus on areas that have ratios at or near 1, where some of your are succeeding while others are struggling, which means there is an opportunity for insight exchange.</a:t>
            </a:r>
          </a:p>
          <a:p>
            <a:endParaRPr lang="en-US" dirty="0"/>
          </a:p>
          <a:p>
            <a:endParaRPr lang="en-US" dirty="0"/>
          </a:p>
          <a:p>
            <a:r>
              <a:rPr lang="en-US" dirty="0"/>
              <a:t>Notes: Further examination in narrowing down which areas might be worthwhile to look into. It's an opportunity to learn and to gain insight in the community of practice. The area that has the highest concern ratios as well as lower means overall are governance benchmarks (shared purpose and productivity) as well as leadership. Shared purpose is indicative of alignment and productivity refers to what is getting done and how quickly.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6</a:t>
            </a:fld>
            <a:endParaRPr lang="cs-CZ"/>
          </a:p>
        </p:txBody>
      </p:sp>
    </p:spTree>
    <p:extLst>
      <p:ext uri="{BB962C8B-B14F-4D97-AF65-F5344CB8AC3E}">
        <p14:creationId xmlns:p14="http://schemas.microsoft.com/office/powerpoint/2010/main" val="40899822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 These governance benchmarks can serve as a reflection of sentiment towards leadership as well.</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8</a:t>
            </a:fld>
            <a:endParaRPr lang="cs-CZ"/>
          </a:p>
        </p:txBody>
      </p:sp>
    </p:spTree>
    <p:extLst>
      <p:ext uri="{BB962C8B-B14F-4D97-AF65-F5344CB8AC3E}">
        <p14:creationId xmlns:p14="http://schemas.microsoft.com/office/powerpoint/2010/main" val="8270118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package" Target="../embeddings/Microsoft_Excel_Worksheet1.xlsx"/><Relationship Id="rId5" Type="http://schemas.openxmlformats.org/officeDocument/2006/relationships/image" Target="../media/image5.emf"/><Relationship Id="rId4" Type="http://schemas.openxmlformats.org/officeDocument/2006/relationships/package" Target="../embeddings/Microsoft_Excel_Worksheet.xlsx"/></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tags" Target="../tags/tag4.xml"/><Relationship Id="rId7" Type="http://schemas.openxmlformats.org/officeDocument/2006/relationships/hyperlink" Target="https://www.slido.com/powerpoint-polling?utm_source=powerpoint&amp;utm_medium=placeholder-slide" TargetMode="Externa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9.svg"/><Relationship Id="rId5" Type="http://schemas.openxmlformats.org/officeDocument/2006/relationships/notesSlide" Target="../notesSlides/notesSlide6.xml"/><Relationship Id="rId10" Type="http://schemas.openxmlformats.org/officeDocument/2006/relationships/image" Target="../media/image11.svg"/><Relationship Id="rId4" Type="http://schemas.openxmlformats.org/officeDocument/2006/relationships/slideLayout" Target="../slideLayouts/slideLayout7.xml"/><Relationship Id="rId9" Type="http://schemas.openxmlformats.org/officeDocument/2006/relationships/hyperlink" Target="https://www.slido.com/support/ppi/how-to-change-the-design"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17941" y="0"/>
            <a:ext cx="18288000" cy="12052314"/>
          </a:xfrm>
          <a:custGeom>
            <a:avLst/>
            <a:gdLst/>
            <a:ahLst/>
            <a:cxnLst/>
            <a:rect l="l" t="t" r="r" b="b"/>
            <a:pathLst>
              <a:path w="18288000" h="12052314">
                <a:moveTo>
                  <a:pt x="0" y="0"/>
                </a:moveTo>
                <a:lnTo>
                  <a:pt x="18288000" y="0"/>
                </a:lnTo>
                <a:lnTo>
                  <a:pt x="18288000" y="12052314"/>
                </a:lnTo>
                <a:lnTo>
                  <a:pt x="0" y="12052314"/>
                </a:lnTo>
                <a:lnTo>
                  <a:pt x="0" y="0"/>
                </a:lnTo>
                <a:close/>
              </a:path>
            </a:pathLst>
          </a:custGeom>
          <a:blipFill>
            <a:blip r:embed="rId3">
              <a:alphaModFix amt="40000"/>
            </a:blip>
            <a:stretch>
              <a:fillRect l="-8651" r="-8651"/>
            </a:stretch>
          </a:blipFill>
        </p:spPr>
        <p:txBody>
          <a:bodyPr/>
          <a:lstStyle/>
          <a:p>
            <a:endParaRPr lang="en-US"/>
          </a:p>
        </p:txBody>
      </p:sp>
      <p:sp>
        <p:nvSpPr>
          <p:cNvPr id="3" name="Freeform 3"/>
          <p:cNvSpPr/>
          <p:nvPr/>
        </p:nvSpPr>
        <p:spPr>
          <a:xfrm>
            <a:off x="12482187" y="729006"/>
            <a:ext cx="4643651" cy="892452"/>
          </a:xfrm>
          <a:custGeom>
            <a:avLst/>
            <a:gdLst/>
            <a:ahLst/>
            <a:cxnLst/>
            <a:rect l="l" t="t" r="r" b="b"/>
            <a:pathLst>
              <a:path w="4643651" h="892452">
                <a:moveTo>
                  <a:pt x="0" y="0"/>
                </a:moveTo>
                <a:lnTo>
                  <a:pt x="4643651" y="0"/>
                </a:lnTo>
                <a:lnTo>
                  <a:pt x="4643651" y="892452"/>
                </a:lnTo>
                <a:lnTo>
                  <a:pt x="0" y="892452"/>
                </a:lnTo>
                <a:lnTo>
                  <a:pt x="0" y="0"/>
                </a:lnTo>
                <a:close/>
              </a:path>
            </a:pathLst>
          </a:custGeom>
          <a:blipFill>
            <a:blip r:embed="rId4"/>
            <a:stretch>
              <a:fillRect/>
            </a:stretch>
          </a:blipFill>
        </p:spPr>
        <p:txBody>
          <a:bodyPr/>
          <a:lstStyle/>
          <a:p>
            <a:endParaRPr lang="en-US"/>
          </a:p>
        </p:txBody>
      </p:sp>
      <p:sp>
        <p:nvSpPr>
          <p:cNvPr id="4" name="Freeform 4"/>
          <p:cNvSpPr/>
          <p:nvPr/>
        </p:nvSpPr>
        <p:spPr>
          <a:xfrm>
            <a:off x="-592893" y="879897"/>
            <a:ext cx="1888590" cy="488673"/>
          </a:xfrm>
          <a:custGeom>
            <a:avLst/>
            <a:gdLst/>
            <a:ahLst/>
            <a:cxnLst/>
            <a:rect l="l" t="t" r="r" b="b"/>
            <a:pathLst>
              <a:path w="1888590" h="488673">
                <a:moveTo>
                  <a:pt x="0" y="0"/>
                </a:moveTo>
                <a:lnTo>
                  <a:pt x="1888591" y="0"/>
                </a:lnTo>
                <a:lnTo>
                  <a:pt x="1888591" y="488672"/>
                </a:lnTo>
                <a:lnTo>
                  <a:pt x="0" y="4886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TextBox 5"/>
          <p:cNvSpPr txBox="1"/>
          <p:nvPr/>
        </p:nvSpPr>
        <p:spPr>
          <a:xfrm>
            <a:off x="2109840" y="2780499"/>
            <a:ext cx="14032439" cy="5130165"/>
          </a:xfrm>
          <a:prstGeom prst="rect">
            <a:avLst/>
          </a:prstGeom>
        </p:spPr>
        <p:txBody>
          <a:bodyPr lIns="0" tIns="0" rIns="0" bIns="0" rtlCol="0" anchor="t">
            <a:spAutoFit/>
          </a:bodyPr>
          <a:lstStyle/>
          <a:p>
            <a:pPr algn="ctr">
              <a:lnSpc>
                <a:spcPts val="12600"/>
              </a:lnSpc>
            </a:pPr>
            <a:r>
              <a:rPr lang="en-US" sz="12600">
                <a:solidFill>
                  <a:srgbClr val="FDFDFD"/>
                </a:solidFill>
                <a:latin typeface="ITC Franklin Gothic Std"/>
                <a:ea typeface="ITC Franklin Gothic Std"/>
                <a:cs typeface="ITC Franklin Gothic Std"/>
                <a:sym typeface="ITC Franklin Gothic Std"/>
              </a:rPr>
              <a:t>COACHE Faculty Job Satisfaction Survey: Basic to Advanced </a:t>
            </a:r>
          </a:p>
        </p:txBody>
      </p:sp>
      <p:sp>
        <p:nvSpPr>
          <p:cNvPr id="6" name="TextBox 6"/>
          <p:cNvSpPr txBox="1"/>
          <p:nvPr/>
        </p:nvSpPr>
        <p:spPr>
          <a:xfrm>
            <a:off x="1028700" y="9418254"/>
            <a:ext cx="3643533" cy="405765"/>
          </a:xfrm>
          <a:prstGeom prst="rect">
            <a:avLst/>
          </a:prstGeom>
        </p:spPr>
        <p:txBody>
          <a:bodyPr lIns="0" tIns="0" rIns="0" bIns="0" rtlCol="0" anchor="t">
            <a:spAutoFit/>
          </a:bodyPr>
          <a:lstStyle/>
          <a:p>
            <a:pPr algn="l">
              <a:lnSpc>
                <a:spcPts val="3359"/>
              </a:lnSpc>
            </a:pPr>
            <a:r>
              <a:rPr lang="en-US" sz="2399">
                <a:solidFill>
                  <a:srgbClr val="FFFFFF"/>
                </a:solidFill>
                <a:latin typeface="DM Sans"/>
                <a:ea typeface="DM Sans"/>
                <a:cs typeface="DM Sans"/>
                <a:sym typeface="DM Sans"/>
              </a:rPr>
              <a:t>coache.gse.harvard.edu</a:t>
            </a:r>
          </a:p>
        </p:txBody>
      </p:sp>
      <p:sp>
        <p:nvSpPr>
          <p:cNvPr id="7" name="TextBox 7"/>
          <p:cNvSpPr txBox="1"/>
          <p:nvPr/>
        </p:nvSpPr>
        <p:spPr>
          <a:xfrm>
            <a:off x="1028700" y="9031605"/>
            <a:ext cx="1628031" cy="405765"/>
          </a:xfrm>
          <a:prstGeom prst="rect">
            <a:avLst/>
          </a:prstGeom>
        </p:spPr>
        <p:txBody>
          <a:bodyPr lIns="0" tIns="0" rIns="0" bIns="0" rtlCol="0" anchor="t">
            <a:spAutoFit/>
          </a:bodyPr>
          <a:lstStyle/>
          <a:p>
            <a:pPr algn="l">
              <a:lnSpc>
                <a:spcPts val="3359"/>
              </a:lnSpc>
            </a:pPr>
            <a:r>
              <a:rPr lang="en-US" sz="2400">
                <a:solidFill>
                  <a:srgbClr val="FDFDFD"/>
                </a:solidFill>
                <a:latin typeface="DM Sans"/>
                <a:ea typeface="DM Sans"/>
                <a:cs typeface="DM Sans"/>
                <a:sym typeface="DM Sans"/>
              </a:rPr>
              <a:t>Website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12425418" y="693044"/>
            <a:ext cx="4833882" cy="929012"/>
          </a:xfrm>
          <a:custGeom>
            <a:avLst/>
            <a:gdLst/>
            <a:ahLst/>
            <a:cxnLst/>
            <a:rect l="l" t="t" r="r" b="b"/>
            <a:pathLst>
              <a:path w="4833882" h="929012">
                <a:moveTo>
                  <a:pt x="0" y="0"/>
                </a:moveTo>
                <a:lnTo>
                  <a:pt x="4833882" y="0"/>
                </a:lnTo>
                <a:lnTo>
                  <a:pt x="4833882" y="929012"/>
                </a:lnTo>
                <a:lnTo>
                  <a:pt x="0" y="929012"/>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0" y="9608261"/>
            <a:ext cx="18288000" cy="678739"/>
            <a:chOff x="0" y="0"/>
            <a:chExt cx="4816593" cy="178763"/>
          </a:xfrm>
        </p:grpSpPr>
        <p:sp>
          <p:nvSpPr>
            <p:cNvPr id="4" name="Freeform 4"/>
            <p:cNvSpPr/>
            <p:nvPr/>
          </p:nvSpPr>
          <p:spPr>
            <a:xfrm>
              <a:off x="0" y="0"/>
              <a:ext cx="4816592" cy="178763"/>
            </a:xfrm>
            <a:custGeom>
              <a:avLst/>
              <a:gdLst/>
              <a:ahLst/>
              <a:cxnLst/>
              <a:rect l="l" t="t" r="r" b="b"/>
              <a:pathLst>
                <a:path w="4816592" h="178763">
                  <a:moveTo>
                    <a:pt x="0" y="0"/>
                  </a:moveTo>
                  <a:lnTo>
                    <a:pt x="4816592" y="0"/>
                  </a:lnTo>
                  <a:lnTo>
                    <a:pt x="4816592" y="178763"/>
                  </a:lnTo>
                  <a:lnTo>
                    <a:pt x="0" y="178763"/>
                  </a:lnTo>
                  <a:close/>
                </a:path>
              </a:pathLst>
            </a:custGeom>
            <a:solidFill>
              <a:srgbClr val="213153"/>
            </a:solidFill>
          </p:spPr>
          <p:txBody>
            <a:bodyPr/>
            <a:lstStyle/>
            <a:p>
              <a:endParaRPr lang="en-US"/>
            </a:p>
          </p:txBody>
        </p:sp>
        <p:sp>
          <p:nvSpPr>
            <p:cNvPr id="5" name="TextBox 5"/>
            <p:cNvSpPr txBox="1"/>
            <p:nvPr/>
          </p:nvSpPr>
          <p:spPr>
            <a:xfrm>
              <a:off x="0" y="-28575"/>
              <a:ext cx="4816593" cy="207338"/>
            </a:xfrm>
            <a:prstGeom prst="rect">
              <a:avLst/>
            </a:prstGeom>
          </p:spPr>
          <p:txBody>
            <a:bodyPr lIns="50800" tIns="50800" rIns="50800" bIns="50800" rtlCol="0" anchor="ctr"/>
            <a:lstStyle/>
            <a:p>
              <a:pPr algn="ctr">
                <a:lnSpc>
                  <a:spcPts val="2520"/>
                </a:lnSpc>
              </a:pPr>
              <a:endParaRPr/>
            </a:p>
          </p:txBody>
        </p:sp>
      </p:grpSp>
      <p:sp>
        <p:nvSpPr>
          <p:cNvPr id="6" name="TextBox 6"/>
          <p:cNvSpPr txBox="1"/>
          <p:nvPr/>
        </p:nvSpPr>
        <p:spPr>
          <a:xfrm>
            <a:off x="1570551" y="2697480"/>
            <a:ext cx="6397588" cy="4324454"/>
          </a:xfrm>
          <a:prstGeom prst="rect">
            <a:avLst/>
          </a:prstGeom>
        </p:spPr>
        <p:txBody>
          <a:bodyPr lIns="0" tIns="0" rIns="0" bIns="0" rtlCol="0" anchor="t">
            <a:spAutoFit/>
          </a:bodyPr>
          <a:lstStyle/>
          <a:p>
            <a:pPr algn="l">
              <a:lnSpc>
                <a:spcPts val="3899"/>
              </a:lnSpc>
            </a:pPr>
            <a:r>
              <a:rPr lang="en-US" sz="2599" b="1" dirty="0">
                <a:solidFill>
                  <a:srgbClr val="292828"/>
                </a:solidFill>
                <a:latin typeface="DM Sans Bold"/>
                <a:ea typeface="DM Sans Bold"/>
                <a:cs typeface="DM Sans Bold"/>
                <a:sym typeface="DM Sans Bold"/>
              </a:rPr>
              <a:t>Strategy Workshop Institutions</a:t>
            </a:r>
          </a:p>
          <a:p>
            <a:pPr algn="l">
              <a:lnSpc>
                <a:spcPts val="3000"/>
              </a:lnSpc>
            </a:pPr>
            <a:r>
              <a:rPr lang="en-US" sz="2000" dirty="0">
                <a:solidFill>
                  <a:srgbClr val="292828"/>
                </a:solidFill>
                <a:latin typeface="DM Sans"/>
                <a:ea typeface="DM Sans"/>
                <a:cs typeface="DM Sans"/>
                <a:sym typeface="DM Sans"/>
              </a:rPr>
              <a:t>Georgia State University</a:t>
            </a:r>
          </a:p>
          <a:p>
            <a:pPr algn="l">
              <a:lnSpc>
                <a:spcPts val="3000"/>
              </a:lnSpc>
            </a:pPr>
            <a:r>
              <a:rPr lang="en-US" sz="2000" dirty="0">
                <a:solidFill>
                  <a:srgbClr val="292828"/>
                </a:solidFill>
                <a:latin typeface="DM Sans"/>
                <a:ea typeface="DM Sans"/>
                <a:cs typeface="DM Sans"/>
                <a:sym typeface="DM Sans"/>
              </a:rPr>
              <a:t>Harvey Mudd College</a:t>
            </a:r>
          </a:p>
          <a:p>
            <a:pPr algn="l">
              <a:lnSpc>
                <a:spcPts val="3000"/>
              </a:lnSpc>
            </a:pPr>
            <a:r>
              <a:rPr lang="en-US" sz="2000" dirty="0">
                <a:solidFill>
                  <a:srgbClr val="292828"/>
                </a:solidFill>
                <a:latin typeface="DM Sans"/>
                <a:ea typeface="DM Sans"/>
                <a:cs typeface="DM Sans"/>
                <a:sym typeface="DM Sans"/>
              </a:rPr>
              <a:t>Iowa State University</a:t>
            </a:r>
          </a:p>
          <a:p>
            <a:pPr algn="l">
              <a:lnSpc>
                <a:spcPts val="3000"/>
              </a:lnSpc>
            </a:pPr>
            <a:r>
              <a:rPr lang="en-US" sz="2000" dirty="0">
                <a:solidFill>
                  <a:srgbClr val="292828"/>
                </a:solidFill>
                <a:latin typeface="DM Sans"/>
                <a:ea typeface="DM Sans"/>
                <a:cs typeface="DM Sans"/>
                <a:sym typeface="DM Sans"/>
              </a:rPr>
              <a:t>Missouri University of Science and Technology</a:t>
            </a:r>
          </a:p>
          <a:p>
            <a:pPr algn="l">
              <a:lnSpc>
                <a:spcPts val="3000"/>
              </a:lnSpc>
            </a:pPr>
            <a:r>
              <a:rPr lang="en-US" sz="2000" dirty="0">
                <a:solidFill>
                  <a:srgbClr val="292828"/>
                </a:solidFill>
                <a:latin typeface="DM Sans"/>
                <a:ea typeface="DM Sans"/>
                <a:cs typeface="DM Sans"/>
                <a:sym typeface="DM Sans"/>
              </a:rPr>
              <a:t>Roger Williams University</a:t>
            </a:r>
          </a:p>
          <a:p>
            <a:pPr algn="l">
              <a:lnSpc>
                <a:spcPts val="3000"/>
              </a:lnSpc>
            </a:pPr>
            <a:r>
              <a:rPr lang="en-US" sz="2000" dirty="0">
                <a:solidFill>
                  <a:srgbClr val="292828"/>
                </a:solidFill>
                <a:latin typeface="DM Sans"/>
                <a:ea typeface="DM Sans"/>
                <a:cs typeface="DM Sans"/>
                <a:sym typeface="DM Sans"/>
              </a:rPr>
              <a:t>San José State University</a:t>
            </a:r>
          </a:p>
          <a:p>
            <a:pPr algn="l">
              <a:lnSpc>
                <a:spcPts val="3000"/>
              </a:lnSpc>
            </a:pPr>
            <a:r>
              <a:rPr lang="en-US" sz="2000" dirty="0">
                <a:solidFill>
                  <a:srgbClr val="292828"/>
                </a:solidFill>
                <a:latin typeface="DM Sans"/>
                <a:ea typeface="DM Sans"/>
                <a:cs typeface="DM Sans"/>
                <a:sym typeface="DM Sans"/>
              </a:rPr>
              <a:t>The Ohio State University</a:t>
            </a:r>
          </a:p>
          <a:p>
            <a:pPr algn="l">
              <a:lnSpc>
                <a:spcPts val="3000"/>
              </a:lnSpc>
            </a:pPr>
            <a:r>
              <a:rPr lang="en-US" sz="2000" dirty="0">
                <a:solidFill>
                  <a:srgbClr val="292828"/>
                </a:solidFill>
                <a:latin typeface="DM Sans"/>
                <a:ea typeface="DM Sans"/>
                <a:cs typeface="DM Sans"/>
                <a:sym typeface="DM Sans"/>
              </a:rPr>
              <a:t>University of Cincinnati</a:t>
            </a:r>
          </a:p>
          <a:p>
            <a:pPr algn="l">
              <a:lnSpc>
                <a:spcPts val="3000"/>
              </a:lnSpc>
            </a:pPr>
            <a:r>
              <a:rPr lang="en-US" sz="2000" dirty="0">
                <a:solidFill>
                  <a:srgbClr val="292828"/>
                </a:solidFill>
                <a:latin typeface="DM Sans"/>
                <a:ea typeface="DM Sans"/>
                <a:cs typeface="DM Sans"/>
                <a:sym typeface="DM Sans"/>
              </a:rPr>
              <a:t>Washington State University</a:t>
            </a:r>
          </a:p>
          <a:p>
            <a:pPr marL="0" lvl="0" indent="0" algn="l">
              <a:lnSpc>
                <a:spcPts val="3000"/>
              </a:lnSpc>
            </a:pPr>
            <a:r>
              <a:rPr lang="en-US" sz="2000" dirty="0">
                <a:solidFill>
                  <a:srgbClr val="292828"/>
                </a:solidFill>
                <a:latin typeface="DM Sans"/>
                <a:ea typeface="DM Sans"/>
                <a:cs typeface="DM Sans"/>
                <a:sym typeface="DM Sans"/>
              </a:rPr>
              <a:t>Wellesley College </a:t>
            </a:r>
          </a:p>
        </p:txBody>
      </p:sp>
      <p:sp>
        <p:nvSpPr>
          <p:cNvPr id="7" name="TextBox 7"/>
          <p:cNvSpPr txBox="1"/>
          <p:nvPr/>
        </p:nvSpPr>
        <p:spPr>
          <a:xfrm>
            <a:off x="1495352" y="635894"/>
            <a:ext cx="9956488" cy="1631950"/>
          </a:xfrm>
          <a:prstGeom prst="rect">
            <a:avLst/>
          </a:prstGeom>
        </p:spPr>
        <p:txBody>
          <a:bodyPr lIns="0" tIns="0" rIns="0" bIns="0" rtlCol="0" anchor="t">
            <a:spAutoFit/>
          </a:bodyPr>
          <a:lstStyle/>
          <a:p>
            <a:pPr algn="l">
              <a:lnSpc>
                <a:spcPts val="6500"/>
              </a:lnSpc>
            </a:pPr>
            <a:r>
              <a:rPr lang="en-US" sz="5000" b="1">
                <a:solidFill>
                  <a:srgbClr val="A51C30"/>
                </a:solidFill>
                <a:latin typeface="Garamond Bold"/>
                <a:ea typeface="Garamond Bold"/>
                <a:cs typeface="Garamond Bold"/>
                <a:sym typeface="Garamond Bold"/>
              </a:rPr>
              <a:t>LOOKING INTO COMPARATIVE BENCHMARK RESULTS </a:t>
            </a:r>
          </a:p>
        </p:txBody>
      </p:sp>
      <p:sp>
        <p:nvSpPr>
          <p:cNvPr id="8" name="TextBox 8"/>
          <p:cNvSpPr txBox="1"/>
          <p:nvPr/>
        </p:nvSpPr>
        <p:spPr>
          <a:xfrm>
            <a:off x="1495352" y="9758718"/>
            <a:ext cx="10236241" cy="339725"/>
          </a:xfrm>
          <a:prstGeom prst="rect">
            <a:avLst/>
          </a:prstGeom>
        </p:spPr>
        <p:txBody>
          <a:bodyPr lIns="0" tIns="0" rIns="0" bIns="0" rtlCol="0" anchor="t">
            <a:spAutoFit/>
          </a:bodyPr>
          <a:lstStyle/>
          <a:p>
            <a:pPr algn="l">
              <a:lnSpc>
                <a:spcPts val="2799"/>
              </a:lnSpc>
            </a:pPr>
            <a:r>
              <a:rPr lang="en-US" sz="1999">
                <a:solidFill>
                  <a:srgbClr val="FFFFFF"/>
                </a:solidFill>
                <a:latin typeface="Open Sans"/>
                <a:ea typeface="Open Sans"/>
                <a:cs typeface="Open Sans"/>
                <a:sym typeface="Open Sans"/>
              </a:rPr>
              <a:t>2026 COACHE Strategy Workshop</a:t>
            </a:r>
          </a:p>
        </p:txBody>
      </p:sp>
      <p:sp>
        <p:nvSpPr>
          <p:cNvPr id="9" name="TextBox 9"/>
          <p:cNvSpPr txBox="1"/>
          <p:nvPr/>
        </p:nvSpPr>
        <p:spPr>
          <a:xfrm>
            <a:off x="9144000" y="2697480"/>
            <a:ext cx="6397588" cy="6560820"/>
          </a:xfrm>
          <a:prstGeom prst="rect">
            <a:avLst/>
          </a:prstGeom>
        </p:spPr>
        <p:txBody>
          <a:bodyPr lIns="0" tIns="0" rIns="0" bIns="0" rtlCol="0" anchor="t">
            <a:spAutoFit/>
          </a:bodyPr>
          <a:lstStyle/>
          <a:p>
            <a:pPr algn="l">
              <a:lnSpc>
                <a:spcPts val="3899"/>
              </a:lnSpc>
            </a:pPr>
            <a:r>
              <a:rPr lang="en-US" sz="2599" b="1">
                <a:solidFill>
                  <a:srgbClr val="292828"/>
                </a:solidFill>
                <a:latin typeface="DM Sans Bold"/>
                <a:ea typeface="DM Sans Bold"/>
                <a:cs typeface="DM Sans Bold"/>
                <a:sym typeface="DM Sans Bold"/>
              </a:rPr>
              <a:t>2026 Institutions</a:t>
            </a:r>
          </a:p>
          <a:p>
            <a:pPr algn="l">
              <a:lnSpc>
                <a:spcPts val="3000"/>
              </a:lnSpc>
            </a:pPr>
            <a:r>
              <a:rPr lang="en-US" sz="2000">
                <a:solidFill>
                  <a:srgbClr val="292828"/>
                </a:solidFill>
                <a:latin typeface="DM Sans"/>
                <a:ea typeface="DM Sans"/>
                <a:cs typeface="DM Sans"/>
                <a:sym typeface="DM Sans"/>
              </a:rPr>
              <a:t>Florida Gulf Coast University </a:t>
            </a:r>
          </a:p>
          <a:p>
            <a:pPr algn="l">
              <a:lnSpc>
                <a:spcPts val="3000"/>
              </a:lnSpc>
            </a:pPr>
            <a:r>
              <a:rPr lang="en-US" sz="2000">
                <a:solidFill>
                  <a:srgbClr val="292828"/>
                </a:solidFill>
                <a:latin typeface="DM Sans"/>
                <a:ea typeface="DM Sans"/>
                <a:cs typeface="DM Sans"/>
                <a:sym typeface="DM Sans"/>
              </a:rPr>
              <a:t>Georgia State University </a:t>
            </a:r>
          </a:p>
          <a:p>
            <a:pPr algn="l">
              <a:lnSpc>
                <a:spcPts val="3000"/>
              </a:lnSpc>
            </a:pPr>
            <a:r>
              <a:rPr lang="en-US" sz="2000">
                <a:solidFill>
                  <a:srgbClr val="292828"/>
                </a:solidFill>
                <a:latin typeface="DM Sans"/>
                <a:ea typeface="DM Sans"/>
                <a:cs typeface="DM Sans"/>
                <a:sym typeface="DM Sans"/>
              </a:rPr>
              <a:t>Harvey Mudd College </a:t>
            </a:r>
          </a:p>
          <a:p>
            <a:pPr algn="l">
              <a:lnSpc>
                <a:spcPts val="3000"/>
              </a:lnSpc>
            </a:pPr>
            <a:r>
              <a:rPr lang="en-US" sz="2000">
                <a:solidFill>
                  <a:srgbClr val="292828"/>
                </a:solidFill>
                <a:latin typeface="DM Sans"/>
                <a:ea typeface="DM Sans"/>
                <a:cs typeface="DM Sans"/>
                <a:sym typeface="DM Sans"/>
              </a:rPr>
              <a:t>Indiana University Bloomington </a:t>
            </a:r>
          </a:p>
          <a:p>
            <a:pPr algn="l">
              <a:lnSpc>
                <a:spcPts val="3000"/>
              </a:lnSpc>
            </a:pPr>
            <a:r>
              <a:rPr lang="en-US" sz="2000">
                <a:solidFill>
                  <a:srgbClr val="292828"/>
                </a:solidFill>
                <a:latin typeface="DM Sans"/>
                <a:ea typeface="DM Sans"/>
                <a:cs typeface="DM Sans"/>
                <a:sym typeface="DM Sans"/>
              </a:rPr>
              <a:t>Iowa State University </a:t>
            </a:r>
          </a:p>
          <a:p>
            <a:pPr algn="l">
              <a:lnSpc>
                <a:spcPts val="3000"/>
              </a:lnSpc>
            </a:pPr>
            <a:r>
              <a:rPr lang="en-US" sz="2000">
                <a:solidFill>
                  <a:srgbClr val="292828"/>
                </a:solidFill>
                <a:latin typeface="DM Sans"/>
                <a:ea typeface="DM Sans"/>
                <a:cs typeface="DM Sans"/>
                <a:sym typeface="DM Sans"/>
              </a:rPr>
              <a:t>Missouri University of Science and Technology </a:t>
            </a:r>
          </a:p>
          <a:p>
            <a:pPr algn="l">
              <a:lnSpc>
                <a:spcPts val="3000"/>
              </a:lnSpc>
            </a:pPr>
            <a:r>
              <a:rPr lang="en-US" sz="2000">
                <a:solidFill>
                  <a:srgbClr val="292828"/>
                </a:solidFill>
                <a:latin typeface="DM Sans"/>
                <a:ea typeface="DM Sans"/>
                <a:cs typeface="DM Sans"/>
                <a:sym typeface="DM Sans"/>
              </a:rPr>
              <a:t>Roger Williams University </a:t>
            </a:r>
          </a:p>
          <a:p>
            <a:pPr algn="l">
              <a:lnSpc>
                <a:spcPts val="3000"/>
              </a:lnSpc>
            </a:pPr>
            <a:r>
              <a:rPr lang="en-US" sz="2000">
                <a:solidFill>
                  <a:srgbClr val="292828"/>
                </a:solidFill>
                <a:latin typeface="DM Sans"/>
                <a:ea typeface="DM Sans"/>
                <a:cs typeface="DM Sans"/>
                <a:sym typeface="DM Sans"/>
              </a:rPr>
              <a:t>Rutgers University - Camden </a:t>
            </a:r>
          </a:p>
          <a:p>
            <a:pPr algn="l">
              <a:lnSpc>
                <a:spcPts val="3000"/>
              </a:lnSpc>
            </a:pPr>
            <a:r>
              <a:rPr lang="en-US" sz="2000">
                <a:solidFill>
                  <a:srgbClr val="292828"/>
                </a:solidFill>
                <a:latin typeface="DM Sans"/>
                <a:ea typeface="DM Sans"/>
                <a:cs typeface="DM Sans"/>
                <a:sym typeface="DM Sans"/>
              </a:rPr>
              <a:t>Rutgers University - Newark </a:t>
            </a:r>
          </a:p>
          <a:p>
            <a:pPr algn="l">
              <a:lnSpc>
                <a:spcPts val="3000"/>
              </a:lnSpc>
            </a:pPr>
            <a:r>
              <a:rPr lang="en-US" sz="2000">
                <a:solidFill>
                  <a:srgbClr val="292828"/>
                </a:solidFill>
                <a:latin typeface="DM Sans"/>
                <a:ea typeface="DM Sans"/>
                <a:cs typeface="DM Sans"/>
                <a:sym typeface="DM Sans"/>
              </a:rPr>
              <a:t>San Jose State University </a:t>
            </a:r>
          </a:p>
          <a:p>
            <a:pPr algn="l">
              <a:lnSpc>
                <a:spcPts val="3000"/>
              </a:lnSpc>
            </a:pPr>
            <a:r>
              <a:rPr lang="en-US" sz="2000">
                <a:solidFill>
                  <a:srgbClr val="292828"/>
                </a:solidFill>
                <a:latin typeface="DM Sans"/>
                <a:ea typeface="DM Sans"/>
                <a:cs typeface="DM Sans"/>
                <a:sym typeface="DM Sans"/>
              </a:rPr>
              <a:t>The Ohio State University </a:t>
            </a:r>
          </a:p>
          <a:p>
            <a:pPr algn="l">
              <a:lnSpc>
                <a:spcPts val="3000"/>
              </a:lnSpc>
            </a:pPr>
            <a:r>
              <a:rPr lang="en-US" sz="2000">
                <a:solidFill>
                  <a:srgbClr val="292828"/>
                </a:solidFill>
                <a:latin typeface="DM Sans"/>
                <a:ea typeface="DM Sans"/>
                <a:cs typeface="DM Sans"/>
                <a:sym typeface="DM Sans"/>
              </a:rPr>
              <a:t>University of Cincinnati </a:t>
            </a:r>
          </a:p>
          <a:p>
            <a:pPr algn="l">
              <a:lnSpc>
                <a:spcPts val="3000"/>
              </a:lnSpc>
            </a:pPr>
            <a:r>
              <a:rPr lang="en-US" sz="2000">
                <a:solidFill>
                  <a:srgbClr val="292828"/>
                </a:solidFill>
                <a:latin typeface="DM Sans"/>
                <a:ea typeface="DM Sans"/>
                <a:cs typeface="DM Sans"/>
                <a:sym typeface="DM Sans"/>
              </a:rPr>
              <a:t>University of Richmond </a:t>
            </a:r>
          </a:p>
          <a:p>
            <a:pPr algn="l">
              <a:lnSpc>
                <a:spcPts val="3000"/>
              </a:lnSpc>
            </a:pPr>
            <a:r>
              <a:rPr lang="en-US" sz="2000">
                <a:solidFill>
                  <a:srgbClr val="292828"/>
                </a:solidFill>
                <a:latin typeface="DM Sans"/>
                <a:ea typeface="DM Sans"/>
                <a:cs typeface="DM Sans"/>
                <a:sym typeface="DM Sans"/>
              </a:rPr>
              <a:t>Virginia Polytechnic Institute and State University </a:t>
            </a:r>
          </a:p>
          <a:p>
            <a:pPr algn="l">
              <a:lnSpc>
                <a:spcPts val="3000"/>
              </a:lnSpc>
            </a:pPr>
            <a:r>
              <a:rPr lang="en-US" sz="2000">
                <a:solidFill>
                  <a:srgbClr val="292828"/>
                </a:solidFill>
                <a:latin typeface="DM Sans"/>
                <a:ea typeface="DM Sans"/>
                <a:cs typeface="DM Sans"/>
                <a:sym typeface="DM Sans"/>
              </a:rPr>
              <a:t>Washington State University </a:t>
            </a:r>
          </a:p>
          <a:p>
            <a:pPr marL="0" lvl="0" indent="0" algn="l">
              <a:lnSpc>
                <a:spcPts val="3000"/>
              </a:lnSpc>
            </a:pPr>
            <a:r>
              <a:rPr lang="en-US" sz="2000">
                <a:solidFill>
                  <a:srgbClr val="292828"/>
                </a:solidFill>
                <a:latin typeface="DM Sans"/>
                <a:ea typeface="DM Sans"/>
                <a:cs typeface="DM Sans"/>
                <a:sym typeface="DM Sans"/>
              </a:rPr>
              <a:t>Wellesley College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12425418" y="693044"/>
            <a:ext cx="4833882" cy="929012"/>
          </a:xfrm>
          <a:custGeom>
            <a:avLst/>
            <a:gdLst/>
            <a:ahLst/>
            <a:cxnLst/>
            <a:rect l="l" t="t" r="r" b="b"/>
            <a:pathLst>
              <a:path w="4833882" h="929012">
                <a:moveTo>
                  <a:pt x="0" y="0"/>
                </a:moveTo>
                <a:lnTo>
                  <a:pt x="4833882" y="0"/>
                </a:lnTo>
                <a:lnTo>
                  <a:pt x="4833882" y="929012"/>
                </a:lnTo>
                <a:lnTo>
                  <a:pt x="0" y="929012"/>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12032" y="9608261"/>
            <a:ext cx="18288000" cy="678739"/>
            <a:chOff x="0" y="0"/>
            <a:chExt cx="4816593" cy="178763"/>
          </a:xfrm>
        </p:grpSpPr>
        <p:sp>
          <p:nvSpPr>
            <p:cNvPr id="4" name="Freeform 4"/>
            <p:cNvSpPr/>
            <p:nvPr/>
          </p:nvSpPr>
          <p:spPr>
            <a:xfrm>
              <a:off x="0" y="0"/>
              <a:ext cx="4816592" cy="178763"/>
            </a:xfrm>
            <a:custGeom>
              <a:avLst/>
              <a:gdLst/>
              <a:ahLst/>
              <a:cxnLst/>
              <a:rect l="l" t="t" r="r" b="b"/>
              <a:pathLst>
                <a:path w="4816592" h="178763">
                  <a:moveTo>
                    <a:pt x="0" y="0"/>
                  </a:moveTo>
                  <a:lnTo>
                    <a:pt x="4816592" y="0"/>
                  </a:lnTo>
                  <a:lnTo>
                    <a:pt x="4816592" y="178763"/>
                  </a:lnTo>
                  <a:lnTo>
                    <a:pt x="0" y="178763"/>
                  </a:lnTo>
                  <a:close/>
                </a:path>
              </a:pathLst>
            </a:custGeom>
            <a:solidFill>
              <a:srgbClr val="213153"/>
            </a:solidFill>
          </p:spPr>
          <p:txBody>
            <a:bodyPr/>
            <a:lstStyle/>
            <a:p>
              <a:endParaRPr lang="en-US"/>
            </a:p>
          </p:txBody>
        </p:sp>
        <p:sp>
          <p:nvSpPr>
            <p:cNvPr id="5" name="TextBox 5"/>
            <p:cNvSpPr txBox="1"/>
            <p:nvPr/>
          </p:nvSpPr>
          <p:spPr>
            <a:xfrm>
              <a:off x="0" y="-28575"/>
              <a:ext cx="4816593" cy="207338"/>
            </a:xfrm>
            <a:prstGeom prst="rect">
              <a:avLst/>
            </a:prstGeom>
          </p:spPr>
          <p:txBody>
            <a:bodyPr lIns="50800" tIns="50800" rIns="50800" bIns="50800" rtlCol="0" anchor="ctr"/>
            <a:lstStyle/>
            <a:p>
              <a:pPr algn="ctr">
                <a:lnSpc>
                  <a:spcPts val="2520"/>
                </a:lnSpc>
              </a:pPr>
              <a:endParaRPr/>
            </a:p>
          </p:txBody>
        </p:sp>
      </p:grpSp>
      <p:graphicFrame>
        <p:nvGraphicFramePr>
          <p:cNvPr id="6" name="Object 6"/>
          <p:cNvGraphicFramePr/>
          <p:nvPr>
            <p:extLst>
              <p:ext uri="{D42A27DB-BD31-4B8C-83A1-F6EECF244321}">
                <p14:modId xmlns:p14="http://schemas.microsoft.com/office/powerpoint/2010/main" val="3048806362"/>
              </p:ext>
            </p:extLst>
          </p:nvPr>
        </p:nvGraphicFramePr>
        <p:xfrm>
          <a:off x="1495425" y="2932113"/>
          <a:ext cx="7566025" cy="5300662"/>
        </p:xfrm>
        <a:graphic>
          <a:graphicData uri="http://schemas.openxmlformats.org/presentationml/2006/ole">
            <mc:AlternateContent xmlns:mc="http://schemas.openxmlformats.org/markup-compatibility/2006">
              <mc:Choice xmlns:v="urn:schemas-microsoft-com:vml" Requires="v">
                <p:oleObj name="Worksheet" r:id="rId4" imgW="9150313" imgH="6737489" progId="Excel.Sheet.12">
                  <p:embed/>
                </p:oleObj>
              </mc:Choice>
              <mc:Fallback>
                <p:oleObj name="Worksheet" r:id="rId4" imgW="9150313" imgH="6737489" progId="Excel.Sheet.12">
                  <p:embed/>
                  <p:pic>
                    <p:nvPicPr>
                      <p:cNvPr id="6" name="Object 6"/>
                      <p:cNvPicPr/>
                      <p:nvPr/>
                    </p:nvPicPr>
                    <p:blipFill>
                      <a:blip r:embed="rId5"/>
                      <a:stretch>
                        <a:fillRect/>
                      </a:stretch>
                    </p:blipFill>
                    <p:spPr>
                      <a:xfrm>
                        <a:off x="1495425" y="2932113"/>
                        <a:ext cx="7566025" cy="5300662"/>
                      </a:xfrm>
                      <a:prstGeom prst="rect">
                        <a:avLst/>
                      </a:prstGeom>
                    </p:spPr>
                  </p:pic>
                </p:oleObj>
              </mc:Fallback>
            </mc:AlternateContent>
          </a:graphicData>
        </a:graphic>
      </p:graphicFrame>
      <p:graphicFrame>
        <p:nvGraphicFramePr>
          <p:cNvPr id="7" name="Object 7"/>
          <p:cNvGraphicFramePr/>
          <p:nvPr>
            <p:extLst>
              <p:ext uri="{D42A27DB-BD31-4B8C-83A1-F6EECF244321}">
                <p14:modId xmlns:p14="http://schemas.microsoft.com/office/powerpoint/2010/main" val="3397641832"/>
              </p:ext>
            </p:extLst>
          </p:nvPr>
        </p:nvGraphicFramePr>
        <p:xfrm>
          <a:off x="8610600" y="2932351"/>
          <a:ext cx="8523287" cy="6215063"/>
        </p:xfrm>
        <a:graphic>
          <a:graphicData uri="http://schemas.openxmlformats.org/presentationml/2006/ole">
            <mc:AlternateContent xmlns:mc="http://schemas.openxmlformats.org/markup-compatibility/2006">
              <mc:Choice xmlns:v="urn:schemas-microsoft-com:vml" Requires="v">
                <p:oleObj name="Worksheet" r:id="rId6" imgW="10217212" imgH="7607227" progId="Excel.Sheet.12">
                  <p:embed/>
                </p:oleObj>
              </mc:Choice>
              <mc:Fallback>
                <p:oleObj name="Worksheet" r:id="rId6" imgW="10217212" imgH="7607227" progId="Excel.Sheet.12">
                  <p:embed/>
                  <p:pic>
                    <p:nvPicPr>
                      <p:cNvPr id="7" name="Object 7"/>
                      <p:cNvPicPr/>
                      <p:nvPr/>
                    </p:nvPicPr>
                    <p:blipFill>
                      <a:blip r:embed="rId7"/>
                      <a:stretch>
                        <a:fillRect/>
                      </a:stretch>
                    </p:blipFill>
                    <p:spPr>
                      <a:xfrm>
                        <a:off x="8610600" y="2932351"/>
                        <a:ext cx="8523287" cy="6215063"/>
                      </a:xfrm>
                      <a:prstGeom prst="rect">
                        <a:avLst/>
                      </a:prstGeom>
                    </p:spPr>
                  </p:pic>
                </p:oleObj>
              </mc:Fallback>
            </mc:AlternateContent>
          </a:graphicData>
        </a:graphic>
      </p:graphicFrame>
      <p:sp>
        <p:nvSpPr>
          <p:cNvPr id="8" name="TextBox 8"/>
          <p:cNvSpPr txBox="1"/>
          <p:nvPr/>
        </p:nvSpPr>
        <p:spPr>
          <a:xfrm>
            <a:off x="1495352" y="635894"/>
            <a:ext cx="9820621" cy="1631950"/>
          </a:xfrm>
          <a:prstGeom prst="rect">
            <a:avLst/>
          </a:prstGeom>
        </p:spPr>
        <p:txBody>
          <a:bodyPr lIns="0" tIns="0" rIns="0" bIns="0" rtlCol="0" anchor="t">
            <a:spAutoFit/>
          </a:bodyPr>
          <a:lstStyle/>
          <a:p>
            <a:pPr algn="l">
              <a:lnSpc>
                <a:spcPts val="6500"/>
              </a:lnSpc>
            </a:pPr>
            <a:r>
              <a:rPr lang="en-US" sz="5000" b="1">
                <a:solidFill>
                  <a:srgbClr val="A51C30"/>
                </a:solidFill>
                <a:latin typeface="Garamond Bold"/>
                <a:ea typeface="Garamond Bold"/>
                <a:cs typeface="Garamond Bold"/>
                <a:sym typeface="Garamond Bold"/>
              </a:rPr>
              <a:t>WHERE ARE OUR OPPORTUNITIES TO LEARN?</a:t>
            </a:r>
          </a:p>
        </p:txBody>
      </p:sp>
      <p:sp>
        <p:nvSpPr>
          <p:cNvPr id="9" name="TextBox 9"/>
          <p:cNvSpPr txBox="1"/>
          <p:nvPr/>
        </p:nvSpPr>
        <p:spPr>
          <a:xfrm>
            <a:off x="1495352" y="9758718"/>
            <a:ext cx="10236241" cy="339725"/>
          </a:xfrm>
          <a:prstGeom prst="rect">
            <a:avLst/>
          </a:prstGeom>
        </p:spPr>
        <p:txBody>
          <a:bodyPr lIns="0" tIns="0" rIns="0" bIns="0" rtlCol="0" anchor="t">
            <a:spAutoFit/>
          </a:bodyPr>
          <a:lstStyle/>
          <a:p>
            <a:pPr algn="l">
              <a:lnSpc>
                <a:spcPts val="2799"/>
              </a:lnSpc>
            </a:pPr>
            <a:r>
              <a:rPr lang="en-US" sz="1999">
                <a:solidFill>
                  <a:srgbClr val="FFFFFF"/>
                </a:solidFill>
                <a:latin typeface="Open Sans"/>
                <a:ea typeface="Open Sans"/>
                <a:cs typeface="Open Sans"/>
                <a:sym typeface="Open Sans"/>
              </a:rPr>
              <a:t>2026 COACHE Strategy Workshop</a:t>
            </a:r>
          </a:p>
        </p:txBody>
      </p:sp>
      <p:sp>
        <p:nvSpPr>
          <p:cNvPr id="10" name="Rectangle 9">
            <a:extLst>
              <a:ext uri="{FF2B5EF4-FFF2-40B4-BE49-F238E27FC236}">
                <a16:creationId xmlns:a16="http://schemas.microsoft.com/office/drawing/2014/main" id="{6A3F8C16-A4B7-7C37-127E-A77C1F526202}"/>
              </a:ext>
            </a:extLst>
          </p:cNvPr>
          <p:cNvSpPr/>
          <p:nvPr/>
        </p:nvSpPr>
        <p:spPr>
          <a:xfrm>
            <a:off x="8610600" y="5143500"/>
            <a:ext cx="7467600" cy="1828800"/>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12425418" y="693044"/>
            <a:ext cx="4833882" cy="929012"/>
          </a:xfrm>
          <a:custGeom>
            <a:avLst/>
            <a:gdLst/>
            <a:ahLst/>
            <a:cxnLst/>
            <a:rect l="l" t="t" r="r" b="b"/>
            <a:pathLst>
              <a:path w="4833882" h="929012">
                <a:moveTo>
                  <a:pt x="0" y="0"/>
                </a:moveTo>
                <a:lnTo>
                  <a:pt x="4833882" y="0"/>
                </a:lnTo>
                <a:lnTo>
                  <a:pt x="4833882" y="929012"/>
                </a:lnTo>
                <a:lnTo>
                  <a:pt x="0" y="929012"/>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0" y="9608261"/>
            <a:ext cx="18288000" cy="678739"/>
            <a:chOff x="0" y="0"/>
            <a:chExt cx="4816593" cy="178763"/>
          </a:xfrm>
        </p:grpSpPr>
        <p:sp>
          <p:nvSpPr>
            <p:cNvPr id="4" name="Freeform 4"/>
            <p:cNvSpPr/>
            <p:nvPr/>
          </p:nvSpPr>
          <p:spPr>
            <a:xfrm>
              <a:off x="0" y="0"/>
              <a:ext cx="4816592" cy="178763"/>
            </a:xfrm>
            <a:custGeom>
              <a:avLst/>
              <a:gdLst/>
              <a:ahLst/>
              <a:cxnLst/>
              <a:rect l="l" t="t" r="r" b="b"/>
              <a:pathLst>
                <a:path w="4816592" h="178763">
                  <a:moveTo>
                    <a:pt x="0" y="0"/>
                  </a:moveTo>
                  <a:lnTo>
                    <a:pt x="4816592" y="0"/>
                  </a:lnTo>
                  <a:lnTo>
                    <a:pt x="4816592" y="178763"/>
                  </a:lnTo>
                  <a:lnTo>
                    <a:pt x="0" y="178763"/>
                  </a:lnTo>
                  <a:close/>
                </a:path>
              </a:pathLst>
            </a:custGeom>
            <a:solidFill>
              <a:srgbClr val="213153"/>
            </a:solidFill>
          </p:spPr>
          <p:txBody>
            <a:bodyPr/>
            <a:lstStyle/>
            <a:p>
              <a:endParaRPr lang="en-US"/>
            </a:p>
          </p:txBody>
        </p:sp>
        <p:sp>
          <p:nvSpPr>
            <p:cNvPr id="5" name="TextBox 5"/>
            <p:cNvSpPr txBox="1"/>
            <p:nvPr/>
          </p:nvSpPr>
          <p:spPr>
            <a:xfrm>
              <a:off x="0" y="-28575"/>
              <a:ext cx="4816593" cy="207338"/>
            </a:xfrm>
            <a:prstGeom prst="rect">
              <a:avLst/>
            </a:prstGeom>
          </p:spPr>
          <p:txBody>
            <a:bodyPr lIns="50800" tIns="50800" rIns="50800" bIns="50800" rtlCol="0" anchor="ctr"/>
            <a:lstStyle/>
            <a:p>
              <a:pPr algn="ctr">
                <a:lnSpc>
                  <a:spcPts val="2520"/>
                </a:lnSpc>
              </a:pPr>
              <a:endParaRPr/>
            </a:p>
          </p:txBody>
        </p:sp>
      </p:grpSp>
      <p:sp>
        <p:nvSpPr>
          <p:cNvPr id="7" name="TextBox 7"/>
          <p:cNvSpPr txBox="1"/>
          <p:nvPr/>
        </p:nvSpPr>
        <p:spPr>
          <a:xfrm>
            <a:off x="1495352" y="635894"/>
            <a:ext cx="9820621" cy="1631950"/>
          </a:xfrm>
          <a:prstGeom prst="rect">
            <a:avLst/>
          </a:prstGeom>
        </p:spPr>
        <p:txBody>
          <a:bodyPr lIns="0" tIns="0" rIns="0" bIns="0" rtlCol="0" anchor="t">
            <a:spAutoFit/>
          </a:bodyPr>
          <a:lstStyle/>
          <a:p>
            <a:pPr algn="l">
              <a:lnSpc>
                <a:spcPts val="6500"/>
              </a:lnSpc>
            </a:pPr>
            <a:r>
              <a:rPr lang="en-US" sz="5000" b="1">
                <a:solidFill>
                  <a:srgbClr val="A51C30"/>
                </a:solidFill>
                <a:latin typeface="Garamond Bold"/>
                <a:ea typeface="Garamond Bold"/>
                <a:cs typeface="Garamond Bold"/>
                <a:sym typeface="Garamond Bold"/>
              </a:rPr>
              <a:t>METHODOLOGY </a:t>
            </a:r>
          </a:p>
          <a:p>
            <a:pPr algn="l">
              <a:lnSpc>
                <a:spcPts val="6500"/>
              </a:lnSpc>
            </a:pPr>
            <a:r>
              <a:rPr lang="en-US" sz="5000" b="1">
                <a:solidFill>
                  <a:srgbClr val="A51C30"/>
                </a:solidFill>
                <a:latin typeface="Garamond Bold"/>
                <a:ea typeface="Garamond Bold"/>
                <a:cs typeface="Garamond Bold"/>
                <a:sym typeface="Garamond Bold"/>
              </a:rPr>
              <a:t>SUMMARY</a:t>
            </a:r>
          </a:p>
        </p:txBody>
      </p:sp>
      <p:sp>
        <p:nvSpPr>
          <p:cNvPr id="8" name="TextBox 8"/>
          <p:cNvSpPr txBox="1"/>
          <p:nvPr/>
        </p:nvSpPr>
        <p:spPr>
          <a:xfrm>
            <a:off x="1495352" y="9758718"/>
            <a:ext cx="10236241" cy="339725"/>
          </a:xfrm>
          <a:prstGeom prst="rect">
            <a:avLst/>
          </a:prstGeom>
        </p:spPr>
        <p:txBody>
          <a:bodyPr lIns="0" tIns="0" rIns="0" bIns="0" rtlCol="0" anchor="t">
            <a:spAutoFit/>
          </a:bodyPr>
          <a:lstStyle/>
          <a:p>
            <a:pPr algn="l">
              <a:lnSpc>
                <a:spcPts val="2799"/>
              </a:lnSpc>
            </a:pPr>
            <a:r>
              <a:rPr lang="en-US" sz="1999">
                <a:solidFill>
                  <a:srgbClr val="FFFFFF"/>
                </a:solidFill>
                <a:latin typeface="Open Sans"/>
                <a:ea typeface="Open Sans"/>
                <a:cs typeface="Open Sans"/>
                <a:sym typeface="Open Sans"/>
              </a:rPr>
              <a:t>2026 COACHE Strategy Workshop</a:t>
            </a:r>
          </a:p>
        </p:txBody>
      </p:sp>
      <p:sp>
        <p:nvSpPr>
          <p:cNvPr id="9" name="TextBox 9"/>
          <p:cNvSpPr txBox="1"/>
          <p:nvPr/>
        </p:nvSpPr>
        <p:spPr>
          <a:xfrm>
            <a:off x="11976388" y="2629200"/>
            <a:ext cx="5216612" cy="772795"/>
          </a:xfrm>
          <a:prstGeom prst="rect">
            <a:avLst/>
          </a:prstGeom>
        </p:spPr>
        <p:txBody>
          <a:bodyPr lIns="0" tIns="0" rIns="0" bIns="0" rtlCol="0" anchor="t">
            <a:spAutoFit/>
          </a:bodyPr>
          <a:lstStyle/>
          <a:p>
            <a:pPr algn="l">
              <a:lnSpc>
                <a:spcPts val="3079"/>
              </a:lnSpc>
              <a:spcBef>
                <a:spcPct val="0"/>
              </a:spcBef>
            </a:pPr>
            <a:r>
              <a:rPr lang="en-US" sz="2199" b="1">
                <a:solidFill>
                  <a:srgbClr val="000000"/>
                </a:solidFill>
                <a:latin typeface="DM Sans Bold"/>
                <a:ea typeface="DM Sans Bold"/>
                <a:cs typeface="DM Sans Bold"/>
                <a:sym typeface="DM Sans Bold"/>
              </a:rPr>
              <a:t>Methodology Summary: Concern-to-Strength Ratios in Radar Charts</a:t>
            </a:r>
          </a:p>
        </p:txBody>
      </p:sp>
      <p:sp>
        <p:nvSpPr>
          <p:cNvPr id="10" name="TextBox 10"/>
          <p:cNvSpPr txBox="1"/>
          <p:nvPr/>
        </p:nvSpPr>
        <p:spPr>
          <a:xfrm>
            <a:off x="11976388" y="3828033"/>
            <a:ext cx="5282912" cy="5068570"/>
          </a:xfrm>
          <a:prstGeom prst="rect">
            <a:avLst/>
          </a:prstGeom>
        </p:spPr>
        <p:txBody>
          <a:bodyPr lIns="0" tIns="0" rIns="0" bIns="0" rtlCol="0" anchor="t">
            <a:spAutoFit/>
          </a:bodyPr>
          <a:lstStyle/>
          <a:p>
            <a:pPr algn="l">
              <a:lnSpc>
                <a:spcPts val="3079"/>
              </a:lnSpc>
            </a:pPr>
            <a:r>
              <a:rPr lang="en-US" sz="2199">
                <a:solidFill>
                  <a:srgbClr val="000000"/>
                </a:solidFill>
                <a:latin typeface="DM Sans"/>
                <a:ea typeface="DM Sans"/>
                <a:cs typeface="DM Sans"/>
                <a:sym typeface="DM Sans"/>
              </a:rPr>
              <a:t>We utilize ratios to account for size differences for the 2026 group vs. SW institutions.</a:t>
            </a:r>
          </a:p>
          <a:p>
            <a:pPr algn="l">
              <a:lnSpc>
                <a:spcPts val="3079"/>
              </a:lnSpc>
            </a:pPr>
            <a:endParaRPr lang="en-US" sz="2199">
              <a:solidFill>
                <a:srgbClr val="000000"/>
              </a:solidFill>
              <a:latin typeface="DM Sans"/>
              <a:ea typeface="DM Sans"/>
              <a:cs typeface="DM Sans"/>
              <a:sym typeface="DM Sans"/>
            </a:endParaRPr>
          </a:p>
          <a:p>
            <a:pPr algn="l">
              <a:lnSpc>
                <a:spcPts val="3079"/>
              </a:lnSpc>
              <a:spcBef>
                <a:spcPct val="0"/>
              </a:spcBef>
            </a:pPr>
            <a:r>
              <a:rPr lang="en-US" sz="2199">
                <a:solidFill>
                  <a:srgbClr val="000000"/>
                </a:solidFill>
                <a:latin typeface="DM Sans"/>
                <a:ea typeface="DM Sans"/>
                <a:cs typeface="DM Sans"/>
                <a:sym typeface="DM Sans"/>
              </a:rPr>
              <a:t>Ratio calculation=number of concerns ÷ number of strengths</a:t>
            </a:r>
          </a:p>
          <a:p>
            <a:pPr algn="l">
              <a:lnSpc>
                <a:spcPts val="3079"/>
              </a:lnSpc>
              <a:spcBef>
                <a:spcPct val="0"/>
              </a:spcBef>
            </a:pPr>
            <a:endParaRPr lang="en-US" sz="2199">
              <a:solidFill>
                <a:srgbClr val="000000"/>
              </a:solidFill>
              <a:latin typeface="DM Sans"/>
              <a:ea typeface="DM Sans"/>
              <a:cs typeface="DM Sans"/>
              <a:sym typeface="DM Sans"/>
            </a:endParaRPr>
          </a:p>
          <a:p>
            <a:pPr marL="474978" lvl="1" indent="-237489" algn="l">
              <a:lnSpc>
                <a:spcPts val="3079"/>
              </a:lnSpc>
              <a:buFont typeface="Arial"/>
              <a:buChar char="•"/>
            </a:pPr>
            <a:r>
              <a:rPr lang="en-US" sz="2199">
                <a:solidFill>
                  <a:srgbClr val="000000"/>
                </a:solidFill>
                <a:latin typeface="DM Sans"/>
                <a:ea typeface="DM Sans"/>
                <a:cs typeface="DM Sans"/>
                <a:sym typeface="DM Sans"/>
              </a:rPr>
              <a:t>Ratios below 1: strengths outnumber concerns in that category,</a:t>
            </a:r>
          </a:p>
          <a:p>
            <a:pPr marL="474978" lvl="1" indent="-237489" algn="l">
              <a:lnSpc>
                <a:spcPts val="3079"/>
              </a:lnSpc>
              <a:buFont typeface="Arial"/>
              <a:buChar char="•"/>
            </a:pPr>
            <a:r>
              <a:rPr lang="en-US" sz="2199">
                <a:solidFill>
                  <a:srgbClr val="000000"/>
                </a:solidFill>
                <a:latin typeface="DM Sans"/>
                <a:ea typeface="DM Sans"/>
                <a:cs typeface="DM Sans"/>
                <a:sym typeface="DM Sans"/>
              </a:rPr>
              <a:t>Ratios equal to 1: there are equal number of strengths and concerns, </a:t>
            </a:r>
          </a:p>
          <a:p>
            <a:pPr marL="474978" lvl="1" indent="-237489" algn="l">
              <a:lnSpc>
                <a:spcPts val="3079"/>
              </a:lnSpc>
              <a:buFont typeface="Arial"/>
              <a:buChar char="•"/>
            </a:pPr>
            <a:r>
              <a:rPr lang="en-US" sz="2199">
                <a:solidFill>
                  <a:srgbClr val="000000"/>
                </a:solidFill>
                <a:latin typeface="DM Sans"/>
                <a:ea typeface="DM Sans"/>
                <a:cs typeface="DM Sans"/>
                <a:sym typeface="DM Sans"/>
              </a:rPr>
              <a:t>Ratios above 1: concerns outnumber strengths.</a:t>
            </a:r>
          </a:p>
        </p:txBody>
      </p:sp>
      <p:pic>
        <p:nvPicPr>
          <p:cNvPr id="13" name="Picture 12">
            <a:extLst>
              <a:ext uri="{FF2B5EF4-FFF2-40B4-BE49-F238E27FC236}">
                <a16:creationId xmlns:a16="http://schemas.microsoft.com/office/drawing/2014/main" id="{AB25AAA6-0352-F92F-4185-23154C58FA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28461" y="2627195"/>
            <a:ext cx="10322968" cy="611499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12425418" y="693044"/>
            <a:ext cx="4833882" cy="929012"/>
          </a:xfrm>
          <a:custGeom>
            <a:avLst/>
            <a:gdLst/>
            <a:ahLst/>
            <a:cxnLst/>
            <a:rect l="l" t="t" r="r" b="b"/>
            <a:pathLst>
              <a:path w="4833882" h="929012">
                <a:moveTo>
                  <a:pt x="0" y="0"/>
                </a:moveTo>
                <a:lnTo>
                  <a:pt x="4833882" y="0"/>
                </a:lnTo>
                <a:lnTo>
                  <a:pt x="4833882" y="929012"/>
                </a:lnTo>
                <a:lnTo>
                  <a:pt x="0" y="929012"/>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0" y="9608261"/>
            <a:ext cx="18288000" cy="678739"/>
            <a:chOff x="0" y="0"/>
            <a:chExt cx="4816593" cy="178763"/>
          </a:xfrm>
        </p:grpSpPr>
        <p:sp>
          <p:nvSpPr>
            <p:cNvPr id="4" name="Freeform 4"/>
            <p:cNvSpPr/>
            <p:nvPr/>
          </p:nvSpPr>
          <p:spPr>
            <a:xfrm>
              <a:off x="0" y="0"/>
              <a:ext cx="4816592" cy="178763"/>
            </a:xfrm>
            <a:custGeom>
              <a:avLst/>
              <a:gdLst/>
              <a:ahLst/>
              <a:cxnLst/>
              <a:rect l="l" t="t" r="r" b="b"/>
              <a:pathLst>
                <a:path w="4816592" h="178763">
                  <a:moveTo>
                    <a:pt x="0" y="0"/>
                  </a:moveTo>
                  <a:lnTo>
                    <a:pt x="4816592" y="0"/>
                  </a:lnTo>
                  <a:lnTo>
                    <a:pt x="4816592" y="178763"/>
                  </a:lnTo>
                  <a:lnTo>
                    <a:pt x="0" y="178763"/>
                  </a:lnTo>
                  <a:close/>
                </a:path>
              </a:pathLst>
            </a:custGeom>
            <a:solidFill>
              <a:srgbClr val="213153"/>
            </a:solidFill>
          </p:spPr>
          <p:txBody>
            <a:bodyPr/>
            <a:lstStyle/>
            <a:p>
              <a:endParaRPr lang="en-US"/>
            </a:p>
          </p:txBody>
        </p:sp>
        <p:sp>
          <p:nvSpPr>
            <p:cNvPr id="5" name="TextBox 5"/>
            <p:cNvSpPr txBox="1"/>
            <p:nvPr/>
          </p:nvSpPr>
          <p:spPr>
            <a:xfrm>
              <a:off x="0" y="-28575"/>
              <a:ext cx="4816593" cy="207338"/>
            </a:xfrm>
            <a:prstGeom prst="rect">
              <a:avLst/>
            </a:prstGeom>
          </p:spPr>
          <p:txBody>
            <a:bodyPr lIns="50800" tIns="50800" rIns="50800" bIns="50800" rtlCol="0" anchor="ctr"/>
            <a:lstStyle/>
            <a:p>
              <a:pPr algn="ctr">
                <a:lnSpc>
                  <a:spcPts val="2520"/>
                </a:lnSpc>
              </a:pPr>
              <a:endParaRPr/>
            </a:p>
          </p:txBody>
        </p:sp>
      </p:grpSp>
      <p:sp>
        <p:nvSpPr>
          <p:cNvPr id="6" name="TextBox 6"/>
          <p:cNvSpPr txBox="1"/>
          <p:nvPr/>
        </p:nvSpPr>
        <p:spPr>
          <a:xfrm>
            <a:off x="1495352" y="635894"/>
            <a:ext cx="9820621" cy="1631950"/>
          </a:xfrm>
          <a:prstGeom prst="rect">
            <a:avLst/>
          </a:prstGeom>
        </p:spPr>
        <p:txBody>
          <a:bodyPr lIns="0" tIns="0" rIns="0" bIns="0" rtlCol="0" anchor="t">
            <a:spAutoFit/>
          </a:bodyPr>
          <a:lstStyle/>
          <a:p>
            <a:pPr algn="l">
              <a:lnSpc>
                <a:spcPts val="6500"/>
              </a:lnSpc>
            </a:pPr>
            <a:r>
              <a:rPr lang="en-US" sz="5000" b="1">
                <a:solidFill>
                  <a:srgbClr val="A51C30"/>
                </a:solidFill>
                <a:latin typeface="Garamond Bold"/>
                <a:ea typeface="Garamond Bold"/>
                <a:cs typeface="Garamond Bold"/>
                <a:sym typeface="Garamond Bold"/>
              </a:rPr>
              <a:t>WHERE ARE OUR OPPORTUNITIES TO LEARN?</a:t>
            </a:r>
          </a:p>
        </p:txBody>
      </p:sp>
      <p:sp>
        <p:nvSpPr>
          <p:cNvPr id="7" name="TextBox 7"/>
          <p:cNvSpPr txBox="1"/>
          <p:nvPr/>
        </p:nvSpPr>
        <p:spPr>
          <a:xfrm>
            <a:off x="1495352" y="9758718"/>
            <a:ext cx="10236241" cy="339725"/>
          </a:xfrm>
          <a:prstGeom prst="rect">
            <a:avLst/>
          </a:prstGeom>
        </p:spPr>
        <p:txBody>
          <a:bodyPr lIns="0" tIns="0" rIns="0" bIns="0" rtlCol="0" anchor="t">
            <a:spAutoFit/>
          </a:bodyPr>
          <a:lstStyle/>
          <a:p>
            <a:pPr algn="l">
              <a:lnSpc>
                <a:spcPts val="2799"/>
              </a:lnSpc>
            </a:pPr>
            <a:r>
              <a:rPr lang="en-US" sz="1999">
                <a:solidFill>
                  <a:srgbClr val="FFFFFF"/>
                </a:solidFill>
                <a:latin typeface="Open Sans"/>
                <a:ea typeface="Open Sans"/>
                <a:cs typeface="Open Sans"/>
                <a:sym typeface="Open Sans"/>
              </a:rPr>
              <a:t>2026 COACHE Strategy Workshop</a:t>
            </a:r>
          </a:p>
        </p:txBody>
      </p:sp>
      <p:sp>
        <p:nvSpPr>
          <p:cNvPr id="9" name="TextBox 9"/>
          <p:cNvSpPr txBox="1"/>
          <p:nvPr/>
        </p:nvSpPr>
        <p:spPr>
          <a:xfrm>
            <a:off x="11976388" y="2629200"/>
            <a:ext cx="5216612" cy="5849620"/>
          </a:xfrm>
          <a:prstGeom prst="rect">
            <a:avLst/>
          </a:prstGeom>
        </p:spPr>
        <p:txBody>
          <a:bodyPr lIns="0" tIns="0" rIns="0" bIns="0" rtlCol="0" anchor="t">
            <a:spAutoFit/>
          </a:bodyPr>
          <a:lstStyle/>
          <a:p>
            <a:pPr algn="l">
              <a:lnSpc>
                <a:spcPts val="3079"/>
              </a:lnSpc>
            </a:pPr>
            <a:r>
              <a:rPr lang="en-US" sz="2199" b="1">
                <a:solidFill>
                  <a:srgbClr val="000000"/>
                </a:solidFill>
                <a:latin typeface="DM Sans Bold"/>
                <a:ea typeface="DM Sans Bold"/>
                <a:cs typeface="DM Sans Bold"/>
                <a:sym typeface="DM Sans Bold"/>
              </a:rPr>
              <a:t>Questions to consider:</a:t>
            </a:r>
          </a:p>
          <a:p>
            <a:pPr algn="l">
              <a:lnSpc>
                <a:spcPts val="3079"/>
              </a:lnSpc>
            </a:pPr>
            <a:endParaRPr lang="en-US" sz="2199" b="1">
              <a:solidFill>
                <a:srgbClr val="000000"/>
              </a:solidFill>
              <a:latin typeface="DM Sans Bold"/>
              <a:ea typeface="DM Sans Bold"/>
              <a:cs typeface="DM Sans Bold"/>
              <a:sym typeface="DM Sans Bold"/>
            </a:endParaRPr>
          </a:p>
          <a:p>
            <a:pPr algn="l">
              <a:lnSpc>
                <a:spcPts val="3079"/>
              </a:lnSpc>
            </a:pPr>
            <a:r>
              <a:rPr lang="en-US" sz="2199">
                <a:solidFill>
                  <a:srgbClr val="000000"/>
                </a:solidFill>
                <a:latin typeface="DM Sans"/>
                <a:ea typeface="DM Sans"/>
                <a:cs typeface="DM Sans"/>
                <a:sym typeface="DM Sans"/>
              </a:rPr>
              <a:t>Where are the ratios at or near 1, where some of you succeeding while others are struggling?</a:t>
            </a:r>
          </a:p>
          <a:p>
            <a:pPr algn="l">
              <a:lnSpc>
                <a:spcPts val="3079"/>
              </a:lnSpc>
            </a:pPr>
            <a:endParaRPr lang="en-US" sz="2199">
              <a:solidFill>
                <a:srgbClr val="000000"/>
              </a:solidFill>
              <a:latin typeface="DM Sans"/>
              <a:ea typeface="DM Sans"/>
              <a:cs typeface="DM Sans"/>
              <a:sym typeface="DM Sans"/>
            </a:endParaRPr>
          </a:p>
          <a:p>
            <a:pPr algn="l">
              <a:lnSpc>
                <a:spcPts val="3079"/>
              </a:lnSpc>
            </a:pPr>
            <a:r>
              <a:rPr lang="en-US" sz="2199">
                <a:solidFill>
                  <a:srgbClr val="000000"/>
                </a:solidFill>
                <a:latin typeface="DM Sans"/>
                <a:ea typeface="DM Sans"/>
                <a:cs typeface="DM Sans"/>
                <a:sym typeface="DM Sans"/>
              </a:rPr>
              <a:t>What might be driving these concerns for different institutions?</a:t>
            </a:r>
          </a:p>
          <a:p>
            <a:pPr algn="l">
              <a:lnSpc>
                <a:spcPts val="3079"/>
              </a:lnSpc>
            </a:pPr>
            <a:endParaRPr lang="en-US" sz="2199">
              <a:solidFill>
                <a:srgbClr val="000000"/>
              </a:solidFill>
              <a:latin typeface="DM Sans"/>
              <a:ea typeface="DM Sans"/>
              <a:cs typeface="DM Sans"/>
              <a:sym typeface="DM Sans"/>
            </a:endParaRPr>
          </a:p>
          <a:p>
            <a:pPr algn="l">
              <a:lnSpc>
                <a:spcPts val="3079"/>
              </a:lnSpc>
            </a:pPr>
            <a:r>
              <a:rPr lang="en-US" sz="2199">
                <a:solidFill>
                  <a:srgbClr val="000000"/>
                </a:solidFill>
                <a:latin typeface="DM Sans"/>
                <a:ea typeface="DM Sans"/>
                <a:cs typeface="DM Sans"/>
                <a:sym typeface="DM Sans"/>
              </a:rPr>
              <a:t>What can we learn from the institutions that are doing well in those areas?</a:t>
            </a:r>
          </a:p>
          <a:p>
            <a:pPr algn="l">
              <a:lnSpc>
                <a:spcPts val="3079"/>
              </a:lnSpc>
            </a:pPr>
            <a:endParaRPr lang="en-US" sz="2199">
              <a:solidFill>
                <a:srgbClr val="000000"/>
              </a:solidFill>
              <a:latin typeface="DM Sans"/>
              <a:ea typeface="DM Sans"/>
              <a:cs typeface="DM Sans"/>
              <a:sym typeface="DM Sans"/>
            </a:endParaRPr>
          </a:p>
          <a:p>
            <a:pPr algn="l">
              <a:lnSpc>
                <a:spcPts val="3079"/>
              </a:lnSpc>
            </a:pPr>
            <a:r>
              <a:rPr lang="en-US" sz="2199">
                <a:solidFill>
                  <a:srgbClr val="000000"/>
                </a:solidFill>
                <a:latin typeface="DM Sans"/>
                <a:ea typeface="DM Sans"/>
                <a:cs typeface="DM Sans"/>
                <a:sym typeface="DM Sans"/>
              </a:rPr>
              <a:t>Where is the area that has the highest concern ratios as well as the lowest?</a:t>
            </a:r>
          </a:p>
          <a:p>
            <a:pPr algn="l">
              <a:lnSpc>
                <a:spcPts val="3079"/>
              </a:lnSpc>
              <a:spcBef>
                <a:spcPct val="0"/>
              </a:spcBef>
            </a:pPr>
            <a:endParaRPr lang="en-US" sz="2199">
              <a:solidFill>
                <a:srgbClr val="000000"/>
              </a:solidFill>
              <a:latin typeface="DM Sans"/>
              <a:ea typeface="DM Sans"/>
              <a:cs typeface="DM Sans"/>
              <a:sym typeface="DM Sans"/>
            </a:endParaRPr>
          </a:p>
        </p:txBody>
      </p:sp>
      <p:pic>
        <p:nvPicPr>
          <p:cNvPr id="11" name="Picture 10">
            <a:extLst>
              <a:ext uri="{FF2B5EF4-FFF2-40B4-BE49-F238E27FC236}">
                <a16:creationId xmlns:a16="http://schemas.microsoft.com/office/drawing/2014/main" id="{2C290264-3166-ECCA-1410-5C1D17B773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95352" y="2629200"/>
            <a:ext cx="9988636" cy="592300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9FD0F40-0357-AEC9-A503-2DC76D32355C}"/>
              </a:ext>
              <a:ext uri="{C183D7F6-B498-43B3-948B-1728B52AA6E4}">
                <adec:decorative xmlns:adec="http://schemas.microsoft.com/office/drawing/2017/decorative" val="1"/>
              </a:ext>
            </a:extLst>
          </p:cNvPr>
          <p:cNvSpPr/>
          <p:nvPr>
            <p:custDataLst>
              <p:tags r:id="rId2"/>
            </p:custDataLst>
          </p:nvPr>
        </p:nvSpPr>
        <p:spPr>
          <a:xfrm>
            <a:off x="667040" y="2614055"/>
            <a:ext cx="3557544" cy="3557544"/>
          </a:xfrm>
          <a:prstGeom prst="rect">
            <a:avLst/>
          </a:prstGeom>
          <a:blipFill>
            <a:blip>
              <a:extLst>
                <a:ext uri="{96DAC541-7B7A-43D3-8B79-37D633B846F1}">
                  <asvg:svgBlip xmlns:asvg="http://schemas.microsoft.com/office/drawing/2016/SVG/main" r:embed="rId6"/>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descr="What are the key areas at your institution where shared governance seems to be the biggest challenge? (Select all that apply)">
            <a:extLst>
              <a:ext uri="{FF2B5EF4-FFF2-40B4-BE49-F238E27FC236}">
                <a16:creationId xmlns:a16="http://schemas.microsoft.com/office/drawing/2014/main" id="{A9F06C24-BCDB-F96D-9057-CC75C17C5BBC}"/>
              </a:ext>
            </a:extLst>
          </p:cNvPr>
          <p:cNvSpPr/>
          <p:nvPr>
            <p:custDataLst>
              <p:tags r:id="rId3"/>
            </p:custDataLst>
          </p:nvPr>
        </p:nvSpPr>
        <p:spPr>
          <a:xfrm>
            <a:off x="4669277" y="1501346"/>
            <a:ext cx="12729337" cy="5782962"/>
          </a:xfrm>
          <a:prstGeom prst="rect">
            <a:avLst/>
          </a:prstGeom>
          <a:noFill/>
          <a:ln w="25400" cap="flat" cmpd="sng" algn="ctr">
            <a:solidFill>
              <a:srgbClr val="FFFFFF"/>
            </a:solid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1">
                <a:solidFill>
                  <a:srgbClr val="000000"/>
                </a:solidFill>
              </a:rPr>
              <a:t>What are the key areas at your institution where shared governance seems to be the biggest challenge? (Select all that apply)</a:t>
            </a:r>
          </a:p>
        </p:txBody>
      </p:sp>
      <p:sp>
        <p:nvSpPr>
          <p:cNvPr id="4" name="Rectangle 3" descr="The Slido app must be installed on every computer you’re presenting from">
            <a:extLst>
              <a:ext uri="{FF2B5EF4-FFF2-40B4-BE49-F238E27FC236}">
                <a16:creationId xmlns:a16="http://schemas.microsoft.com/office/drawing/2014/main" id="{10E8EA5B-5B01-3107-D8CC-D55420FBB60C}"/>
              </a:ext>
            </a:extLst>
          </p:cNvPr>
          <p:cNvSpPr/>
          <p:nvPr/>
        </p:nvSpPr>
        <p:spPr>
          <a:xfrm>
            <a:off x="0" y="8730049"/>
            <a:ext cx="18288000" cy="1556951"/>
          </a:xfrm>
          <a:prstGeom prst="rect">
            <a:avLst/>
          </a:prstGeom>
          <a:solidFill>
            <a:srgbClr val="198038"/>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lIns="1111733" tIns="389106" rIns="2779331" bIns="305726" rtlCol="0" anchor="ctr">
            <a:normAutofit/>
          </a:bodyPr>
          <a:lstStyle/>
          <a:p>
            <a:r>
              <a:rPr lang="en-US" sz="2600">
                <a:solidFill>
                  <a:srgbClr val="FFFFFF"/>
                </a:solidFill>
              </a:rPr>
              <a:t>The </a:t>
            </a:r>
            <a:r>
              <a:rPr lang="en-US" sz="2600">
                <a:solidFill>
                  <a:srgbClr val="FFFFFF"/>
                </a:solidFill>
                <a:hlinkClick r:id="rId7">
                  <a:extLst>
                    <a:ext uri="{A12FA001-AC4F-418D-AE19-62706E023703}">
                      <ahyp:hlinkClr xmlns:ahyp="http://schemas.microsoft.com/office/drawing/2018/hyperlinkcolor" val="tx"/>
                    </a:ext>
                  </a:extLst>
                </a:hlinkClick>
              </a:rPr>
              <a:t>Slido app</a:t>
            </a:r>
            <a:r>
              <a:rPr lang="en-US" sz="2600">
                <a:solidFill>
                  <a:srgbClr val="FFFFFF"/>
                </a:solidFill>
              </a:rPr>
              <a:t> must be installed on every computer you’re presenting from</a:t>
            </a:r>
          </a:p>
        </p:txBody>
      </p:sp>
      <p:pic>
        <p:nvPicPr>
          <p:cNvPr id="6" name="Graphic 5">
            <a:extLst>
              <a:ext uri="{FF2B5EF4-FFF2-40B4-BE49-F238E27FC236}">
                <a16:creationId xmlns:a16="http://schemas.microsoft.com/office/drawing/2014/main" id="{129B1CB8-49F5-3924-D246-B5D05C71773C}"/>
              </a:ext>
              <a:ext uri="{C183D7F6-B498-43B3-948B-1728B52AA6E4}">
                <adec:decorative xmlns:adec="http://schemas.microsoft.com/office/drawing/2017/decorative" val="1"/>
              </a:ext>
            </a:extLst>
          </p:cNvPr>
          <p:cNvPicPr>
            <a:picLocks/>
          </p:cNvPicPr>
          <p:nvPr/>
        </p:nvPicPr>
        <p:blipFill>
          <a:blip>
            <a:extLst>
              <a:ext uri="{96DAC541-7B7A-43D3-8B79-37D633B846F1}">
                <asvg:svgBlip xmlns:asvg="http://schemas.microsoft.com/office/drawing/2016/SVG/main" r:embed="rId8"/>
              </a:ext>
            </a:extLst>
          </a:blip>
          <a:stretch>
            <a:fillRect/>
          </a:stretch>
        </p:blipFill>
        <p:spPr>
          <a:xfrm>
            <a:off x="444693" y="9286177"/>
            <a:ext cx="444693" cy="444693"/>
          </a:xfrm>
          <a:prstGeom prst="rect">
            <a:avLst/>
          </a:prstGeom>
        </p:spPr>
      </p:pic>
      <p:sp>
        <p:nvSpPr>
          <p:cNvPr id="7" name="Trapezoid 6" descr="Do not edit&#10;How to change the design">
            <a:extLst>
              <a:ext uri="{FF2B5EF4-FFF2-40B4-BE49-F238E27FC236}">
                <a16:creationId xmlns:a16="http://schemas.microsoft.com/office/drawing/2014/main" id="{163AEE7D-C3E7-DF30-CD4E-6F1C74EA2F11}"/>
              </a:ext>
            </a:extLst>
          </p:cNvPr>
          <p:cNvSpPr/>
          <p:nvPr/>
        </p:nvSpPr>
        <p:spPr>
          <a:xfrm rot="2700000">
            <a:off x="14430556" y="772386"/>
            <a:ext cx="5002797" cy="1167319"/>
          </a:xfrm>
          <a:prstGeom prst="trapezoid">
            <a:avLst>
              <a:gd name="adj" fmla="val 100000"/>
            </a:avLst>
          </a:prstGeom>
          <a:solidFill>
            <a:srgbClr val="EDFAF2"/>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a:bodyPr>
          <a:lstStyle/>
          <a:p>
            <a:pPr algn="ctr"/>
            <a:r>
              <a:rPr lang="en-US" sz="2600" b="1">
                <a:solidFill>
                  <a:srgbClr val="198038"/>
                </a:solidFill>
              </a:rPr>
              <a:t>Do not edit
</a:t>
            </a:r>
            <a:r>
              <a:rPr lang="en-US" sz="2200">
                <a:solidFill>
                  <a:srgbClr val="198038"/>
                </a:solidFill>
                <a:hlinkClick r:id="rId9">
                  <a:extLst>
                    <a:ext uri="{A12FA001-AC4F-418D-AE19-62706E023703}">
                      <ahyp:hlinkClr xmlns:ahyp="http://schemas.microsoft.com/office/drawing/2018/hyperlinkcolor" val="tx"/>
                    </a:ext>
                  </a:extLst>
                </a:hlinkClick>
              </a:rPr>
              <a:t>How to change the design</a:t>
            </a:r>
            <a:endParaRPr lang="en-US" sz="2200">
              <a:solidFill>
                <a:srgbClr val="198038"/>
              </a:solidFill>
            </a:endParaRPr>
          </a:p>
        </p:txBody>
      </p:sp>
      <p:pic>
        <p:nvPicPr>
          <p:cNvPr id="9" name="Graphic 8">
            <a:extLst>
              <a:ext uri="{FF2B5EF4-FFF2-40B4-BE49-F238E27FC236}">
                <a16:creationId xmlns:a16="http://schemas.microsoft.com/office/drawing/2014/main" id="{1018A75C-E101-E01A-E8DA-4618380F8E50}"/>
              </a:ext>
              <a:ext uri="{C183D7F6-B498-43B3-948B-1728B52AA6E4}">
                <adec:decorative xmlns:adec="http://schemas.microsoft.com/office/drawing/2017/decorative" val="1"/>
              </a:ext>
            </a:extLst>
          </p:cNvPr>
          <p:cNvPicPr>
            <a:picLocks/>
          </p:cNvPicPr>
          <p:nvPr/>
        </p:nvPicPr>
        <p:blipFill>
          <a:blip>
            <a:extLst>
              <a:ext uri="{96DAC541-7B7A-43D3-8B79-37D633B846F1}">
                <asvg:svgBlip xmlns:asvg="http://schemas.microsoft.com/office/drawing/2016/SVG/main" r:embed="rId10"/>
              </a:ext>
            </a:extLst>
          </a:blip>
          <a:stretch>
            <a:fillRect/>
          </a:stretch>
        </p:blipFill>
        <p:spPr>
          <a:xfrm>
            <a:off x="16120123" y="9230591"/>
            <a:ext cx="1667599" cy="555866"/>
          </a:xfrm>
          <a:prstGeom prst="rect">
            <a:avLst/>
          </a:prstGeom>
        </p:spPr>
      </p:pic>
    </p:spTree>
    <p:custDataLst>
      <p:tags r:id="rId1"/>
    </p:custDataLst>
    <p:extLst>
      <p:ext uri="{BB962C8B-B14F-4D97-AF65-F5344CB8AC3E}">
        <p14:creationId xmlns:p14="http://schemas.microsoft.com/office/powerpoint/2010/main" val="214295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12425418" y="693044"/>
            <a:ext cx="4833882" cy="929012"/>
          </a:xfrm>
          <a:custGeom>
            <a:avLst/>
            <a:gdLst/>
            <a:ahLst/>
            <a:cxnLst/>
            <a:rect l="l" t="t" r="r" b="b"/>
            <a:pathLst>
              <a:path w="4833882" h="929012">
                <a:moveTo>
                  <a:pt x="0" y="0"/>
                </a:moveTo>
                <a:lnTo>
                  <a:pt x="4833882" y="0"/>
                </a:lnTo>
                <a:lnTo>
                  <a:pt x="4833882" y="929012"/>
                </a:lnTo>
                <a:lnTo>
                  <a:pt x="0" y="929012"/>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0" y="9608261"/>
            <a:ext cx="18288000" cy="678739"/>
            <a:chOff x="0" y="0"/>
            <a:chExt cx="4816593" cy="178763"/>
          </a:xfrm>
        </p:grpSpPr>
        <p:sp>
          <p:nvSpPr>
            <p:cNvPr id="4" name="Freeform 4"/>
            <p:cNvSpPr/>
            <p:nvPr/>
          </p:nvSpPr>
          <p:spPr>
            <a:xfrm>
              <a:off x="0" y="0"/>
              <a:ext cx="4816592" cy="178763"/>
            </a:xfrm>
            <a:custGeom>
              <a:avLst/>
              <a:gdLst/>
              <a:ahLst/>
              <a:cxnLst/>
              <a:rect l="l" t="t" r="r" b="b"/>
              <a:pathLst>
                <a:path w="4816592" h="178763">
                  <a:moveTo>
                    <a:pt x="0" y="0"/>
                  </a:moveTo>
                  <a:lnTo>
                    <a:pt x="4816592" y="0"/>
                  </a:lnTo>
                  <a:lnTo>
                    <a:pt x="4816592" y="178763"/>
                  </a:lnTo>
                  <a:lnTo>
                    <a:pt x="0" y="178763"/>
                  </a:lnTo>
                  <a:close/>
                </a:path>
              </a:pathLst>
            </a:custGeom>
            <a:solidFill>
              <a:srgbClr val="213153"/>
            </a:solidFill>
          </p:spPr>
          <p:txBody>
            <a:bodyPr/>
            <a:lstStyle/>
            <a:p>
              <a:endParaRPr lang="en-US"/>
            </a:p>
          </p:txBody>
        </p:sp>
        <p:sp>
          <p:nvSpPr>
            <p:cNvPr id="5" name="TextBox 5"/>
            <p:cNvSpPr txBox="1"/>
            <p:nvPr/>
          </p:nvSpPr>
          <p:spPr>
            <a:xfrm>
              <a:off x="0" y="-28575"/>
              <a:ext cx="4816593" cy="207338"/>
            </a:xfrm>
            <a:prstGeom prst="rect">
              <a:avLst/>
            </a:prstGeom>
          </p:spPr>
          <p:txBody>
            <a:bodyPr lIns="50800" tIns="50800" rIns="50800" bIns="50800" rtlCol="0" anchor="ctr"/>
            <a:lstStyle/>
            <a:p>
              <a:pPr algn="ctr">
                <a:lnSpc>
                  <a:spcPts val="2520"/>
                </a:lnSpc>
              </a:pPr>
              <a:endParaRPr/>
            </a:p>
          </p:txBody>
        </p:sp>
      </p:grpSp>
      <p:sp>
        <p:nvSpPr>
          <p:cNvPr id="8" name="TextBox 8"/>
          <p:cNvSpPr txBox="1"/>
          <p:nvPr/>
        </p:nvSpPr>
        <p:spPr>
          <a:xfrm>
            <a:off x="1495352" y="635894"/>
            <a:ext cx="9820621" cy="812800"/>
          </a:xfrm>
          <a:prstGeom prst="rect">
            <a:avLst/>
          </a:prstGeom>
        </p:spPr>
        <p:txBody>
          <a:bodyPr lIns="0" tIns="0" rIns="0" bIns="0" rtlCol="0" anchor="t">
            <a:spAutoFit/>
          </a:bodyPr>
          <a:lstStyle/>
          <a:p>
            <a:pPr algn="l">
              <a:lnSpc>
                <a:spcPts val="6500"/>
              </a:lnSpc>
            </a:pPr>
            <a:r>
              <a:rPr lang="en-US" sz="5000" b="1">
                <a:solidFill>
                  <a:srgbClr val="A51C30"/>
                </a:solidFill>
                <a:latin typeface="Garamond Bold"/>
                <a:ea typeface="Garamond Bold"/>
                <a:cs typeface="Garamond Bold"/>
                <a:sym typeface="Garamond Bold"/>
              </a:rPr>
              <a:t>GOVERNANCE BENCHMARKS</a:t>
            </a:r>
          </a:p>
        </p:txBody>
      </p:sp>
      <p:sp>
        <p:nvSpPr>
          <p:cNvPr id="9" name="TextBox 9"/>
          <p:cNvSpPr txBox="1"/>
          <p:nvPr/>
        </p:nvSpPr>
        <p:spPr>
          <a:xfrm>
            <a:off x="1495352" y="9758718"/>
            <a:ext cx="10236241" cy="339725"/>
          </a:xfrm>
          <a:prstGeom prst="rect">
            <a:avLst/>
          </a:prstGeom>
        </p:spPr>
        <p:txBody>
          <a:bodyPr lIns="0" tIns="0" rIns="0" bIns="0" rtlCol="0" anchor="t">
            <a:spAutoFit/>
          </a:bodyPr>
          <a:lstStyle/>
          <a:p>
            <a:pPr algn="l">
              <a:lnSpc>
                <a:spcPts val="2799"/>
              </a:lnSpc>
            </a:pPr>
            <a:r>
              <a:rPr lang="en-US" sz="1999">
                <a:solidFill>
                  <a:srgbClr val="FFFFFF"/>
                </a:solidFill>
                <a:latin typeface="Open Sans"/>
                <a:ea typeface="Open Sans"/>
                <a:cs typeface="Open Sans"/>
                <a:sym typeface="Open Sans"/>
              </a:rPr>
              <a:t>2026 COACHE Strategy Workshop</a:t>
            </a:r>
          </a:p>
        </p:txBody>
      </p:sp>
      <p:sp>
        <p:nvSpPr>
          <p:cNvPr id="10" name="TextBox 10"/>
          <p:cNvSpPr txBox="1"/>
          <p:nvPr/>
        </p:nvSpPr>
        <p:spPr>
          <a:xfrm>
            <a:off x="1495352" y="1964331"/>
            <a:ext cx="5743648" cy="378693"/>
          </a:xfrm>
          <a:prstGeom prst="rect">
            <a:avLst/>
          </a:prstGeom>
        </p:spPr>
        <p:txBody>
          <a:bodyPr wrap="square" lIns="0" tIns="0" rIns="0" bIns="0" rtlCol="0" anchor="t">
            <a:spAutoFit/>
          </a:bodyPr>
          <a:lstStyle/>
          <a:p>
            <a:pPr>
              <a:lnSpc>
                <a:spcPts val="3079"/>
              </a:lnSpc>
              <a:spcBef>
                <a:spcPct val="0"/>
              </a:spcBef>
            </a:pPr>
            <a:r>
              <a:rPr lang="en-US" sz="2199" b="1" dirty="0">
                <a:solidFill>
                  <a:srgbClr val="000000"/>
                </a:solidFill>
                <a:latin typeface="DM Sans Bold"/>
                <a:ea typeface="DM Sans Bold"/>
                <a:cs typeface="DM Sans Bold"/>
                <a:sym typeface="DM Sans Bold"/>
              </a:rPr>
              <a:t>Governance: Shared Sense of Purpose</a:t>
            </a:r>
          </a:p>
        </p:txBody>
      </p:sp>
      <p:sp>
        <p:nvSpPr>
          <p:cNvPr id="11" name="TextBox 11"/>
          <p:cNvSpPr txBox="1"/>
          <p:nvPr/>
        </p:nvSpPr>
        <p:spPr>
          <a:xfrm>
            <a:off x="1495352" y="6210764"/>
            <a:ext cx="4829248" cy="378693"/>
          </a:xfrm>
          <a:prstGeom prst="rect">
            <a:avLst/>
          </a:prstGeom>
        </p:spPr>
        <p:txBody>
          <a:bodyPr wrap="square" lIns="0" tIns="0" rIns="0" bIns="0" rtlCol="0" anchor="t">
            <a:spAutoFit/>
          </a:bodyPr>
          <a:lstStyle/>
          <a:p>
            <a:pPr>
              <a:lnSpc>
                <a:spcPts val="3079"/>
              </a:lnSpc>
              <a:spcBef>
                <a:spcPct val="0"/>
              </a:spcBef>
            </a:pPr>
            <a:r>
              <a:rPr lang="en-US" sz="2199" b="1" dirty="0">
                <a:solidFill>
                  <a:srgbClr val="000000"/>
                </a:solidFill>
                <a:latin typeface="DM Sans Bold"/>
                <a:ea typeface="DM Sans Bold"/>
                <a:cs typeface="DM Sans Bold"/>
                <a:sym typeface="DM Sans Bold"/>
              </a:rPr>
              <a:t>Governance: Productivity</a:t>
            </a:r>
          </a:p>
        </p:txBody>
      </p:sp>
      <p:graphicFrame>
        <p:nvGraphicFramePr>
          <p:cNvPr id="12" name="Table 11">
            <a:extLst>
              <a:ext uri="{FF2B5EF4-FFF2-40B4-BE49-F238E27FC236}">
                <a16:creationId xmlns:a16="http://schemas.microsoft.com/office/drawing/2014/main" id="{708E2DA2-B419-2B0E-03CD-00FDA97D8DB5}"/>
              </a:ext>
            </a:extLst>
          </p:cNvPr>
          <p:cNvGraphicFramePr>
            <a:graphicFrameLocks noGrp="1"/>
          </p:cNvGraphicFramePr>
          <p:nvPr>
            <p:extLst>
              <p:ext uri="{D42A27DB-BD31-4B8C-83A1-F6EECF244321}">
                <p14:modId xmlns:p14="http://schemas.microsoft.com/office/powerpoint/2010/main" val="1400094804"/>
              </p:ext>
            </p:extLst>
          </p:nvPr>
        </p:nvGraphicFramePr>
        <p:xfrm>
          <a:off x="1495352" y="2628900"/>
          <a:ext cx="15116248" cy="3291840"/>
        </p:xfrm>
        <a:graphic>
          <a:graphicData uri="http://schemas.openxmlformats.org/drawingml/2006/table">
            <a:tbl>
              <a:tblPr/>
              <a:tblGrid>
                <a:gridCol w="1476448">
                  <a:extLst>
                    <a:ext uri="{9D8B030D-6E8A-4147-A177-3AD203B41FA5}">
                      <a16:colId xmlns:a16="http://schemas.microsoft.com/office/drawing/2014/main" val="1247701462"/>
                    </a:ext>
                  </a:extLst>
                </a:gridCol>
                <a:gridCol w="13639800">
                  <a:extLst>
                    <a:ext uri="{9D8B030D-6E8A-4147-A177-3AD203B41FA5}">
                      <a16:colId xmlns:a16="http://schemas.microsoft.com/office/drawing/2014/main" val="2391818167"/>
                    </a:ext>
                  </a:extLst>
                </a:gridCol>
              </a:tblGrid>
              <a:tr h="469542">
                <a:tc>
                  <a:txBody>
                    <a:bodyPr/>
                    <a:lstStyle/>
                    <a:p>
                      <a:pPr algn="l" fontAlgn="b">
                        <a:buNone/>
                      </a:pPr>
                      <a:r>
                        <a:rPr lang="en-US" sz="1800" b="0" i="0" u="none" strike="noStrike">
                          <a:solidFill>
                            <a:srgbClr val="000000"/>
                          </a:solidFill>
                          <a:effectLst/>
                          <a:latin typeface="DM Sans" pitchFamily="2" charset="0"/>
                        </a:rPr>
                        <a:t>Q189A_D</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US" sz="1800" b="0" i="0" u="none" strike="noStrike" dirty="0">
                          <a:solidFill>
                            <a:srgbClr val="000000"/>
                          </a:solidFill>
                          <a:effectLst/>
                          <a:latin typeface="DM Sans" pitchFamily="2" charset="0"/>
                        </a:rPr>
                        <a:t>How often do you experience the following: </a:t>
                      </a:r>
                    </a:p>
                    <a:p>
                      <a:pPr algn="l" fontAlgn="b">
                        <a:buNone/>
                      </a:pPr>
                      <a:r>
                        <a:rPr lang="en-US" sz="1800" b="0" i="0" u="none" strike="noStrike" dirty="0">
                          <a:solidFill>
                            <a:srgbClr val="000000"/>
                          </a:solidFill>
                          <a:effectLst/>
                          <a:latin typeface="DM Sans" pitchFamily="2" charset="0"/>
                        </a:rPr>
                        <a:t>Important institutional decisions are not made until consensus among faculty leaders and senior administrators is achieved.</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6857810"/>
                  </a:ext>
                </a:extLst>
              </a:tr>
              <a:tr h="403564">
                <a:tc>
                  <a:txBody>
                    <a:bodyPr/>
                    <a:lstStyle/>
                    <a:p>
                      <a:pPr algn="l" fontAlgn="b">
                        <a:buNone/>
                      </a:pPr>
                      <a:r>
                        <a:rPr lang="en-US" sz="1800" b="0" i="0" u="none" strike="noStrike">
                          <a:solidFill>
                            <a:srgbClr val="000000"/>
                          </a:solidFill>
                          <a:effectLst/>
                          <a:latin typeface="DM Sans" pitchFamily="2" charset="0"/>
                        </a:rPr>
                        <a:t>Q189A_E</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US" sz="1800" b="0" i="0" u="none" strike="noStrike" dirty="0">
                          <a:solidFill>
                            <a:srgbClr val="000000"/>
                          </a:solidFill>
                          <a:effectLst/>
                          <a:latin typeface="DM Sans" pitchFamily="2" charset="0"/>
                        </a:rPr>
                        <a:t>How often do you experience the following: </a:t>
                      </a:r>
                    </a:p>
                    <a:p>
                      <a:pPr algn="l" fontAlgn="b">
                        <a:buNone/>
                      </a:pPr>
                      <a:r>
                        <a:rPr lang="en-US" sz="1800" b="0" i="0" u="none" strike="noStrike" dirty="0">
                          <a:solidFill>
                            <a:srgbClr val="000000"/>
                          </a:solidFill>
                          <a:effectLst/>
                          <a:latin typeface="DM Sans" pitchFamily="2" charset="0"/>
                        </a:rPr>
                        <a:t>Senior administrators ensure that there is sufficient time for faculty to provide input on important decisions.</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06042766"/>
                  </a:ext>
                </a:extLst>
              </a:tr>
              <a:tr h="381571">
                <a:tc>
                  <a:txBody>
                    <a:bodyPr/>
                    <a:lstStyle/>
                    <a:p>
                      <a:pPr algn="l" fontAlgn="b">
                        <a:buNone/>
                      </a:pPr>
                      <a:r>
                        <a:rPr lang="en-US" sz="1800" b="0" i="0" u="none" strike="noStrike">
                          <a:solidFill>
                            <a:srgbClr val="000000"/>
                          </a:solidFill>
                          <a:effectLst/>
                          <a:latin typeface="DM Sans" pitchFamily="2" charset="0"/>
                        </a:rPr>
                        <a:t>Q189B_C</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US" sz="1800" b="0" i="0" u="none" strike="noStrike" dirty="0">
                          <a:solidFill>
                            <a:srgbClr val="000000"/>
                          </a:solidFill>
                          <a:effectLst/>
                          <a:latin typeface="DM Sans" pitchFamily="2" charset="0"/>
                        </a:rPr>
                        <a:t>How often do faculty leaders and senior administrators: </a:t>
                      </a:r>
                    </a:p>
                    <a:p>
                      <a:pPr algn="l" fontAlgn="b">
                        <a:buNone/>
                      </a:pPr>
                      <a:r>
                        <a:rPr lang="en-US" sz="1800" b="0" i="0" u="none" strike="noStrike" dirty="0">
                          <a:solidFill>
                            <a:srgbClr val="000000"/>
                          </a:solidFill>
                          <a:effectLst/>
                          <a:latin typeface="DM Sans" pitchFamily="2" charset="0"/>
                        </a:rPr>
                        <a:t>Respectfully consider one another's views before making important decisions.</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44365262"/>
                  </a:ext>
                </a:extLst>
              </a:tr>
              <a:tr h="337586">
                <a:tc>
                  <a:txBody>
                    <a:bodyPr/>
                    <a:lstStyle/>
                    <a:p>
                      <a:pPr algn="l" fontAlgn="b">
                        <a:buNone/>
                      </a:pPr>
                      <a:r>
                        <a:rPr lang="en-US" sz="1800" b="0" i="0" u="none" strike="noStrike">
                          <a:solidFill>
                            <a:srgbClr val="000000"/>
                          </a:solidFill>
                          <a:effectLst/>
                          <a:latin typeface="DM Sans" pitchFamily="2" charset="0"/>
                        </a:rPr>
                        <a:t>Q189B_F</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US" sz="1800" b="0" i="0" u="none" strike="noStrike" dirty="0">
                          <a:solidFill>
                            <a:srgbClr val="000000"/>
                          </a:solidFill>
                          <a:effectLst/>
                          <a:latin typeface="DM Sans" pitchFamily="2" charset="0"/>
                        </a:rPr>
                        <a:t>How often do faculty leaders and senior administrators: </a:t>
                      </a:r>
                    </a:p>
                    <a:p>
                      <a:pPr algn="l" fontAlgn="b">
                        <a:buNone/>
                      </a:pPr>
                      <a:r>
                        <a:rPr lang="en-US" sz="1800" b="0" i="0" u="none" strike="noStrike" dirty="0">
                          <a:solidFill>
                            <a:srgbClr val="000000"/>
                          </a:solidFill>
                          <a:effectLst/>
                          <a:latin typeface="DM Sans" pitchFamily="2" charset="0"/>
                        </a:rPr>
                        <a:t>Share a sense of responsibility for the welfare of the institution.</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25711679"/>
                  </a:ext>
                </a:extLst>
              </a:tr>
            </a:tbl>
          </a:graphicData>
        </a:graphic>
      </p:graphicFrame>
      <p:graphicFrame>
        <p:nvGraphicFramePr>
          <p:cNvPr id="13" name="Table 12">
            <a:extLst>
              <a:ext uri="{FF2B5EF4-FFF2-40B4-BE49-F238E27FC236}">
                <a16:creationId xmlns:a16="http://schemas.microsoft.com/office/drawing/2014/main" id="{13E74362-82E6-7578-86C8-107ADC49EC01}"/>
              </a:ext>
            </a:extLst>
          </p:cNvPr>
          <p:cNvGraphicFramePr>
            <a:graphicFrameLocks noGrp="1"/>
          </p:cNvGraphicFramePr>
          <p:nvPr>
            <p:extLst>
              <p:ext uri="{D42A27DB-BD31-4B8C-83A1-F6EECF244321}">
                <p14:modId xmlns:p14="http://schemas.microsoft.com/office/powerpoint/2010/main" val="2504373427"/>
              </p:ext>
            </p:extLst>
          </p:nvPr>
        </p:nvGraphicFramePr>
        <p:xfrm>
          <a:off x="1495352" y="6854032"/>
          <a:ext cx="15116248" cy="2225793"/>
        </p:xfrm>
        <a:graphic>
          <a:graphicData uri="http://schemas.openxmlformats.org/drawingml/2006/table">
            <a:tbl>
              <a:tblPr/>
              <a:tblGrid>
                <a:gridCol w="1476448">
                  <a:extLst>
                    <a:ext uri="{9D8B030D-6E8A-4147-A177-3AD203B41FA5}">
                      <a16:colId xmlns:a16="http://schemas.microsoft.com/office/drawing/2014/main" val="432048783"/>
                    </a:ext>
                  </a:extLst>
                </a:gridCol>
                <a:gridCol w="13639800">
                  <a:extLst>
                    <a:ext uri="{9D8B030D-6E8A-4147-A177-3AD203B41FA5}">
                      <a16:colId xmlns:a16="http://schemas.microsoft.com/office/drawing/2014/main" val="2324393464"/>
                    </a:ext>
                  </a:extLst>
                </a:gridCol>
              </a:tblGrid>
              <a:tr h="579873">
                <a:tc>
                  <a:txBody>
                    <a:bodyPr/>
                    <a:lstStyle/>
                    <a:p>
                      <a:pPr algn="l" fontAlgn="b">
                        <a:buNone/>
                      </a:pPr>
                      <a:r>
                        <a:rPr lang="en-US" sz="1800" b="0" i="0" u="none" strike="noStrike">
                          <a:solidFill>
                            <a:srgbClr val="000000"/>
                          </a:solidFill>
                          <a:effectLst/>
                          <a:latin typeface="DM Sans" pitchFamily="2" charset="0"/>
                        </a:rPr>
                        <a:t>Q187B</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US" sz="1800" b="0" i="0" u="none" strike="noStrike" dirty="0">
                          <a:solidFill>
                            <a:srgbClr val="000000"/>
                          </a:solidFill>
                          <a:effectLst/>
                          <a:latin typeface="DM Sans" pitchFamily="2" charset="0"/>
                        </a:rPr>
                        <a:t>On the whole, rate the effectiveness or ineffectiveness of the shared governance system at your institution.</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50572076"/>
                  </a:ext>
                </a:extLst>
              </a:tr>
              <a:tr h="781918">
                <a:tc>
                  <a:txBody>
                    <a:bodyPr/>
                    <a:lstStyle/>
                    <a:p>
                      <a:pPr algn="l" fontAlgn="b">
                        <a:buNone/>
                      </a:pPr>
                      <a:r>
                        <a:rPr lang="en-US" sz="1800" b="0" i="0" u="none" strike="noStrike">
                          <a:solidFill>
                            <a:srgbClr val="000000"/>
                          </a:solidFill>
                          <a:effectLst/>
                          <a:latin typeface="DM Sans" pitchFamily="2" charset="0"/>
                        </a:rPr>
                        <a:t>Q189A_A</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US" sz="1800" b="0" i="0" u="none" strike="noStrike" dirty="0">
                          <a:solidFill>
                            <a:srgbClr val="000000"/>
                          </a:solidFill>
                          <a:effectLst/>
                          <a:latin typeface="DM Sans" pitchFamily="2" charset="0"/>
                        </a:rPr>
                        <a:t>How often do you experience the following: </a:t>
                      </a:r>
                    </a:p>
                    <a:p>
                      <a:pPr algn="l" fontAlgn="b">
                        <a:buNone/>
                      </a:pPr>
                      <a:r>
                        <a:rPr lang="en-US" sz="1800" b="0" i="0" u="none" strike="noStrike" dirty="0">
                          <a:solidFill>
                            <a:srgbClr val="000000"/>
                          </a:solidFill>
                          <a:effectLst/>
                          <a:latin typeface="DM Sans" pitchFamily="2" charset="0"/>
                        </a:rPr>
                        <a:t>The governance committees on which I currently serve make observable progress toward goals.</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2431258"/>
                  </a:ext>
                </a:extLst>
              </a:tr>
              <a:tr h="579873">
                <a:tc>
                  <a:txBody>
                    <a:bodyPr/>
                    <a:lstStyle/>
                    <a:p>
                      <a:pPr algn="l" fontAlgn="b">
                        <a:buNone/>
                      </a:pPr>
                      <a:r>
                        <a:rPr lang="en-US" sz="1800" b="0" i="0" u="none" strike="noStrike">
                          <a:solidFill>
                            <a:srgbClr val="000000"/>
                          </a:solidFill>
                          <a:effectLst/>
                          <a:latin typeface="DM Sans" pitchFamily="2" charset="0"/>
                        </a:rPr>
                        <a:t>Q189A_B</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US" sz="1800" b="0" i="0" u="none" strike="noStrike" dirty="0">
                          <a:solidFill>
                            <a:srgbClr val="000000"/>
                          </a:solidFill>
                          <a:effectLst/>
                          <a:latin typeface="DM Sans" pitchFamily="2" charset="0"/>
                        </a:rPr>
                        <a:t>How often do you experience the following: </a:t>
                      </a:r>
                      <a:br>
                        <a:rPr lang="en-US" sz="1800" b="0" i="0" u="none" strike="noStrike" dirty="0">
                          <a:solidFill>
                            <a:srgbClr val="000000"/>
                          </a:solidFill>
                          <a:effectLst/>
                          <a:latin typeface="DM Sans" pitchFamily="2" charset="0"/>
                        </a:rPr>
                      </a:br>
                      <a:r>
                        <a:rPr lang="en-US" sz="1800" b="0" i="0" u="none" strike="noStrike" dirty="0">
                          <a:solidFill>
                            <a:srgbClr val="000000"/>
                          </a:solidFill>
                          <a:effectLst/>
                          <a:latin typeface="DM Sans" pitchFamily="2" charset="0"/>
                        </a:rPr>
                        <a:t>The progress achieved through governance efforts is publicly recognized.</a:t>
                      </a:r>
                    </a:p>
                  </a:txBody>
                  <a:tcPr marL="137160" marR="137160" marT="137160" marB="1371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05218242"/>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1253003" y="355594"/>
            <a:ext cx="7818325" cy="4674182"/>
          </a:xfrm>
          <a:custGeom>
            <a:avLst/>
            <a:gdLst/>
            <a:ahLst/>
            <a:cxnLst/>
            <a:rect l="l" t="t" r="r" b="b"/>
            <a:pathLst>
              <a:path w="7818325" h="4674182">
                <a:moveTo>
                  <a:pt x="0" y="0"/>
                </a:moveTo>
                <a:lnTo>
                  <a:pt x="7818325" y="0"/>
                </a:lnTo>
                <a:lnTo>
                  <a:pt x="7818325" y="4674182"/>
                </a:lnTo>
                <a:lnTo>
                  <a:pt x="0" y="4674182"/>
                </a:lnTo>
                <a:lnTo>
                  <a:pt x="0" y="0"/>
                </a:lnTo>
                <a:close/>
              </a:path>
            </a:pathLst>
          </a:custGeom>
          <a:blipFill>
            <a:blip r:embed="rId3"/>
            <a:stretch>
              <a:fillRect/>
            </a:stretch>
          </a:blipFill>
        </p:spPr>
        <p:txBody>
          <a:bodyPr/>
          <a:lstStyle/>
          <a:p>
            <a:endParaRPr lang="en-US"/>
          </a:p>
        </p:txBody>
      </p:sp>
      <p:sp>
        <p:nvSpPr>
          <p:cNvPr id="3" name="Freeform 3"/>
          <p:cNvSpPr/>
          <p:nvPr/>
        </p:nvSpPr>
        <p:spPr>
          <a:xfrm>
            <a:off x="9368303" y="355594"/>
            <a:ext cx="7666694" cy="4710758"/>
          </a:xfrm>
          <a:custGeom>
            <a:avLst/>
            <a:gdLst/>
            <a:ahLst/>
            <a:cxnLst/>
            <a:rect l="l" t="t" r="r" b="b"/>
            <a:pathLst>
              <a:path w="7666694" h="4710758">
                <a:moveTo>
                  <a:pt x="0" y="0"/>
                </a:moveTo>
                <a:lnTo>
                  <a:pt x="7666694" y="0"/>
                </a:lnTo>
                <a:lnTo>
                  <a:pt x="7666694" y="4710758"/>
                </a:lnTo>
                <a:lnTo>
                  <a:pt x="0" y="4710758"/>
                </a:lnTo>
                <a:lnTo>
                  <a:pt x="0" y="0"/>
                </a:lnTo>
                <a:close/>
              </a:path>
            </a:pathLst>
          </a:custGeom>
          <a:blipFill>
            <a:blip r:embed="rId4"/>
            <a:stretch>
              <a:fillRect/>
            </a:stretch>
          </a:blipFill>
        </p:spPr>
        <p:txBody>
          <a:bodyPr/>
          <a:lstStyle/>
          <a:p>
            <a:endParaRPr lang="en-US"/>
          </a:p>
        </p:txBody>
      </p:sp>
      <p:sp>
        <p:nvSpPr>
          <p:cNvPr id="4" name="Freeform 4"/>
          <p:cNvSpPr/>
          <p:nvPr/>
        </p:nvSpPr>
        <p:spPr>
          <a:xfrm>
            <a:off x="1253003" y="5208361"/>
            <a:ext cx="7818325" cy="4723044"/>
          </a:xfrm>
          <a:custGeom>
            <a:avLst/>
            <a:gdLst/>
            <a:ahLst/>
            <a:cxnLst/>
            <a:rect l="l" t="t" r="r" b="b"/>
            <a:pathLst>
              <a:path w="7818325" h="4723044">
                <a:moveTo>
                  <a:pt x="0" y="0"/>
                </a:moveTo>
                <a:lnTo>
                  <a:pt x="7818325" y="0"/>
                </a:lnTo>
                <a:lnTo>
                  <a:pt x="7818325" y="4723045"/>
                </a:lnTo>
                <a:lnTo>
                  <a:pt x="0" y="4723045"/>
                </a:lnTo>
                <a:lnTo>
                  <a:pt x="0" y="0"/>
                </a:lnTo>
                <a:close/>
              </a:path>
            </a:pathLst>
          </a:custGeom>
          <a:blipFill>
            <a:blip r:embed="rId5"/>
            <a:stretch>
              <a:fillRect/>
            </a:stretch>
          </a:blipFill>
        </p:spPr>
        <p:txBody>
          <a:bodyPr/>
          <a:lstStyle/>
          <a:p>
            <a:endParaRPr lang="en-US"/>
          </a:p>
        </p:txBody>
      </p:sp>
      <p:sp>
        <p:nvSpPr>
          <p:cNvPr id="5" name="Freeform 5"/>
          <p:cNvSpPr/>
          <p:nvPr/>
        </p:nvSpPr>
        <p:spPr>
          <a:xfrm>
            <a:off x="9368303" y="5276535"/>
            <a:ext cx="7666694" cy="4586698"/>
          </a:xfrm>
          <a:custGeom>
            <a:avLst/>
            <a:gdLst/>
            <a:ahLst/>
            <a:cxnLst/>
            <a:rect l="l" t="t" r="r" b="b"/>
            <a:pathLst>
              <a:path w="7666694" h="4586698">
                <a:moveTo>
                  <a:pt x="0" y="0"/>
                </a:moveTo>
                <a:lnTo>
                  <a:pt x="7666694" y="0"/>
                </a:lnTo>
                <a:lnTo>
                  <a:pt x="7666694" y="4586697"/>
                </a:lnTo>
                <a:lnTo>
                  <a:pt x="0" y="4586697"/>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12425418" y="693044"/>
            <a:ext cx="4833882" cy="929012"/>
          </a:xfrm>
          <a:custGeom>
            <a:avLst/>
            <a:gdLst/>
            <a:ahLst/>
            <a:cxnLst/>
            <a:rect l="l" t="t" r="r" b="b"/>
            <a:pathLst>
              <a:path w="4833882" h="929012">
                <a:moveTo>
                  <a:pt x="0" y="0"/>
                </a:moveTo>
                <a:lnTo>
                  <a:pt x="4833882" y="0"/>
                </a:lnTo>
                <a:lnTo>
                  <a:pt x="4833882" y="929012"/>
                </a:lnTo>
                <a:lnTo>
                  <a:pt x="0" y="929012"/>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0" y="9608261"/>
            <a:ext cx="18288000" cy="678739"/>
            <a:chOff x="0" y="0"/>
            <a:chExt cx="4816593" cy="178763"/>
          </a:xfrm>
        </p:grpSpPr>
        <p:sp>
          <p:nvSpPr>
            <p:cNvPr id="4" name="Freeform 4"/>
            <p:cNvSpPr/>
            <p:nvPr/>
          </p:nvSpPr>
          <p:spPr>
            <a:xfrm>
              <a:off x="0" y="0"/>
              <a:ext cx="4816592" cy="178763"/>
            </a:xfrm>
            <a:custGeom>
              <a:avLst/>
              <a:gdLst/>
              <a:ahLst/>
              <a:cxnLst/>
              <a:rect l="l" t="t" r="r" b="b"/>
              <a:pathLst>
                <a:path w="4816592" h="178763">
                  <a:moveTo>
                    <a:pt x="0" y="0"/>
                  </a:moveTo>
                  <a:lnTo>
                    <a:pt x="4816592" y="0"/>
                  </a:lnTo>
                  <a:lnTo>
                    <a:pt x="4816592" y="178763"/>
                  </a:lnTo>
                  <a:lnTo>
                    <a:pt x="0" y="178763"/>
                  </a:lnTo>
                  <a:close/>
                </a:path>
              </a:pathLst>
            </a:custGeom>
            <a:solidFill>
              <a:srgbClr val="213153"/>
            </a:solidFill>
          </p:spPr>
          <p:txBody>
            <a:bodyPr/>
            <a:lstStyle/>
            <a:p>
              <a:endParaRPr lang="en-US"/>
            </a:p>
          </p:txBody>
        </p:sp>
        <p:sp>
          <p:nvSpPr>
            <p:cNvPr id="5" name="TextBox 5"/>
            <p:cNvSpPr txBox="1"/>
            <p:nvPr/>
          </p:nvSpPr>
          <p:spPr>
            <a:xfrm>
              <a:off x="0" y="-28575"/>
              <a:ext cx="4816593" cy="207338"/>
            </a:xfrm>
            <a:prstGeom prst="rect">
              <a:avLst/>
            </a:prstGeom>
          </p:spPr>
          <p:txBody>
            <a:bodyPr lIns="50800" tIns="50800" rIns="50800" bIns="50800" rtlCol="0" anchor="ctr"/>
            <a:lstStyle/>
            <a:p>
              <a:pPr algn="ctr">
                <a:lnSpc>
                  <a:spcPts val="2520"/>
                </a:lnSpc>
              </a:pPr>
              <a:endParaRPr/>
            </a:p>
          </p:txBody>
        </p:sp>
      </p:grpSp>
      <p:sp>
        <p:nvSpPr>
          <p:cNvPr id="6" name="TextBox 6"/>
          <p:cNvSpPr txBox="1"/>
          <p:nvPr/>
        </p:nvSpPr>
        <p:spPr>
          <a:xfrm>
            <a:off x="1495352" y="635894"/>
            <a:ext cx="9820621" cy="812800"/>
          </a:xfrm>
          <a:prstGeom prst="rect">
            <a:avLst/>
          </a:prstGeom>
        </p:spPr>
        <p:txBody>
          <a:bodyPr lIns="0" tIns="0" rIns="0" bIns="0" rtlCol="0" anchor="t">
            <a:spAutoFit/>
          </a:bodyPr>
          <a:lstStyle/>
          <a:p>
            <a:pPr algn="l">
              <a:lnSpc>
                <a:spcPts val="6500"/>
              </a:lnSpc>
            </a:pPr>
            <a:r>
              <a:rPr lang="en-US" sz="5000" b="1">
                <a:solidFill>
                  <a:srgbClr val="A51C30"/>
                </a:solidFill>
                <a:latin typeface="Garamond Bold"/>
                <a:ea typeface="Garamond Bold"/>
                <a:cs typeface="Garamond Bold"/>
                <a:sym typeface="Garamond Bold"/>
              </a:rPr>
              <a:t>GROUP DISCUSSION</a:t>
            </a:r>
          </a:p>
        </p:txBody>
      </p:sp>
      <p:sp>
        <p:nvSpPr>
          <p:cNvPr id="7" name="TextBox 7"/>
          <p:cNvSpPr txBox="1"/>
          <p:nvPr/>
        </p:nvSpPr>
        <p:spPr>
          <a:xfrm>
            <a:off x="1495352" y="9758718"/>
            <a:ext cx="10236241" cy="339725"/>
          </a:xfrm>
          <a:prstGeom prst="rect">
            <a:avLst/>
          </a:prstGeom>
        </p:spPr>
        <p:txBody>
          <a:bodyPr lIns="0" tIns="0" rIns="0" bIns="0" rtlCol="0" anchor="t">
            <a:spAutoFit/>
          </a:bodyPr>
          <a:lstStyle/>
          <a:p>
            <a:pPr algn="l">
              <a:lnSpc>
                <a:spcPts val="2799"/>
              </a:lnSpc>
            </a:pPr>
            <a:r>
              <a:rPr lang="en-US" sz="1999">
                <a:solidFill>
                  <a:srgbClr val="FFFFFF"/>
                </a:solidFill>
                <a:latin typeface="Open Sans"/>
                <a:ea typeface="Open Sans"/>
                <a:cs typeface="Open Sans"/>
                <a:sym typeface="Open Sans"/>
              </a:rPr>
              <a:t>2026 COACHE Strategy Workshop</a:t>
            </a:r>
          </a:p>
        </p:txBody>
      </p:sp>
      <p:grpSp>
        <p:nvGrpSpPr>
          <p:cNvPr id="8" name="Group 8"/>
          <p:cNvGrpSpPr/>
          <p:nvPr/>
        </p:nvGrpSpPr>
        <p:grpSpPr>
          <a:xfrm>
            <a:off x="1572666" y="3954597"/>
            <a:ext cx="3564436" cy="4683098"/>
            <a:chOff x="0" y="0"/>
            <a:chExt cx="909422" cy="1194835"/>
          </a:xfrm>
        </p:grpSpPr>
        <p:sp>
          <p:nvSpPr>
            <p:cNvPr id="9" name="Freeform 9"/>
            <p:cNvSpPr/>
            <p:nvPr/>
          </p:nvSpPr>
          <p:spPr>
            <a:xfrm>
              <a:off x="0" y="0"/>
              <a:ext cx="909422" cy="1194835"/>
            </a:xfrm>
            <a:custGeom>
              <a:avLst/>
              <a:gdLst/>
              <a:ahLst/>
              <a:cxnLst/>
              <a:rect l="l" t="t" r="r" b="b"/>
              <a:pathLst>
                <a:path w="909422" h="1194835">
                  <a:moveTo>
                    <a:pt x="0" y="0"/>
                  </a:moveTo>
                  <a:lnTo>
                    <a:pt x="909422" y="0"/>
                  </a:lnTo>
                  <a:lnTo>
                    <a:pt x="909422" y="1194835"/>
                  </a:lnTo>
                  <a:lnTo>
                    <a:pt x="0" y="1194835"/>
                  </a:lnTo>
                  <a:close/>
                </a:path>
              </a:pathLst>
            </a:custGeom>
            <a:solidFill>
              <a:srgbClr val="FFFFFF"/>
            </a:solidFill>
            <a:ln w="95250" cap="sq">
              <a:solidFill>
                <a:srgbClr val="A51C30"/>
              </a:solidFill>
              <a:prstDash val="solid"/>
              <a:miter/>
            </a:ln>
          </p:spPr>
          <p:txBody>
            <a:bodyPr/>
            <a:lstStyle/>
            <a:p>
              <a:endParaRPr lang="en-US"/>
            </a:p>
          </p:txBody>
        </p:sp>
        <p:sp>
          <p:nvSpPr>
            <p:cNvPr id="10" name="TextBox 10"/>
            <p:cNvSpPr txBox="1"/>
            <p:nvPr/>
          </p:nvSpPr>
          <p:spPr>
            <a:xfrm>
              <a:off x="0" y="-38100"/>
              <a:ext cx="909422" cy="1232935"/>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5432077" y="3954597"/>
            <a:ext cx="3564436" cy="4683098"/>
            <a:chOff x="0" y="0"/>
            <a:chExt cx="909422" cy="1194835"/>
          </a:xfrm>
        </p:grpSpPr>
        <p:sp>
          <p:nvSpPr>
            <p:cNvPr id="12" name="Freeform 12"/>
            <p:cNvSpPr/>
            <p:nvPr/>
          </p:nvSpPr>
          <p:spPr>
            <a:xfrm>
              <a:off x="0" y="0"/>
              <a:ext cx="909422" cy="1194835"/>
            </a:xfrm>
            <a:custGeom>
              <a:avLst/>
              <a:gdLst/>
              <a:ahLst/>
              <a:cxnLst/>
              <a:rect l="l" t="t" r="r" b="b"/>
              <a:pathLst>
                <a:path w="909422" h="1194835">
                  <a:moveTo>
                    <a:pt x="0" y="0"/>
                  </a:moveTo>
                  <a:lnTo>
                    <a:pt x="909422" y="0"/>
                  </a:lnTo>
                  <a:lnTo>
                    <a:pt x="909422" y="1194835"/>
                  </a:lnTo>
                  <a:lnTo>
                    <a:pt x="0" y="1194835"/>
                  </a:lnTo>
                  <a:close/>
                </a:path>
              </a:pathLst>
            </a:custGeom>
            <a:solidFill>
              <a:srgbClr val="FFFFFF"/>
            </a:solidFill>
            <a:ln w="95250" cap="sq">
              <a:solidFill>
                <a:srgbClr val="213153"/>
              </a:solidFill>
              <a:prstDash val="solid"/>
              <a:miter/>
            </a:ln>
          </p:spPr>
          <p:txBody>
            <a:bodyPr/>
            <a:lstStyle/>
            <a:p>
              <a:endParaRPr lang="en-US"/>
            </a:p>
          </p:txBody>
        </p:sp>
        <p:sp>
          <p:nvSpPr>
            <p:cNvPr id="13" name="TextBox 13"/>
            <p:cNvSpPr txBox="1"/>
            <p:nvPr/>
          </p:nvSpPr>
          <p:spPr>
            <a:xfrm>
              <a:off x="0" y="-38100"/>
              <a:ext cx="909422" cy="1232935"/>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572666" y="3954597"/>
            <a:ext cx="3564436" cy="1034891"/>
            <a:chOff x="0" y="0"/>
            <a:chExt cx="909422" cy="264040"/>
          </a:xfrm>
        </p:grpSpPr>
        <p:sp>
          <p:nvSpPr>
            <p:cNvPr id="15" name="Freeform 15"/>
            <p:cNvSpPr/>
            <p:nvPr/>
          </p:nvSpPr>
          <p:spPr>
            <a:xfrm>
              <a:off x="0" y="0"/>
              <a:ext cx="909422" cy="264040"/>
            </a:xfrm>
            <a:custGeom>
              <a:avLst/>
              <a:gdLst/>
              <a:ahLst/>
              <a:cxnLst/>
              <a:rect l="l" t="t" r="r" b="b"/>
              <a:pathLst>
                <a:path w="909422" h="264040">
                  <a:moveTo>
                    <a:pt x="0" y="0"/>
                  </a:moveTo>
                  <a:lnTo>
                    <a:pt x="909422" y="0"/>
                  </a:lnTo>
                  <a:lnTo>
                    <a:pt x="909422" y="264040"/>
                  </a:lnTo>
                  <a:lnTo>
                    <a:pt x="0" y="264040"/>
                  </a:lnTo>
                  <a:close/>
                </a:path>
              </a:pathLst>
            </a:custGeom>
            <a:solidFill>
              <a:srgbClr val="A51C30"/>
            </a:solidFill>
            <a:ln cap="sq">
              <a:noFill/>
              <a:prstDash val="solid"/>
              <a:miter/>
            </a:ln>
          </p:spPr>
          <p:txBody>
            <a:bodyPr/>
            <a:lstStyle/>
            <a:p>
              <a:endParaRPr lang="en-US"/>
            </a:p>
          </p:txBody>
        </p:sp>
        <p:sp>
          <p:nvSpPr>
            <p:cNvPr id="16" name="TextBox 16"/>
            <p:cNvSpPr txBox="1"/>
            <p:nvPr/>
          </p:nvSpPr>
          <p:spPr>
            <a:xfrm>
              <a:off x="0" y="-38100"/>
              <a:ext cx="909422" cy="30214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5432077" y="3954597"/>
            <a:ext cx="3564436" cy="1034891"/>
            <a:chOff x="0" y="0"/>
            <a:chExt cx="909422" cy="264040"/>
          </a:xfrm>
        </p:grpSpPr>
        <p:sp>
          <p:nvSpPr>
            <p:cNvPr id="18" name="Freeform 18"/>
            <p:cNvSpPr/>
            <p:nvPr/>
          </p:nvSpPr>
          <p:spPr>
            <a:xfrm>
              <a:off x="0" y="0"/>
              <a:ext cx="909422" cy="264040"/>
            </a:xfrm>
            <a:custGeom>
              <a:avLst/>
              <a:gdLst/>
              <a:ahLst/>
              <a:cxnLst/>
              <a:rect l="l" t="t" r="r" b="b"/>
              <a:pathLst>
                <a:path w="909422" h="264040">
                  <a:moveTo>
                    <a:pt x="0" y="0"/>
                  </a:moveTo>
                  <a:lnTo>
                    <a:pt x="909422" y="0"/>
                  </a:lnTo>
                  <a:lnTo>
                    <a:pt x="909422" y="264040"/>
                  </a:lnTo>
                  <a:lnTo>
                    <a:pt x="0" y="264040"/>
                  </a:lnTo>
                  <a:close/>
                </a:path>
              </a:pathLst>
            </a:custGeom>
            <a:solidFill>
              <a:srgbClr val="213153"/>
            </a:solidFill>
            <a:ln cap="sq">
              <a:noFill/>
              <a:prstDash val="solid"/>
              <a:miter/>
            </a:ln>
          </p:spPr>
          <p:txBody>
            <a:bodyPr/>
            <a:lstStyle/>
            <a:p>
              <a:endParaRPr lang="en-US"/>
            </a:p>
          </p:txBody>
        </p:sp>
        <p:sp>
          <p:nvSpPr>
            <p:cNvPr id="19" name="TextBox 19"/>
            <p:cNvSpPr txBox="1"/>
            <p:nvPr/>
          </p:nvSpPr>
          <p:spPr>
            <a:xfrm>
              <a:off x="0" y="-38100"/>
              <a:ext cx="909422" cy="30214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9291487" y="3954597"/>
            <a:ext cx="3564436" cy="4683098"/>
            <a:chOff x="0" y="0"/>
            <a:chExt cx="909422" cy="1194835"/>
          </a:xfrm>
        </p:grpSpPr>
        <p:sp>
          <p:nvSpPr>
            <p:cNvPr id="21" name="Freeform 21"/>
            <p:cNvSpPr/>
            <p:nvPr/>
          </p:nvSpPr>
          <p:spPr>
            <a:xfrm>
              <a:off x="0" y="0"/>
              <a:ext cx="909422" cy="1194835"/>
            </a:xfrm>
            <a:custGeom>
              <a:avLst/>
              <a:gdLst/>
              <a:ahLst/>
              <a:cxnLst/>
              <a:rect l="l" t="t" r="r" b="b"/>
              <a:pathLst>
                <a:path w="909422" h="1194835">
                  <a:moveTo>
                    <a:pt x="0" y="0"/>
                  </a:moveTo>
                  <a:lnTo>
                    <a:pt x="909422" y="0"/>
                  </a:lnTo>
                  <a:lnTo>
                    <a:pt x="909422" y="1194835"/>
                  </a:lnTo>
                  <a:lnTo>
                    <a:pt x="0" y="1194835"/>
                  </a:lnTo>
                  <a:close/>
                </a:path>
              </a:pathLst>
            </a:custGeom>
            <a:solidFill>
              <a:srgbClr val="FFFFFF"/>
            </a:solidFill>
            <a:ln w="95250" cap="sq">
              <a:solidFill>
                <a:srgbClr val="185C90"/>
              </a:solidFill>
              <a:prstDash val="solid"/>
              <a:miter/>
            </a:ln>
          </p:spPr>
          <p:txBody>
            <a:bodyPr/>
            <a:lstStyle/>
            <a:p>
              <a:endParaRPr lang="en-US"/>
            </a:p>
          </p:txBody>
        </p:sp>
        <p:sp>
          <p:nvSpPr>
            <p:cNvPr id="22" name="TextBox 22"/>
            <p:cNvSpPr txBox="1"/>
            <p:nvPr/>
          </p:nvSpPr>
          <p:spPr>
            <a:xfrm>
              <a:off x="0" y="-38100"/>
              <a:ext cx="909422" cy="1232935"/>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9291487" y="3954597"/>
            <a:ext cx="3564436" cy="1034891"/>
            <a:chOff x="0" y="0"/>
            <a:chExt cx="909422" cy="264040"/>
          </a:xfrm>
        </p:grpSpPr>
        <p:sp>
          <p:nvSpPr>
            <p:cNvPr id="24" name="Freeform 24"/>
            <p:cNvSpPr/>
            <p:nvPr/>
          </p:nvSpPr>
          <p:spPr>
            <a:xfrm>
              <a:off x="0" y="0"/>
              <a:ext cx="909422" cy="264040"/>
            </a:xfrm>
            <a:custGeom>
              <a:avLst/>
              <a:gdLst/>
              <a:ahLst/>
              <a:cxnLst/>
              <a:rect l="l" t="t" r="r" b="b"/>
              <a:pathLst>
                <a:path w="909422" h="264040">
                  <a:moveTo>
                    <a:pt x="0" y="0"/>
                  </a:moveTo>
                  <a:lnTo>
                    <a:pt x="909422" y="0"/>
                  </a:lnTo>
                  <a:lnTo>
                    <a:pt x="909422" y="264040"/>
                  </a:lnTo>
                  <a:lnTo>
                    <a:pt x="0" y="264040"/>
                  </a:lnTo>
                  <a:close/>
                </a:path>
              </a:pathLst>
            </a:custGeom>
            <a:solidFill>
              <a:srgbClr val="185C90"/>
            </a:solidFill>
            <a:ln cap="sq">
              <a:noFill/>
              <a:prstDash val="solid"/>
              <a:miter/>
            </a:ln>
          </p:spPr>
          <p:txBody>
            <a:bodyPr/>
            <a:lstStyle/>
            <a:p>
              <a:endParaRPr lang="en-US"/>
            </a:p>
          </p:txBody>
        </p:sp>
        <p:sp>
          <p:nvSpPr>
            <p:cNvPr id="25" name="TextBox 25"/>
            <p:cNvSpPr txBox="1"/>
            <p:nvPr/>
          </p:nvSpPr>
          <p:spPr>
            <a:xfrm>
              <a:off x="0" y="-38100"/>
              <a:ext cx="909422" cy="302140"/>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a:off x="13150898" y="3954597"/>
            <a:ext cx="3564436" cy="4683098"/>
            <a:chOff x="0" y="0"/>
            <a:chExt cx="909422" cy="1194835"/>
          </a:xfrm>
        </p:grpSpPr>
        <p:sp>
          <p:nvSpPr>
            <p:cNvPr id="27" name="Freeform 27"/>
            <p:cNvSpPr/>
            <p:nvPr/>
          </p:nvSpPr>
          <p:spPr>
            <a:xfrm>
              <a:off x="0" y="0"/>
              <a:ext cx="909422" cy="1194835"/>
            </a:xfrm>
            <a:custGeom>
              <a:avLst/>
              <a:gdLst/>
              <a:ahLst/>
              <a:cxnLst/>
              <a:rect l="l" t="t" r="r" b="b"/>
              <a:pathLst>
                <a:path w="909422" h="1194835">
                  <a:moveTo>
                    <a:pt x="0" y="0"/>
                  </a:moveTo>
                  <a:lnTo>
                    <a:pt x="909422" y="0"/>
                  </a:lnTo>
                  <a:lnTo>
                    <a:pt x="909422" y="1194835"/>
                  </a:lnTo>
                  <a:lnTo>
                    <a:pt x="0" y="1194835"/>
                  </a:lnTo>
                  <a:close/>
                </a:path>
              </a:pathLst>
            </a:custGeom>
            <a:solidFill>
              <a:srgbClr val="FFFFFF"/>
            </a:solidFill>
            <a:ln w="95250" cap="sq">
              <a:solidFill>
                <a:srgbClr val="68A2B9"/>
              </a:solidFill>
              <a:prstDash val="solid"/>
              <a:miter/>
            </a:ln>
          </p:spPr>
          <p:txBody>
            <a:bodyPr/>
            <a:lstStyle/>
            <a:p>
              <a:endParaRPr lang="en-US"/>
            </a:p>
          </p:txBody>
        </p:sp>
        <p:sp>
          <p:nvSpPr>
            <p:cNvPr id="28" name="TextBox 28"/>
            <p:cNvSpPr txBox="1"/>
            <p:nvPr/>
          </p:nvSpPr>
          <p:spPr>
            <a:xfrm>
              <a:off x="0" y="-38100"/>
              <a:ext cx="909422" cy="1232935"/>
            </a:xfrm>
            <a:prstGeom prst="rect">
              <a:avLst/>
            </a:prstGeom>
          </p:spPr>
          <p:txBody>
            <a:bodyPr lIns="50800" tIns="50800" rIns="50800" bIns="50800" rtlCol="0" anchor="ctr"/>
            <a:lstStyle/>
            <a:p>
              <a:pPr algn="ctr">
                <a:lnSpc>
                  <a:spcPts val="2659"/>
                </a:lnSpc>
              </a:pPr>
              <a:endParaRPr/>
            </a:p>
          </p:txBody>
        </p:sp>
      </p:grpSp>
      <p:grpSp>
        <p:nvGrpSpPr>
          <p:cNvPr id="29" name="Group 29"/>
          <p:cNvGrpSpPr/>
          <p:nvPr/>
        </p:nvGrpSpPr>
        <p:grpSpPr>
          <a:xfrm>
            <a:off x="13150898" y="3954597"/>
            <a:ext cx="3564436" cy="1034891"/>
            <a:chOff x="0" y="0"/>
            <a:chExt cx="909422" cy="264040"/>
          </a:xfrm>
        </p:grpSpPr>
        <p:sp>
          <p:nvSpPr>
            <p:cNvPr id="30" name="Freeform 30"/>
            <p:cNvSpPr/>
            <p:nvPr/>
          </p:nvSpPr>
          <p:spPr>
            <a:xfrm>
              <a:off x="0" y="0"/>
              <a:ext cx="909422" cy="264040"/>
            </a:xfrm>
            <a:custGeom>
              <a:avLst/>
              <a:gdLst/>
              <a:ahLst/>
              <a:cxnLst/>
              <a:rect l="l" t="t" r="r" b="b"/>
              <a:pathLst>
                <a:path w="909422" h="264040">
                  <a:moveTo>
                    <a:pt x="0" y="0"/>
                  </a:moveTo>
                  <a:lnTo>
                    <a:pt x="909422" y="0"/>
                  </a:lnTo>
                  <a:lnTo>
                    <a:pt x="909422" y="264040"/>
                  </a:lnTo>
                  <a:lnTo>
                    <a:pt x="0" y="264040"/>
                  </a:lnTo>
                  <a:close/>
                </a:path>
              </a:pathLst>
            </a:custGeom>
            <a:solidFill>
              <a:srgbClr val="68A2B9"/>
            </a:solidFill>
            <a:ln cap="sq">
              <a:noFill/>
              <a:prstDash val="solid"/>
              <a:miter/>
            </a:ln>
          </p:spPr>
          <p:txBody>
            <a:bodyPr/>
            <a:lstStyle/>
            <a:p>
              <a:endParaRPr lang="en-US"/>
            </a:p>
          </p:txBody>
        </p:sp>
        <p:sp>
          <p:nvSpPr>
            <p:cNvPr id="31" name="TextBox 31"/>
            <p:cNvSpPr txBox="1"/>
            <p:nvPr/>
          </p:nvSpPr>
          <p:spPr>
            <a:xfrm>
              <a:off x="0" y="-38100"/>
              <a:ext cx="909422" cy="302140"/>
            </a:xfrm>
            <a:prstGeom prst="rect">
              <a:avLst/>
            </a:prstGeom>
          </p:spPr>
          <p:txBody>
            <a:bodyPr lIns="50800" tIns="50800" rIns="50800" bIns="50800" rtlCol="0" anchor="ctr"/>
            <a:lstStyle/>
            <a:p>
              <a:pPr algn="ctr">
                <a:lnSpc>
                  <a:spcPts val="2659"/>
                </a:lnSpc>
              </a:pPr>
              <a:endParaRPr/>
            </a:p>
          </p:txBody>
        </p:sp>
      </p:grpSp>
      <p:sp>
        <p:nvSpPr>
          <p:cNvPr id="32" name="TextBox 32"/>
          <p:cNvSpPr txBox="1"/>
          <p:nvPr/>
        </p:nvSpPr>
        <p:spPr>
          <a:xfrm>
            <a:off x="2708306" y="4237728"/>
            <a:ext cx="1293155" cy="430530"/>
          </a:xfrm>
          <a:prstGeom prst="rect">
            <a:avLst/>
          </a:prstGeom>
        </p:spPr>
        <p:txBody>
          <a:bodyPr lIns="0" tIns="0" rIns="0" bIns="0" rtlCol="0" anchor="t">
            <a:spAutoFit/>
          </a:bodyPr>
          <a:lstStyle/>
          <a:p>
            <a:pPr algn="ctr">
              <a:lnSpc>
                <a:spcPts val="3359"/>
              </a:lnSpc>
              <a:spcBef>
                <a:spcPct val="0"/>
              </a:spcBef>
            </a:pPr>
            <a:r>
              <a:rPr lang="en-US" sz="2400" b="1">
                <a:solidFill>
                  <a:srgbClr val="FFFFFF"/>
                </a:solidFill>
                <a:latin typeface="Helvetica World Bold"/>
                <a:ea typeface="Helvetica World Bold"/>
                <a:cs typeface="Helvetica World Bold"/>
                <a:sym typeface="Helvetica World Bold"/>
              </a:rPr>
              <a:t>01</a:t>
            </a:r>
          </a:p>
        </p:txBody>
      </p:sp>
      <p:sp>
        <p:nvSpPr>
          <p:cNvPr id="33" name="TextBox 33"/>
          <p:cNvSpPr txBox="1"/>
          <p:nvPr/>
        </p:nvSpPr>
        <p:spPr>
          <a:xfrm>
            <a:off x="6567717" y="4237728"/>
            <a:ext cx="1293155" cy="430530"/>
          </a:xfrm>
          <a:prstGeom prst="rect">
            <a:avLst/>
          </a:prstGeom>
        </p:spPr>
        <p:txBody>
          <a:bodyPr lIns="0" tIns="0" rIns="0" bIns="0" rtlCol="0" anchor="t">
            <a:spAutoFit/>
          </a:bodyPr>
          <a:lstStyle/>
          <a:p>
            <a:pPr algn="ctr">
              <a:lnSpc>
                <a:spcPts val="3359"/>
              </a:lnSpc>
              <a:spcBef>
                <a:spcPct val="0"/>
              </a:spcBef>
            </a:pPr>
            <a:r>
              <a:rPr lang="en-US" sz="2400" b="1">
                <a:solidFill>
                  <a:srgbClr val="FFFFFF"/>
                </a:solidFill>
                <a:latin typeface="Helvetica World Bold"/>
                <a:ea typeface="Helvetica World Bold"/>
                <a:cs typeface="Helvetica World Bold"/>
                <a:sym typeface="Helvetica World Bold"/>
              </a:rPr>
              <a:t>02</a:t>
            </a:r>
          </a:p>
        </p:txBody>
      </p:sp>
      <p:sp>
        <p:nvSpPr>
          <p:cNvPr id="34" name="TextBox 34"/>
          <p:cNvSpPr txBox="1"/>
          <p:nvPr/>
        </p:nvSpPr>
        <p:spPr>
          <a:xfrm>
            <a:off x="10427128" y="4237728"/>
            <a:ext cx="1293155" cy="430530"/>
          </a:xfrm>
          <a:prstGeom prst="rect">
            <a:avLst/>
          </a:prstGeom>
        </p:spPr>
        <p:txBody>
          <a:bodyPr lIns="0" tIns="0" rIns="0" bIns="0" rtlCol="0" anchor="t">
            <a:spAutoFit/>
          </a:bodyPr>
          <a:lstStyle/>
          <a:p>
            <a:pPr algn="ctr">
              <a:lnSpc>
                <a:spcPts val="3359"/>
              </a:lnSpc>
              <a:spcBef>
                <a:spcPct val="0"/>
              </a:spcBef>
            </a:pPr>
            <a:r>
              <a:rPr lang="en-US" sz="2400" b="1">
                <a:solidFill>
                  <a:srgbClr val="FFFFFF"/>
                </a:solidFill>
                <a:latin typeface="Helvetica World Bold"/>
                <a:ea typeface="Helvetica World Bold"/>
                <a:cs typeface="Helvetica World Bold"/>
                <a:sym typeface="Helvetica World Bold"/>
              </a:rPr>
              <a:t>03</a:t>
            </a:r>
          </a:p>
        </p:txBody>
      </p:sp>
      <p:sp>
        <p:nvSpPr>
          <p:cNvPr id="35" name="TextBox 35"/>
          <p:cNvSpPr txBox="1"/>
          <p:nvPr/>
        </p:nvSpPr>
        <p:spPr>
          <a:xfrm>
            <a:off x="14286538" y="4237728"/>
            <a:ext cx="1293155" cy="430530"/>
          </a:xfrm>
          <a:prstGeom prst="rect">
            <a:avLst/>
          </a:prstGeom>
        </p:spPr>
        <p:txBody>
          <a:bodyPr lIns="0" tIns="0" rIns="0" bIns="0" rtlCol="0" anchor="t">
            <a:spAutoFit/>
          </a:bodyPr>
          <a:lstStyle/>
          <a:p>
            <a:pPr algn="ctr">
              <a:lnSpc>
                <a:spcPts val="3359"/>
              </a:lnSpc>
              <a:spcBef>
                <a:spcPct val="0"/>
              </a:spcBef>
            </a:pPr>
            <a:r>
              <a:rPr lang="en-US" sz="2400" b="1">
                <a:solidFill>
                  <a:srgbClr val="FFFFFF"/>
                </a:solidFill>
                <a:latin typeface="Helvetica World Bold"/>
                <a:ea typeface="Helvetica World Bold"/>
                <a:cs typeface="Helvetica World Bold"/>
                <a:sym typeface="Helvetica World Bold"/>
              </a:rPr>
              <a:t>04</a:t>
            </a:r>
          </a:p>
        </p:txBody>
      </p:sp>
      <p:sp>
        <p:nvSpPr>
          <p:cNvPr id="36" name="TextBox 36"/>
          <p:cNvSpPr txBox="1"/>
          <p:nvPr/>
        </p:nvSpPr>
        <p:spPr>
          <a:xfrm>
            <a:off x="1864364" y="5374739"/>
            <a:ext cx="3004834" cy="2082165"/>
          </a:xfrm>
          <a:prstGeom prst="rect">
            <a:avLst/>
          </a:prstGeom>
        </p:spPr>
        <p:txBody>
          <a:bodyPr lIns="0" tIns="0" rIns="0" bIns="0" rtlCol="0" anchor="t">
            <a:spAutoFit/>
          </a:bodyPr>
          <a:lstStyle/>
          <a:p>
            <a:pPr algn="l">
              <a:lnSpc>
                <a:spcPts val="3359"/>
              </a:lnSpc>
              <a:spcBef>
                <a:spcPct val="0"/>
              </a:spcBef>
            </a:pPr>
            <a:r>
              <a:rPr lang="en-US" sz="2399">
                <a:solidFill>
                  <a:srgbClr val="000000"/>
                </a:solidFill>
                <a:latin typeface="DM Sans"/>
                <a:ea typeface="DM Sans"/>
                <a:cs typeface="DM Sans"/>
                <a:sym typeface="DM Sans"/>
              </a:rPr>
              <a:t>First, consider the differences that you see and discuss what might explain those differences.</a:t>
            </a:r>
          </a:p>
        </p:txBody>
      </p:sp>
      <p:sp>
        <p:nvSpPr>
          <p:cNvPr id="37" name="TextBox 37"/>
          <p:cNvSpPr txBox="1"/>
          <p:nvPr/>
        </p:nvSpPr>
        <p:spPr>
          <a:xfrm>
            <a:off x="5711878" y="5440801"/>
            <a:ext cx="3004834" cy="2082165"/>
          </a:xfrm>
          <a:prstGeom prst="rect">
            <a:avLst/>
          </a:prstGeom>
        </p:spPr>
        <p:txBody>
          <a:bodyPr lIns="0" tIns="0" rIns="0" bIns="0" rtlCol="0" anchor="t">
            <a:spAutoFit/>
          </a:bodyPr>
          <a:lstStyle/>
          <a:p>
            <a:pPr algn="l">
              <a:lnSpc>
                <a:spcPts val="3359"/>
              </a:lnSpc>
              <a:spcBef>
                <a:spcPct val="0"/>
              </a:spcBef>
            </a:pPr>
            <a:r>
              <a:rPr lang="en-US" sz="2399">
                <a:solidFill>
                  <a:srgbClr val="000000"/>
                </a:solidFill>
                <a:latin typeface="DM Sans"/>
                <a:ea typeface="DM Sans"/>
                <a:cs typeface="DM Sans"/>
                <a:sym typeface="DM Sans"/>
              </a:rPr>
              <a:t>How would you describe what shared governance looks like on your campus?</a:t>
            </a:r>
          </a:p>
        </p:txBody>
      </p:sp>
      <p:sp>
        <p:nvSpPr>
          <p:cNvPr id="38" name="TextBox 38"/>
          <p:cNvSpPr txBox="1"/>
          <p:nvPr/>
        </p:nvSpPr>
        <p:spPr>
          <a:xfrm>
            <a:off x="9571289" y="5440801"/>
            <a:ext cx="3004834" cy="2501265"/>
          </a:xfrm>
          <a:prstGeom prst="rect">
            <a:avLst/>
          </a:prstGeom>
        </p:spPr>
        <p:txBody>
          <a:bodyPr lIns="0" tIns="0" rIns="0" bIns="0" rtlCol="0" anchor="t">
            <a:spAutoFit/>
          </a:bodyPr>
          <a:lstStyle/>
          <a:p>
            <a:pPr algn="l">
              <a:lnSpc>
                <a:spcPts val="3359"/>
              </a:lnSpc>
              <a:spcBef>
                <a:spcPct val="0"/>
              </a:spcBef>
            </a:pPr>
            <a:r>
              <a:rPr lang="en-US" sz="2399">
                <a:solidFill>
                  <a:srgbClr val="000000"/>
                </a:solidFill>
                <a:latin typeface="DM Sans"/>
                <a:ea typeface="DM Sans"/>
                <a:cs typeface="DM Sans"/>
                <a:sym typeface="DM Sans"/>
              </a:rPr>
              <a:t>What are some of the biggest challenges your institution faces with successful shared governance?</a:t>
            </a:r>
          </a:p>
        </p:txBody>
      </p:sp>
      <p:sp>
        <p:nvSpPr>
          <p:cNvPr id="39" name="TextBox 39"/>
          <p:cNvSpPr txBox="1"/>
          <p:nvPr/>
        </p:nvSpPr>
        <p:spPr>
          <a:xfrm>
            <a:off x="13430699" y="5440801"/>
            <a:ext cx="3004834" cy="2082165"/>
          </a:xfrm>
          <a:prstGeom prst="rect">
            <a:avLst/>
          </a:prstGeom>
        </p:spPr>
        <p:txBody>
          <a:bodyPr lIns="0" tIns="0" rIns="0" bIns="0" rtlCol="0" anchor="t">
            <a:spAutoFit/>
          </a:bodyPr>
          <a:lstStyle/>
          <a:p>
            <a:pPr algn="l">
              <a:lnSpc>
                <a:spcPts val="3359"/>
              </a:lnSpc>
              <a:spcBef>
                <a:spcPct val="0"/>
              </a:spcBef>
            </a:pPr>
            <a:r>
              <a:rPr lang="en-US" sz="2399">
                <a:solidFill>
                  <a:srgbClr val="000000"/>
                </a:solidFill>
                <a:latin typeface="DM Sans"/>
                <a:ea typeface="DM Sans"/>
                <a:cs typeface="DM Sans"/>
                <a:sym typeface="DM Sans"/>
              </a:rPr>
              <a:t>What processes can be addressed or put into place to help improve shared governance?</a:t>
            </a:r>
          </a:p>
        </p:txBody>
      </p:sp>
      <p:sp>
        <p:nvSpPr>
          <p:cNvPr id="40" name="TextBox 40"/>
          <p:cNvSpPr txBox="1"/>
          <p:nvPr/>
        </p:nvSpPr>
        <p:spPr>
          <a:xfrm>
            <a:off x="1572666" y="2531248"/>
            <a:ext cx="15686634" cy="895986"/>
          </a:xfrm>
          <a:prstGeom prst="rect">
            <a:avLst/>
          </a:prstGeom>
        </p:spPr>
        <p:txBody>
          <a:bodyPr lIns="0" tIns="0" rIns="0" bIns="0" rtlCol="0" anchor="t">
            <a:spAutoFit/>
          </a:bodyPr>
          <a:lstStyle/>
          <a:p>
            <a:pPr marL="561336" lvl="1" indent="-280668" algn="l">
              <a:lnSpc>
                <a:spcPts val="3639"/>
              </a:lnSpc>
              <a:buFont typeface="Arial"/>
              <a:buChar char="•"/>
            </a:pPr>
            <a:r>
              <a:rPr lang="en-US" sz="2400" dirty="0">
                <a:solidFill>
                  <a:srgbClr val="000000"/>
                </a:solidFill>
                <a:latin typeface="DM Sans"/>
                <a:ea typeface="DM Sans"/>
                <a:cs typeface="DM Sans"/>
                <a:sym typeface="DM Sans"/>
              </a:rPr>
              <a:t>As a simple and hopefully more universal exercise, we are looking at a few questions by rank.</a:t>
            </a:r>
          </a:p>
          <a:p>
            <a:pPr marL="561336" lvl="1" indent="-280668" algn="l">
              <a:lnSpc>
                <a:spcPts val="3639"/>
              </a:lnSpc>
              <a:buFont typeface="Arial"/>
              <a:buChar char="•"/>
            </a:pPr>
            <a:r>
              <a:rPr lang="en-US" sz="2400" dirty="0">
                <a:solidFill>
                  <a:srgbClr val="000000"/>
                </a:solidFill>
                <a:latin typeface="DM Sans"/>
                <a:ea typeface="DM Sans"/>
                <a:cs typeface="DM Sans"/>
                <a:sym typeface="DM Sans"/>
              </a:rPr>
              <a:t>Discuss the graph that is placed on your table and consider the following questions:</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22.3.7802"/>
  <p:tag name="SLIDO_PRESENTATION_ID" val="2b3e04c3-d6e0-4761-bca8-00005024269f"/>
  <p:tag name="SLIDO_EVENT_UUID" val="7a232a90-d2c9-4a4b-a816-72f4326f631f"/>
  <p:tag name="SLIDO_EVENT_SECTION_UUID" val="c560383b-a7b3-48b1-bb12-ba4ad2a8cba8"/>
</p:tagLst>
</file>

<file path=ppt/tags/tag2.xml><?xml version="1.0" encoding="utf-8"?>
<p:tagLst xmlns:a="http://schemas.openxmlformats.org/drawingml/2006/main" xmlns:r="http://schemas.openxmlformats.org/officeDocument/2006/relationships" xmlns:p="http://schemas.openxmlformats.org/presentationml/2006/main">
  <p:tag name="SLIDO_METADATA" val="eyJUaW1lc3RhbXAiOjE3ODQ5MDAzMzB9"/>
  <p:tag name="SLIDO_TYPE" val="SlidoPoll"/>
  <p:tag name="SLIDO_POLL_UUID" val="0de7f3ca-b51c-4465-8358-34fd9cc067e9"/>
  <p:tag name="SLIDO_TIMELINE" val="W3sicG9sbFF1ZXN0aW9uVXVpZCI6IjUxOGFlYTFiLTNhNGQtNDkwOS04OWZlLThiMmE5NjU4NDYwYyIsInNob3dSZXN1bHRzIjpmYWxzZSwic2hvd0NvcnJlY3RBbnN3ZXJzIjpmYWxzZSwidm90aW5nTG9ja2VkIjpmYWxzZX1d"/>
</p:tagLst>
</file>

<file path=ppt/tags/tag3.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MultipleChoice"/>
</p:tagLst>
</file>

<file path=ppt/tags/tag4.xml><?xml version="1.0" encoding="utf-8"?>
<p:tagLst xmlns:a="http://schemas.openxmlformats.org/drawingml/2006/main" xmlns:r="http://schemas.openxmlformats.org/officeDocument/2006/relationships" xmlns:p="http://schemas.openxmlformats.org/presentationml/2006/main">
  <p:tag name="SLIDO_ELEMENT" val="titl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327DA6FDD8CB84789247CF70FAAC0D5" ma:contentTypeVersion="16" ma:contentTypeDescription="Create a new document." ma:contentTypeScope="" ma:versionID="091895241c35f825d4b129a7ae191376">
  <xsd:schema xmlns:xsd="http://www.w3.org/2001/XMLSchema" xmlns:xs="http://www.w3.org/2001/XMLSchema" xmlns:p="http://schemas.microsoft.com/office/2006/metadata/properties" xmlns:ns2="4d74a608-eb6c-42c4-84e7-1ffb2cc5346a" xmlns:ns3="9f39dc10-e6c8-440b-a281-a36f6455cc56" targetNamespace="http://schemas.microsoft.com/office/2006/metadata/properties" ma:root="true" ma:fieldsID="afdc6ba2656b5b4fd9299b1659910e6e" ns2:_="" ns3:_="">
    <xsd:import namespace="4d74a608-eb6c-42c4-84e7-1ffb2cc5346a"/>
    <xsd:import namespace="9f39dc10-e6c8-440b-a281-a36f6455cc5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74a608-eb6c-42c4-84e7-1ffb2cc534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8107521-1385-498b-8889-bf2cd8dee380"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f39dc10-e6c8-440b-a281-a36f6455cc5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0683cae-5f53-4904-811b-072f7b72ed6e}" ma:internalName="TaxCatchAll" ma:showField="CatchAllData" ma:web="9f39dc10-e6c8-440b-a281-a36f6455cc56">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d74a608-eb6c-42c4-84e7-1ffb2cc5346a">
      <Terms xmlns="http://schemas.microsoft.com/office/infopath/2007/PartnerControls"/>
    </lcf76f155ced4ddcb4097134ff3c332f>
    <TaxCatchAll xmlns="9f39dc10-e6c8-440b-a281-a36f6455cc56" xsi:nil="true"/>
  </documentManagement>
</p:properties>
</file>

<file path=customXml/itemProps1.xml><?xml version="1.0" encoding="utf-8"?>
<ds:datastoreItem xmlns:ds="http://schemas.openxmlformats.org/officeDocument/2006/customXml" ds:itemID="{EC7C9F46-18DB-4407-8D26-4E9F8090F46A}">
  <ds:schemaRefs>
    <ds:schemaRef ds:uri="http://schemas.microsoft.com/sharepoint/v3/contenttype/forms"/>
  </ds:schemaRefs>
</ds:datastoreItem>
</file>

<file path=customXml/itemProps2.xml><?xml version="1.0" encoding="utf-8"?>
<ds:datastoreItem xmlns:ds="http://schemas.openxmlformats.org/officeDocument/2006/customXml" ds:itemID="{29C24D92-D669-4DAE-819A-01A930D595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d74a608-eb6c-42c4-84e7-1ffb2cc5346a"/>
    <ds:schemaRef ds:uri="9f39dc10-e6c8-440b-a281-a36f6455cc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455C691-B19C-4394-9943-46ED5AFBE963}">
  <ds:schemaRefs>
    <ds:schemaRef ds:uri="http://schemas.microsoft.com/office/2006/metadata/properties"/>
    <ds:schemaRef ds:uri="http://schemas.microsoft.com/office/infopath/2007/PartnerControls"/>
    <ds:schemaRef ds:uri="4d74a608-eb6c-42c4-84e7-1ffb2cc5346a"/>
    <ds:schemaRef ds:uri="9f39dc10-e6c8-440b-a281-a36f6455cc56"/>
    <ds:schemaRef ds:uri="76c95f47-bfab-4893-96b2-24baecddf92e"/>
    <ds:schemaRef ds:uri="851523d4-2d47-4848-9d33-fbb30c2efed8"/>
  </ds:schemaRefs>
</ds:datastoreItem>
</file>

<file path=docProps/app.xml><?xml version="1.0" encoding="utf-8"?>
<Properties xmlns="http://schemas.openxmlformats.org/officeDocument/2006/extended-properties" xmlns:vt="http://schemas.openxmlformats.org/officeDocument/2006/docPropsVTypes">
  <TotalTime>1074</TotalTime>
  <Words>1282</Words>
  <Application>Microsoft Office PowerPoint</Application>
  <PresentationFormat>Custom</PresentationFormat>
  <Paragraphs>131</Paragraphs>
  <Slides>9</Slides>
  <Notes>9</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Jeannie Session Day 2</dc:title>
  <dc:creator>Kim, Jeannie</dc:creator>
  <cp:lastModifiedBy>Kim, Jeannie</cp:lastModifiedBy>
  <cp:revision>30</cp:revision>
  <dcterms:created xsi:type="dcterms:W3CDTF">2006-08-16T00:00:00Z</dcterms:created>
  <dcterms:modified xsi:type="dcterms:W3CDTF">2026-08-06T16:38:02Z</dcterms:modified>
  <dc:identifier>DAHOncqrKoM</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0x0101000327DA6FDD8CB84789247CF70FAAC0D5</vt:lpwstr>
  </property>
</Properties>
</file>