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9"/>
  </p:notesMasterIdLst>
  <p:sldIdLst>
    <p:sldId id="256" r:id="rId5"/>
    <p:sldId id="265" r:id="rId6"/>
    <p:sldId id="257" r:id="rId7"/>
    <p:sldId id="258" r:id="rId8"/>
  </p:sldIdLst>
  <p:sldSz cx="18288000" cy="10287000"/>
  <p:notesSz cx="6858000" cy="9144000"/>
  <p:embeddedFontLst>
    <p:embeddedFont>
      <p:font typeface="DM Sans" pitchFamily="2" charset="0"/>
      <p:regular r:id="rId10"/>
      <p:bold r:id="rId11"/>
      <p:italic r:id="rId12"/>
      <p:boldItalic r:id="rId13"/>
    </p:embeddedFont>
    <p:embeddedFont>
      <p:font typeface="DM Sans Bold" pitchFamily="2" charset="0"/>
      <p:regular r:id="rId14"/>
      <p:bold r:id="rId15"/>
    </p:embeddedFont>
    <p:embeddedFont>
      <p:font typeface="DM Sans Italics" panose="020B0604020202020204" charset="0"/>
      <p:regular r:id="rId16"/>
    </p:embeddedFont>
    <p:embeddedFont>
      <p:font typeface="Garamond Bold" panose="02020804030307010803" pitchFamily="18" charset="0"/>
      <p:regular r:id="rId17"/>
      <p:bold r:id="rId18"/>
    </p:embeddedFont>
    <p:embeddedFont>
      <p:font typeface="ITC Franklin Gothic Std" panose="020B0604020202020204" charset="0"/>
      <p:regular r:id="rId19"/>
    </p:embeddedFont>
  </p:embeddedFontLst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CBDF77-78FD-4660-A303-5D04CC769B5B}" v="3" dt="2026-07-28T20:05:08.5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91" y="36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23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06.08.2026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dim the rest and highlight y2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dim the rest and highlight y2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10" Type="http://schemas.openxmlformats.org/officeDocument/2006/relationships/image" Target="../media/image10.png"/><Relationship Id="rId4" Type="http://schemas.openxmlformats.org/officeDocument/2006/relationships/image" Target="../media/image5.svg"/><Relationship Id="rId9" Type="http://schemas.openxmlformats.org/officeDocument/2006/relationships/hyperlink" Target="https://coache.gse.harvard.edu/2024-25-faculty-job-satisfaction-survey-survey-administration-timeline-resources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5.svg"/><Relationship Id="rId9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4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6.svg"/><Relationship Id="rId10" Type="http://schemas.openxmlformats.org/officeDocument/2006/relationships/image" Target="../media/image10.png"/><Relationship Id="rId4" Type="http://schemas.openxmlformats.org/officeDocument/2006/relationships/image" Target="../media/image8.svg"/><Relationship Id="rId9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941" y="0"/>
            <a:ext cx="18288000" cy="12052314"/>
          </a:xfrm>
          <a:custGeom>
            <a:avLst/>
            <a:gdLst/>
            <a:ahLst/>
            <a:cxnLst/>
            <a:rect l="l" t="t" r="r" b="b"/>
            <a:pathLst>
              <a:path w="18288000" h="12052314">
                <a:moveTo>
                  <a:pt x="0" y="0"/>
                </a:moveTo>
                <a:lnTo>
                  <a:pt x="18288000" y="0"/>
                </a:lnTo>
                <a:lnTo>
                  <a:pt x="18288000" y="12052314"/>
                </a:lnTo>
                <a:lnTo>
                  <a:pt x="0" y="120523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8651" r="-865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482187" y="729006"/>
            <a:ext cx="4643651" cy="892452"/>
          </a:xfrm>
          <a:custGeom>
            <a:avLst/>
            <a:gdLst/>
            <a:ahLst/>
            <a:cxnLst/>
            <a:rect l="l" t="t" r="r" b="b"/>
            <a:pathLst>
              <a:path w="4643651" h="892452">
                <a:moveTo>
                  <a:pt x="0" y="0"/>
                </a:moveTo>
                <a:lnTo>
                  <a:pt x="4643651" y="0"/>
                </a:lnTo>
                <a:lnTo>
                  <a:pt x="4643651" y="892452"/>
                </a:lnTo>
                <a:lnTo>
                  <a:pt x="0" y="8924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592893" y="879897"/>
            <a:ext cx="1888590" cy="488673"/>
          </a:xfrm>
          <a:custGeom>
            <a:avLst/>
            <a:gdLst/>
            <a:ahLst/>
            <a:cxnLst/>
            <a:rect l="l" t="t" r="r" b="b"/>
            <a:pathLst>
              <a:path w="1888590" h="488673">
                <a:moveTo>
                  <a:pt x="0" y="0"/>
                </a:moveTo>
                <a:lnTo>
                  <a:pt x="1888591" y="0"/>
                </a:lnTo>
                <a:lnTo>
                  <a:pt x="1888591" y="488672"/>
                </a:lnTo>
                <a:lnTo>
                  <a:pt x="0" y="488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109840" y="2780499"/>
            <a:ext cx="14032439" cy="5130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0"/>
              </a:lnSpc>
            </a:pPr>
            <a:r>
              <a:rPr lang="en-US" sz="12600">
                <a:solidFill>
                  <a:srgbClr val="FDFDFD"/>
                </a:solidFill>
                <a:latin typeface="ITC Franklin Gothic Std"/>
                <a:ea typeface="ITC Franklin Gothic Std"/>
                <a:cs typeface="ITC Franklin Gothic Std"/>
                <a:sym typeface="ITC Franklin Gothic Std"/>
              </a:rPr>
              <a:t>COACHE Faculty Job Satisfaction Survey: Basic to Advanced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8254"/>
            <a:ext cx="3643533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coache.gse.harvard.edu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9031605"/>
            <a:ext cx="162803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DFDFD"/>
                </a:solidFill>
                <a:latin typeface="DM Sans"/>
                <a:ea typeface="DM Sans"/>
                <a:cs typeface="DM Sans"/>
                <a:sym typeface="DM Sans"/>
              </a:rPr>
              <a:t>Website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344999"/>
            <a:ext cx="18288000" cy="942001"/>
          </a:xfrm>
          <a:custGeom>
            <a:avLst/>
            <a:gdLst/>
            <a:ahLst/>
            <a:cxnLst/>
            <a:rect l="l" t="t" r="r" b="b"/>
            <a:pathLst>
              <a:path w="18288000" h="942001">
                <a:moveTo>
                  <a:pt x="0" y="0"/>
                </a:moveTo>
                <a:lnTo>
                  <a:pt x="18288000" y="0"/>
                </a:lnTo>
                <a:lnTo>
                  <a:pt x="18288000" y="942001"/>
                </a:lnTo>
                <a:lnTo>
                  <a:pt x="0" y="9420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09650" y="1859937"/>
            <a:ext cx="16268700" cy="38100"/>
            <a:chOff x="0" y="0"/>
            <a:chExt cx="21691600" cy="50800"/>
          </a:xfrm>
        </p:grpSpPr>
        <p:sp>
          <p:nvSpPr>
            <p:cNvPr id="4" name="Freeform 4"/>
            <p:cNvSpPr/>
            <p:nvPr/>
          </p:nvSpPr>
          <p:spPr>
            <a:xfrm>
              <a:off x="25400" y="0"/>
              <a:ext cx="21640800" cy="50800"/>
            </a:xfrm>
            <a:custGeom>
              <a:avLst/>
              <a:gdLst/>
              <a:ahLst/>
              <a:cxnLst/>
              <a:rect l="l" t="t" r="r" b="b"/>
              <a:pathLst>
                <a:path w="21640800" h="50800">
                  <a:moveTo>
                    <a:pt x="0" y="0"/>
                  </a:moveTo>
                  <a:lnTo>
                    <a:pt x="21640800" y="0"/>
                  </a:lnTo>
                  <a:lnTo>
                    <a:pt x="216408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48740" y="2712737"/>
            <a:ext cx="1559052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0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COACHE embraces the William T. Grant Foundation’s Research Practice Partnerships model.¹ We are dedicated to helping partners make meaning from their results and enact data-driven policy or program changes that will improve the workplace for faculty. For this reason, </a:t>
            </a:r>
            <a:r>
              <a:rPr lang="en-US" sz="2000" b="1">
                <a:solidFill>
                  <a:srgbClr val="225F92"/>
                </a:solidFill>
                <a:latin typeface="DM Sans Bold"/>
                <a:ea typeface="DM Sans Bold"/>
                <a:cs typeface="DM Sans Bold"/>
                <a:sym typeface="DM Sans Bold"/>
              </a:rPr>
              <a:t>participation in the</a:t>
            </a:r>
            <a:r>
              <a:rPr lang="en-US" sz="20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b="1">
                <a:solidFill>
                  <a:srgbClr val="225F92"/>
                </a:solidFill>
                <a:latin typeface="DM Sans Bold"/>
                <a:ea typeface="DM Sans Bold"/>
                <a:cs typeface="DM Sans Bold"/>
                <a:sym typeface="DM Sans Bold"/>
              </a:rPr>
              <a:t>Faculty Job Satisfaction Survey is a three-year partnership</a:t>
            </a:r>
            <a:r>
              <a:rPr lang="en-US" sz="20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774146" y="4598687"/>
            <a:ext cx="12527285" cy="2946313"/>
            <a:chOff x="0" y="0"/>
            <a:chExt cx="16703047" cy="3928418"/>
          </a:xfrm>
        </p:grpSpPr>
        <p:grpSp>
          <p:nvGrpSpPr>
            <p:cNvPr id="8" name="Group 8"/>
            <p:cNvGrpSpPr/>
            <p:nvPr/>
          </p:nvGrpSpPr>
          <p:grpSpPr>
            <a:xfrm>
              <a:off x="187963" y="1967538"/>
              <a:ext cx="1960880" cy="1960880"/>
              <a:chOff x="0" y="0"/>
              <a:chExt cx="1960880" cy="196088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8EB4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5074923" y="1967538"/>
              <a:ext cx="1960880" cy="1960880"/>
              <a:chOff x="0" y="0"/>
              <a:chExt cx="1960880" cy="19608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558ED5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9779006" y="1967538"/>
              <a:ext cx="1960880" cy="1960880"/>
              <a:chOff x="0" y="0"/>
              <a:chExt cx="1960880" cy="196088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225F92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4554206" y="1967538"/>
              <a:ext cx="1960880" cy="1960880"/>
              <a:chOff x="0" y="0"/>
              <a:chExt cx="1960880" cy="196088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" name="Freeform 16" descr="Magnifying glass with solid fill"/>
            <p:cNvSpPr/>
            <p:nvPr/>
          </p:nvSpPr>
          <p:spPr>
            <a:xfrm>
              <a:off x="498302" y="2277877"/>
              <a:ext cx="1340201" cy="1340201"/>
            </a:xfrm>
            <a:custGeom>
              <a:avLst/>
              <a:gdLst/>
              <a:ahLst/>
              <a:cxnLst/>
              <a:rect l="l" t="t" r="r" b="b"/>
              <a:pathLst>
                <a:path w="1340201" h="1340201">
                  <a:moveTo>
                    <a:pt x="0" y="0"/>
                  </a:moveTo>
                  <a:lnTo>
                    <a:pt x="1340201" y="0"/>
                  </a:lnTo>
                  <a:lnTo>
                    <a:pt x="1340201" y="1340201"/>
                  </a:lnTo>
                  <a:lnTo>
                    <a:pt x="0" y="1340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 descr="Bar graph with upward trend with solid fill"/>
            <p:cNvSpPr/>
            <p:nvPr/>
          </p:nvSpPr>
          <p:spPr>
            <a:xfrm>
              <a:off x="14813287" y="2197036"/>
              <a:ext cx="1442717" cy="1442717"/>
            </a:xfrm>
            <a:custGeom>
              <a:avLst/>
              <a:gdLst/>
              <a:ahLst/>
              <a:cxnLst/>
              <a:rect l="l" t="t" r="r" b="b"/>
              <a:pathLst>
                <a:path w="1442717" h="1442717">
                  <a:moveTo>
                    <a:pt x="0" y="0"/>
                  </a:moveTo>
                  <a:lnTo>
                    <a:pt x="1442717" y="0"/>
                  </a:lnTo>
                  <a:lnTo>
                    <a:pt x="1442717" y="1442717"/>
                  </a:lnTo>
                  <a:lnTo>
                    <a:pt x="0" y="1442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 descr="Clipboard Partially Checked with solid fill"/>
            <p:cNvSpPr/>
            <p:nvPr/>
          </p:nvSpPr>
          <p:spPr>
            <a:xfrm>
              <a:off x="5334004" y="2226620"/>
              <a:ext cx="1442717" cy="1442717"/>
            </a:xfrm>
            <a:custGeom>
              <a:avLst/>
              <a:gdLst/>
              <a:ahLst/>
              <a:cxnLst/>
              <a:rect l="l" t="t" r="r" b="b"/>
              <a:pathLst>
                <a:path w="1442717" h="1442717">
                  <a:moveTo>
                    <a:pt x="0" y="0"/>
                  </a:moveTo>
                  <a:lnTo>
                    <a:pt x="1442717" y="0"/>
                  </a:lnTo>
                  <a:lnTo>
                    <a:pt x="1442717" y="1442717"/>
                  </a:lnTo>
                  <a:lnTo>
                    <a:pt x="0" y="1442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 descr="Teacher with solid fill"/>
            <p:cNvSpPr/>
            <p:nvPr/>
          </p:nvSpPr>
          <p:spPr>
            <a:xfrm>
              <a:off x="10038087" y="2248293"/>
              <a:ext cx="1442717" cy="1442717"/>
            </a:xfrm>
            <a:custGeom>
              <a:avLst/>
              <a:gdLst/>
              <a:ahLst/>
              <a:cxnLst/>
              <a:rect l="l" t="t" r="r" b="b"/>
              <a:pathLst>
                <a:path w="1442717" h="1442717">
                  <a:moveTo>
                    <a:pt x="0" y="0"/>
                  </a:moveTo>
                  <a:lnTo>
                    <a:pt x="1442717" y="0"/>
                  </a:lnTo>
                  <a:lnTo>
                    <a:pt x="1442717" y="1442717"/>
                  </a:lnTo>
                  <a:lnTo>
                    <a:pt x="0" y="1442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2104176" y="2935278"/>
              <a:ext cx="3015413" cy="38100"/>
              <a:chOff x="0" y="0"/>
              <a:chExt cx="3015413" cy="381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6991122" y="2935278"/>
              <a:ext cx="2832564" cy="38100"/>
              <a:chOff x="0" y="0"/>
              <a:chExt cx="2832564" cy="381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2845308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2845308" h="50800">
                    <a:moveTo>
                      <a:pt x="25400" y="0"/>
                    </a:moveTo>
                    <a:lnTo>
                      <a:pt x="2819908" y="0"/>
                    </a:lnTo>
                    <a:cubicBezTo>
                      <a:pt x="2833878" y="0"/>
                      <a:pt x="2845308" y="11430"/>
                      <a:pt x="2845308" y="25400"/>
                    </a:cubicBezTo>
                    <a:cubicBezTo>
                      <a:pt x="2845308" y="39370"/>
                      <a:pt x="2833878" y="50800"/>
                      <a:pt x="2819908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11720836" y="2934945"/>
              <a:ext cx="2878047" cy="38100"/>
              <a:chOff x="0" y="0"/>
              <a:chExt cx="2878047" cy="381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2890774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2890774" h="50800">
                    <a:moveTo>
                      <a:pt x="25400" y="0"/>
                    </a:moveTo>
                    <a:lnTo>
                      <a:pt x="2865374" y="0"/>
                    </a:lnTo>
                    <a:cubicBezTo>
                      <a:pt x="2879344" y="0"/>
                      <a:pt x="2890774" y="11430"/>
                      <a:pt x="2890774" y="25400"/>
                    </a:cubicBezTo>
                    <a:cubicBezTo>
                      <a:pt x="2890774" y="39370"/>
                      <a:pt x="2879344" y="50800"/>
                      <a:pt x="2865374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6991122" y="1556790"/>
              <a:ext cx="876514" cy="1416588"/>
            </a:xfrm>
            <a:custGeom>
              <a:avLst/>
              <a:gdLst/>
              <a:ahLst/>
              <a:cxnLst/>
              <a:rect l="l" t="t" r="r" b="b"/>
              <a:pathLst>
                <a:path w="876514" h="1416588">
                  <a:moveTo>
                    <a:pt x="0" y="0"/>
                  </a:moveTo>
                  <a:lnTo>
                    <a:pt x="876514" y="0"/>
                  </a:lnTo>
                  <a:lnTo>
                    <a:pt x="876514" y="1416588"/>
                  </a:lnTo>
                  <a:lnTo>
                    <a:pt x="0" y="14165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61925"/>
              <a:ext cx="2336803" cy="14725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A51C3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PHASE 1</a:t>
              </a:r>
            </a:p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00000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Diagnose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4883872" y="-106945"/>
              <a:ext cx="2336803" cy="14725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A51C3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PHASE 2</a:t>
              </a:r>
            </a:p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00000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Prioritize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585964" y="-124534"/>
              <a:ext cx="2336803" cy="14725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A51C3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PHASE 3</a:t>
              </a:r>
            </a:p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00000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Implement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4366244" y="-105873"/>
              <a:ext cx="2336803" cy="16344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A51C3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BEYOND</a:t>
              </a:r>
            </a:p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00000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Reassess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0" y="9777463"/>
            <a:ext cx="7268707" cy="309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7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Collaborative on Academic Careers in Higher Education | COACHE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10052" y="978696"/>
            <a:ext cx="13490345" cy="67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8"/>
              </a:lnSpc>
            </a:pPr>
            <a:r>
              <a:rPr lang="en-US" sz="3999" b="1">
                <a:solidFill>
                  <a:srgbClr val="A51C30"/>
                </a:solidFill>
                <a:latin typeface="Garamond Bold"/>
                <a:ea typeface="Garamond Bold"/>
                <a:cs typeface="Garamond Bold"/>
                <a:sym typeface="Garamond Bold"/>
              </a:rPr>
              <a:t>ROADMAP TO COACHE PARTNERSHIP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75879" y="8392726"/>
            <a:ext cx="15407640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5761" lvl="2" indent="-121920" algn="l">
              <a:lnSpc>
                <a:spcPts val="1919"/>
              </a:lnSpc>
              <a:buAutoNum type="arabicPeriod"/>
            </a:pPr>
            <a:r>
              <a:rPr lang="en-US" sz="1599" i="1">
                <a:solidFill>
                  <a:srgbClr val="000000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Coburn, C.E., Penuel, W.R., &amp; Geil, K.E. (January 2013). Research-Practice Partnerships: A Strategy for Leveraging Research for Educational Improvement in School Districts. William T. Grant Foundation, New York, NY. </a:t>
            </a:r>
          </a:p>
          <a:p>
            <a:pPr marL="365761" lvl="2" indent="-121920" algn="l">
              <a:lnSpc>
                <a:spcPts val="1919"/>
              </a:lnSpc>
              <a:buAutoNum type="arabicPeriod"/>
            </a:pPr>
            <a:r>
              <a:rPr lang="en-US" sz="1599" i="1">
                <a:solidFill>
                  <a:srgbClr val="000000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For detailed survey administration timeline and resources, visit </a:t>
            </a:r>
            <a:r>
              <a:rPr lang="en-US" sz="1599" i="1" u="sng">
                <a:solidFill>
                  <a:srgbClr val="0000FF"/>
                </a:solidFill>
                <a:latin typeface="DM Sans Italics"/>
                <a:ea typeface="DM Sans Italics"/>
                <a:cs typeface="DM Sans Italics"/>
                <a:sym typeface="DM Sans Italics"/>
                <a:hlinkClick r:id="rId9" tooltip="https://coache.gse.harvard.edu/2024-25-faculty-job-satisfaction-survey-survey-administration-timeline-resources"/>
              </a:rPr>
              <a:t>here</a:t>
            </a:r>
            <a:r>
              <a:rPr lang="en-US" sz="1599" i="1">
                <a:solidFill>
                  <a:srgbClr val="000000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.</a:t>
            </a:r>
          </a:p>
        </p:txBody>
      </p:sp>
      <p:sp>
        <p:nvSpPr>
          <p:cNvPr id="35" name="Freeform 2">
            <a:extLst>
              <a:ext uri="{FF2B5EF4-FFF2-40B4-BE49-F238E27FC236}">
                <a16:creationId xmlns:a16="http://schemas.microsoft.com/office/drawing/2014/main" id="{ADBFB6CF-3C87-22A6-E7F0-B55EEC188750}"/>
              </a:ext>
            </a:extLst>
          </p:cNvPr>
          <p:cNvSpPr/>
          <p:nvPr/>
        </p:nvSpPr>
        <p:spPr>
          <a:xfrm>
            <a:off x="12425418" y="693044"/>
            <a:ext cx="4833882" cy="929012"/>
          </a:xfrm>
          <a:custGeom>
            <a:avLst/>
            <a:gdLst/>
            <a:ahLst/>
            <a:cxnLst/>
            <a:rect l="l" t="t" r="r" b="b"/>
            <a:pathLst>
              <a:path w="4833882" h="929012">
                <a:moveTo>
                  <a:pt x="0" y="0"/>
                </a:moveTo>
                <a:lnTo>
                  <a:pt x="4833882" y="0"/>
                </a:lnTo>
                <a:lnTo>
                  <a:pt x="4833882" y="929012"/>
                </a:lnTo>
                <a:lnTo>
                  <a:pt x="0" y="9290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344999"/>
            <a:ext cx="18288000" cy="942001"/>
          </a:xfrm>
          <a:custGeom>
            <a:avLst/>
            <a:gdLst/>
            <a:ahLst/>
            <a:cxnLst/>
            <a:rect l="l" t="t" r="r" b="b"/>
            <a:pathLst>
              <a:path w="18288000" h="942001">
                <a:moveTo>
                  <a:pt x="0" y="0"/>
                </a:moveTo>
                <a:lnTo>
                  <a:pt x="18288000" y="0"/>
                </a:lnTo>
                <a:lnTo>
                  <a:pt x="18288000" y="942001"/>
                </a:lnTo>
                <a:lnTo>
                  <a:pt x="0" y="9420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580100" y="3611234"/>
            <a:ext cx="1470660" cy="1470660"/>
            <a:chOff x="0" y="0"/>
            <a:chExt cx="1960880" cy="19608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60880" cy="1960880"/>
            </a:xfrm>
            <a:custGeom>
              <a:avLst/>
              <a:gdLst/>
              <a:ahLst/>
              <a:cxnLst/>
              <a:rect l="l" t="t" r="r" b="b"/>
              <a:pathLst>
                <a:path w="1960880" h="1960880">
                  <a:moveTo>
                    <a:pt x="0" y="980440"/>
                  </a:moveTo>
                  <a:cubicBezTo>
                    <a:pt x="0" y="438912"/>
                    <a:pt x="438912" y="0"/>
                    <a:pt x="980440" y="0"/>
                  </a:cubicBezTo>
                  <a:cubicBezTo>
                    <a:pt x="1521968" y="0"/>
                    <a:pt x="1960880" y="438912"/>
                    <a:pt x="1960880" y="980440"/>
                  </a:cubicBezTo>
                  <a:cubicBezTo>
                    <a:pt x="1960880" y="1521968"/>
                    <a:pt x="1521968" y="1960880"/>
                    <a:pt x="980440" y="1960880"/>
                  </a:cubicBezTo>
                  <a:cubicBezTo>
                    <a:pt x="438912" y="1960880"/>
                    <a:pt x="0" y="1521968"/>
                    <a:pt x="0" y="980440"/>
                  </a:cubicBezTo>
                  <a:close/>
                </a:path>
              </a:pathLst>
            </a:custGeom>
            <a:solidFill>
              <a:srgbClr val="8EB4E3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 descr="Magnifying glass with solid fill"/>
          <p:cNvSpPr/>
          <p:nvPr/>
        </p:nvSpPr>
        <p:spPr>
          <a:xfrm>
            <a:off x="1812854" y="3843989"/>
            <a:ext cx="1005151" cy="1005151"/>
          </a:xfrm>
          <a:custGeom>
            <a:avLst/>
            <a:gdLst/>
            <a:ahLst/>
            <a:cxnLst/>
            <a:rect l="l" t="t" r="r" b="b"/>
            <a:pathLst>
              <a:path w="1005151" h="1005151">
                <a:moveTo>
                  <a:pt x="0" y="0"/>
                </a:moveTo>
                <a:lnTo>
                  <a:pt x="1005151" y="0"/>
                </a:lnTo>
                <a:lnTo>
                  <a:pt x="1005151" y="1005150"/>
                </a:lnTo>
                <a:lnTo>
                  <a:pt x="0" y="10051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038658" y="4315152"/>
            <a:ext cx="2261560" cy="28575"/>
            <a:chOff x="0" y="0"/>
            <a:chExt cx="3015413" cy="381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281168" y="4315152"/>
            <a:ext cx="2486135" cy="31413"/>
            <a:chOff x="0" y="0"/>
            <a:chExt cx="3015413" cy="381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496467" y="4315152"/>
            <a:ext cx="2261560" cy="28575"/>
            <a:chOff x="0" y="0"/>
            <a:chExt cx="3015413" cy="381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641732" y="4315152"/>
            <a:ext cx="2261560" cy="28575"/>
            <a:chOff x="0" y="0"/>
            <a:chExt cx="3015413" cy="381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670309" y="4320188"/>
            <a:ext cx="2261560" cy="28575"/>
            <a:chOff x="0" y="0"/>
            <a:chExt cx="3015413" cy="381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459500" y="4317989"/>
            <a:ext cx="2261560" cy="28575"/>
            <a:chOff x="0" y="0"/>
            <a:chExt cx="3015413" cy="381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874717" y="4317989"/>
            <a:ext cx="28575" cy="2968299"/>
            <a:chOff x="0" y="0"/>
            <a:chExt cx="38100" cy="3957731"/>
          </a:xfrm>
        </p:grpSpPr>
        <p:grpSp>
          <p:nvGrpSpPr>
            <p:cNvPr id="19" name="Group 19"/>
            <p:cNvGrpSpPr/>
            <p:nvPr/>
          </p:nvGrpSpPr>
          <p:grpSpPr>
            <a:xfrm rot="-5400000">
              <a:off x="-1488657" y="1488657"/>
              <a:ext cx="3015413" cy="38100"/>
              <a:chOff x="0" y="0"/>
              <a:chExt cx="3015413" cy="381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 rot="-5400000">
              <a:off x="-1488657" y="2430975"/>
              <a:ext cx="3015413" cy="38100"/>
              <a:chOff x="0" y="0"/>
              <a:chExt cx="3015413" cy="381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3" name="Group 23"/>
          <p:cNvGrpSpPr/>
          <p:nvPr/>
        </p:nvGrpSpPr>
        <p:grpSpPr>
          <a:xfrm>
            <a:off x="3038658" y="7245643"/>
            <a:ext cx="2261560" cy="28575"/>
            <a:chOff x="0" y="0"/>
            <a:chExt cx="3015413" cy="381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281168" y="7245644"/>
            <a:ext cx="2261560" cy="28575"/>
            <a:chOff x="0" y="0"/>
            <a:chExt cx="3015413" cy="381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444835" y="7245644"/>
            <a:ext cx="2261560" cy="28575"/>
            <a:chOff x="0" y="0"/>
            <a:chExt cx="3015413" cy="381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4641732" y="7245659"/>
            <a:ext cx="2261560" cy="28575"/>
            <a:chOff x="0" y="0"/>
            <a:chExt cx="3015413" cy="381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8144696" y="7245643"/>
            <a:ext cx="2261560" cy="28575"/>
            <a:chOff x="0" y="0"/>
            <a:chExt cx="3015413" cy="381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0349011" y="7245644"/>
            <a:ext cx="2261560" cy="28575"/>
            <a:chOff x="0" y="0"/>
            <a:chExt cx="3015413" cy="381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2613860" y="4018381"/>
            <a:ext cx="3173300" cy="1528348"/>
            <a:chOff x="0" y="0"/>
            <a:chExt cx="4231067" cy="2037798"/>
          </a:xfrm>
        </p:grpSpPr>
        <p:sp>
          <p:nvSpPr>
            <p:cNvPr id="36" name="AutoShape 36"/>
            <p:cNvSpPr/>
            <p:nvPr/>
          </p:nvSpPr>
          <p:spPr>
            <a:xfrm>
              <a:off x="2125059" y="787962"/>
              <a:ext cx="0" cy="670830"/>
            </a:xfrm>
            <a:prstGeom prst="line">
              <a:avLst/>
            </a:prstGeom>
            <a:ln w="38100" cap="flat">
              <a:solidFill>
                <a:srgbClr val="1F497D"/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7" name="Group 37"/>
            <p:cNvGrpSpPr/>
            <p:nvPr/>
          </p:nvGrpSpPr>
          <p:grpSpPr>
            <a:xfrm rot="97637">
              <a:off x="1747474" y="10879"/>
              <a:ext cx="777240" cy="777240"/>
              <a:chOff x="0" y="0"/>
              <a:chExt cx="1960880" cy="196088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8EB4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9" name="TextBox 39"/>
            <p:cNvSpPr txBox="1"/>
            <p:nvPr/>
          </p:nvSpPr>
          <p:spPr>
            <a:xfrm>
              <a:off x="0" y="1656798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Form A Team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9754047" y="2356753"/>
            <a:ext cx="1752602" cy="2725140"/>
            <a:chOff x="0" y="0"/>
            <a:chExt cx="2336803" cy="3633521"/>
          </a:xfrm>
        </p:grpSpPr>
        <p:sp>
          <p:nvSpPr>
            <p:cNvPr id="41" name="TextBox 41"/>
            <p:cNvSpPr txBox="1"/>
            <p:nvPr/>
          </p:nvSpPr>
          <p:spPr>
            <a:xfrm>
              <a:off x="0" y="-161925"/>
              <a:ext cx="2336803" cy="1579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39"/>
                </a:lnSpc>
              </a:pPr>
              <a:r>
                <a:rPr lang="en-US" sz="2799" b="1">
                  <a:solidFill>
                    <a:srgbClr val="A51C3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PHASE 2</a:t>
              </a:r>
            </a:p>
            <a:p>
              <a:pPr algn="ctr">
                <a:lnSpc>
                  <a:spcPts val="5039"/>
                </a:lnSpc>
              </a:pPr>
              <a:r>
                <a:rPr lang="en-US" sz="2799" b="1">
                  <a:solidFill>
                    <a:srgbClr val="00000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Prioritize</a:t>
              </a:r>
            </a:p>
          </p:txBody>
        </p:sp>
        <p:grpSp>
          <p:nvGrpSpPr>
            <p:cNvPr id="42" name="Group 42"/>
            <p:cNvGrpSpPr/>
            <p:nvPr/>
          </p:nvGrpSpPr>
          <p:grpSpPr>
            <a:xfrm>
              <a:off x="187962" y="1672641"/>
              <a:ext cx="1960880" cy="1960880"/>
              <a:chOff x="0" y="0"/>
              <a:chExt cx="1960880" cy="196088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558ED5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4" name="Freeform 44" descr="Clipboard Partially Checked with solid fill"/>
            <p:cNvSpPr/>
            <p:nvPr/>
          </p:nvSpPr>
          <p:spPr>
            <a:xfrm>
              <a:off x="447043" y="1931723"/>
              <a:ext cx="1442717" cy="1442717"/>
            </a:xfrm>
            <a:custGeom>
              <a:avLst/>
              <a:gdLst/>
              <a:ahLst/>
              <a:cxnLst/>
              <a:rect l="l" t="t" r="r" b="b"/>
              <a:pathLst>
                <a:path w="1442717" h="1442717">
                  <a:moveTo>
                    <a:pt x="0" y="0"/>
                  </a:moveTo>
                  <a:lnTo>
                    <a:pt x="1442717" y="0"/>
                  </a:lnTo>
                  <a:lnTo>
                    <a:pt x="1442717" y="1442717"/>
                  </a:lnTo>
                  <a:lnTo>
                    <a:pt x="0" y="1442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5365528" y="4040812"/>
            <a:ext cx="3173300" cy="1505917"/>
            <a:chOff x="0" y="0"/>
            <a:chExt cx="4231067" cy="2007890"/>
          </a:xfrm>
        </p:grpSpPr>
        <p:grpSp>
          <p:nvGrpSpPr>
            <p:cNvPr id="46" name="Group 46"/>
            <p:cNvGrpSpPr/>
            <p:nvPr/>
          </p:nvGrpSpPr>
          <p:grpSpPr>
            <a:xfrm>
              <a:off x="1726913" y="0"/>
              <a:ext cx="777240" cy="777240"/>
              <a:chOff x="0" y="0"/>
              <a:chExt cx="1960880" cy="196088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8EB4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8" name="TextBox 48"/>
            <p:cNvSpPr txBox="1"/>
            <p:nvPr/>
          </p:nvSpPr>
          <p:spPr>
            <a:xfrm>
              <a:off x="0" y="1626890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Launch Survey</a:t>
              </a:r>
            </a:p>
          </p:txBody>
        </p:sp>
        <p:sp>
          <p:nvSpPr>
            <p:cNvPr id="49" name="AutoShape 49"/>
            <p:cNvSpPr/>
            <p:nvPr/>
          </p:nvSpPr>
          <p:spPr>
            <a:xfrm>
              <a:off x="2115533" y="769090"/>
              <a:ext cx="0" cy="670830"/>
            </a:xfrm>
            <a:prstGeom prst="line">
              <a:avLst/>
            </a:prstGeom>
            <a:ln w="38100" cap="flat">
              <a:solidFill>
                <a:srgbClr val="1F497D"/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3969378" y="3085251"/>
            <a:ext cx="3173300" cy="1524202"/>
            <a:chOff x="0" y="0"/>
            <a:chExt cx="4231067" cy="2032270"/>
          </a:xfrm>
        </p:grpSpPr>
        <p:grpSp>
          <p:nvGrpSpPr>
            <p:cNvPr id="51" name="Group 51"/>
            <p:cNvGrpSpPr/>
            <p:nvPr/>
          </p:nvGrpSpPr>
          <p:grpSpPr>
            <a:xfrm>
              <a:off x="1726914" y="1255030"/>
              <a:ext cx="777240" cy="777240"/>
              <a:chOff x="0" y="0"/>
              <a:chExt cx="1960880" cy="196088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8EB4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3" name="TextBox 53"/>
            <p:cNvSpPr txBox="1"/>
            <p:nvPr/>
          </p:nvSpPr>
          <p:spPr>
            <a:xfrm>
              <a:off x="0" y="0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Strategize Communication</a:t>
              </a:r>
            </a:p>
          </p:txBody>
        </p:sp>
        <p:sp>
          <p:nvSpPr>
            <p:cNvPr id="54" name="AutoShape 54"/>
            <p:cNvSpPr/>
            <p:nvPr/>
          </p:nvSpPr>
          <p:spPr>
            <a:xfrm flipV="1">
              <a:off x="2115534" y="584200"/>
              <a:ext cx="0" cy="670830"/>
            </a:xfrm>
            <a:prstGeom prst="line">
              <a:avLst/>
            </a:prstGeom>
            <a:ln w="38100" cap="flat">
              <a:solidFill>
                <a:srgbClr val="1F497D"/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6699016" y="3097188"/>
            <a:ext cx="3173300" cy="1512266"/>
            <a:chOff x="0" y="0"/>
            <a:chExt cx="4231067" cy="2016355"/>
          </a:xfrm>
        </p:grpSpPr>
        <p:grpSp>
          <p:nvGrpSpPr>
            <p:cNvPr id="56" name="Group 56"/>
            <p:cNvGrpSpPr/>
            <p:nvPr/>
          </p:nvGrpSpPr>
          <p:grpSpPr>
            <a:xfrm>
              <a:off x="1726913" y="1239115"/>
              <a:ext cx="777240" cy="777240"/>
              <a:chOff x="0" y="0"/>
              <a:chExt cx="1960880" cy="196088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8EB4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8" name="TextBox 58"/>
            <p:cNvSpPr txBox="1"/>
            <p:nvPr/>
          </p:nvSpPr>
          <p:spPr>
            <a:xfrm>
              <a:off x="0" y="0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Receive Report</a:t>
              </a:r>
            </a:p>
          </p:txBody>
        </p:sp>
        <p:sp>
          <p:nvSpPr>
            <p:cNvPr id="59" name="AutoShape 59"/>
            <p:cNvSpPr/>
            <p:nvPr/>
          </p:nvSpPr>
          <p:spPr>
            <a:xfrm flipV="1">
              <a:off x="2096483" y="568285"/>
              <a:ext cx="0" cy="670830"/>
            </a:xfrm>
            <a:prstGeom prst="line">
              <a:avLst/>
            </a:prstGeom>
            <a:ln w="38100" cap="flat">
              <a:solidFill>
                <a:srgbClr val="1F497D"/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2191577" y="4018381"/>
            <a:ext cx="582930" cy="582930"/>
            <a:chOff x="0" y="0"/>
            <a:chExt cx="2159894" cy="2159894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2159894" cy="2159894"/>
            </a:xfrm>
            <a:custGeom>
              <a:avLst/>
              <a:gdLst/>
              <a:ahLst/>
              <a:cxnLst/>
              <a:rect l="l" t="t" r="r" b="b"/>
              <a:pathLst>
                <a:path w="2159894" h="2159894">
                  <a:moveTo>
                    <a:pt x="0" y="1079947"/>
                  </a:moveTo>
                  <a:cubicBezTo>
                    <a:pt x="0" y="483458"/>
                    <a:pt x="483458" y="0"/>
                    <a:pt x="1079947" y="0"/>
                  </a:cubicBezTo>
                  <a:cubicBezTo>
                    <a:pt x="1676435" y="0"/>
                    <a:pt x="2159894" y="483458"/>
                    <a:pt x="2159894" y="1079947"/>
                  </a:cubicBezTo>
                  <a:cubicBezTo>
                    <a:pt x="2159894" y="1676436"/>
                    <a:pt x="1676435" y="2159894"/>
                    <a:pt x="1079947" y="2159894"/>
                  </a:cubicBezTo>
                  <a:cubicBezTo>
                    <a:pt x="483458" y="2159894"/>
                    <a:pt x="0" y="1676436"/>
                    <a:pt x="0" y="1079947"/>
                  </a:cubicBezTo>
                  <a:close/>
                </a:path>
              </a:pathLst>
            </a:custGeom>
            <a:solidFill>
              <a:srgbClr val="558ED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" name="AutoShape 62"/>
          <p:cNvSpPr/>
          <p:nvPr/>
        </p:nvSpPr>
        <p:spPr>
          <a:xfrm>
            <a:off x="12496467" y="4578772"/>
            <a:ext cx="0" cy="503122"/>
          </a:xfrm>
          <a:prstGeom prst="line">
            <a:avLst/>
          </a:prstGeom>
          <a:ln w="28575" cap="flat">
            <a:solidFill>
              <a:srgbClr val="1F497D"/>
            </a:solidFill>
            <a:prstDash val="sysDot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63" name="Group 63"/>
          <p:cNvGrpSpPr/>
          <p:nvPr/>
        </p:nvGrpSpPr>
        <p:grpSpPr>
          <a:xfrm>
            <a:off x="13682870" y="4038460"/>
            <a:ext cx="582930" cy="582930"/>
            <a:chOff x="0" y="0"/>
            <a:chExt cx="1960880" cy="196088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1960880" cy="1960880"/>
            </a:xfrm>
            <a:custGeom>
              <a:avLst/>
              <a:gdLst/>
              <a:ahLst/>
              <a:cxnLst/>
              <a:rect l="l" t="t" r="r" b="b"/>
              <a:pathLst>
                <a:path w="1960880" h="1960880">
                  <a:moveTo>
                    <a:pt x="0" y="980440"/>
                  </a:moveTo>
                  <a:cubicBezTo>
                    <a:pt x="0" y="438912"/>
                    <a:pt x="438912" y="0"/>
                    <a:pt x="980440" y="0"/>
                  </a:cubicBezTo>
                  <a:cubicBezTo>
                    <a:pt x="1521968" y="0"/>
                    <a:pt x="1960880" y="438912"/>
                    <a:pt x="1960880" y="980440"/>
                  </a:cubicBezTo>
                  <a:cubicBezTo>
                    <a:pt x="1960880" y="1521968"/>
                    <a:pt x="1521968" y="1960880"/>
                    <a:pt x="980440" y="1960880"/>
                  </a:cubicBezTo>
                  <a:cubicBezTo>
                    <a:pt x="438912" y="1960880"/>
                    <a:pt x="0" y="1521968"/>
                    <a:pt x="0" y="980440"/>
                  </a:cubicBezTo>
                  <a:close/>
                </a:path>
              </a:pathLst>
            </a:custGeom>
            <a:solidFill>
              <a:srgbClr val="558ED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" name="TextBox 65"/>
          <p:cNvSpPr txBox="1"/>
          <p:nvPr/>
        </p:nvSpPr>
        <p:spPr>
          <a:xfrm>
            <a:off x="12387685" y="3097188"/>
            <a:ext cx="3173300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9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Disseminate Results</a:t>
            </a:r>
          </a:p>
        </p:txBody>
      </p:sp>
      <p:sp>
        <p:nvSpPr>
          <p:cNvPr id="66" name="AutoShape 66"/>
          <p:cNvSpPr/>
          <p:nvPr/>
        </p:nvSpPr>
        <p:spPr>
          <a:xfrm flipV="1">
            <a:off x="13974335" y="3535338"/>
            <a:ext cx="0" cy="503122"/>
          </a:xfrm>
          <a:prstGeom prst="line">
            <a:avLst/>
          </a:prstGeom>
          <a:ln w="28575" cap="flat">
            <a:solidFill>
              <a:srgbClr val="1F497D"/>
            </a:solidFill>
            <a:prstDash val="sysDot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67" name="Group 67"/>
          <p:cNvGrpSpPr/>
          <p:nvPr/>
        </p:nvGrpSpPr>
        <p:grpSpPr>
          <a:xfrm>
            <a:off x="15121145" y="4040812"/>
            <a:ext cx="582930" cy="582930"/>
            <a:chOff x="0" y="0"/>
            <a:chExt cx="2159894" cy="2159894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2159894" cy="2159894"/>
            </a:xfrm>
            <a:custGeom>
              <a:avLst/>
              <a:gdLst/>
              <a:ahLst/>
              <a:cxnLst/>
              <a:rect l="l" t="t" r="r" b="b"/>
              <a:pathLst>
                <a:path w="2159894" h="2159894">
                  <a:moveTo>
                    <a:pt x="0" y="1079947"/>
                  </a:moveTo>
                  <a:cubicBezTo>
                    <a:pt x="0" y="483458"/>
                    <a:pt x="483458" y="0"/>
                    <a:pt x="1079947" y="0"/>
                  </a:cubicBezTo>
                  <a:cubicBezTo>
                    <a:pt x="1676435" y="0"/>
                    <a:pt x="2159894" y="483458"/>
                    <a:pt x="2159894" y="1079947"/>
                  </a:cubicBezTo>
                  <a:cubicBezTo>
                    <a:pt x="2159894" y="1676436"/>
                    <a:pt x="1676435" y="2159894"/>
                    <a:pt x="1079947" y="2159894"/>
                  </a:cubicBezTo>
                  <a:cubicBezTo>
                    <a:pt x="483458" y="2159894"/>
                    <a:pt x="0" y="1676436"/>
                    <a:pt x="0" y="1079947"/>
                  </a:cubicBezTo>
                  <a:close/>
                </a:path>
              </a:pathLst>
            </a:custGeom>
            <a:solidFill>
              <a:srgbClr val="558ED5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2503574" y="7245659"/>
            <a:ext cx="2261560" cy="28575"/>
            <a:chOff x="0" y="0"/>
            <a:chExt cx="3015413" cy="381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" name="AutoShape 71"/>
          <p:cNvSpPr/>
          <p:nvPr/>
        </p:nvSpPr>
        <p:spPr>
          <a:xfrm>
            <a:off x="15426034" y="4601203"/>
            <a:ext cx="0" cy="503122"/>
          </a:xfrm>
          <a:prstGeom prst="line">
            <a:avLst/>
          </a:prstGeom>
          <a:ln w="28575" cap="flat">
            <a:solidFill>
              <a:srgbClr val="1F497D"/>
            </a:solidFill>
            <a:prstDash val="sysDot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72" name="Group 72"/>
          <p:cNvGrpSpPr/>
          <p:nvPr/>
        </p:nvGrpSpPr>
        <p:grpSpPr>
          <a:xfrm>
            <a:off x="14536309" y="6510313"/>
            <a:ext cx="1752602" cy="2665591"/>
            <a:chOff x="0" y="0"/>
            <a:chExt cx="2336803" cy="3554121"/>
          </a:xfrm>
        </p:grpSpPr>
        <p:sp>
          <p:nvSpPr>
            <p:cNvPr id="73" name="TextBox 73"/>
            <p:cNvSpPr txBox="1"/>
            <p:nvPr/>
          </p:nvSpPr>
          <p:spPr>
            <a:xfrm>
              <a:off x="0" y="2081590"/>
              <a:ext cx="2336803" cy="14725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A51C3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PHASE 3</a:t>
              </a:r>
            </a:p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00000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Implement</a:t>
              </a:r>
            </a:p>
          </p:txBody>
        </p:sp>
        <p:grpSp>
          <p:nvGrpSpPr>
            <p:cNvPr id="74" name="Group 74"/>
            <p:cNvGrpSpPr/>
            <p:nvPr/>
          </p:nvGrpSpPr>
          <p:grpSpPr>
            <a:xfrm>
              <a:off x="187961" y="0"/>
              <a:ext cx="1960880" cy="1960880"/>
              <a:chOff x="0" y="0"/>
              <a:chExt cx="1960880" cy="1960880"/>
            </a:xfrm>
          </p:grpSpPr>
          <p:sp>
            <p:nvSpPr>
              <p:cNvPr id="75" name="Freeform 75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225F92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6" name="Freeform 76" descr="Teacher with solid fill"/>
            <p:cNvSpPr/>
            <p:nvPr/>
          </p:nvSpPr>
          <p:spPr>
            <a:xfrm>
              <a:off x="447042" y="280755"/>
              <a:ext cx="1442717" cy="1442717"/>
            </a:xfrm>
            <a:custGeom>
              <a:avLst/>
              <a:gdLst/>
              <a:ahLst/>
              <a:cxnLst/>
              <a:rect l="l" t="t" r="r" b="b"/>
              <a:pathLst>
                <a:path w="1442717" h="1442717">
                  <a:moveTo>
                    <a:pt x="0" y="0"/>
                  </a:moveTo>
                  <a:lnTo>
                    <a:pt x="1442717" y="0"/>
                  </a:lnTo>
                  <a:lnTo>
                    <a:pt x="1442717" y="1442717"/>
                  </a:lnTo>
                  <a:lnTo>
                    <a:pt x="0" y="1442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1392535" y="6962622"/>
            <a:ext cx="3173300" cy="1528348"/>
            <a:chOff x="0" y="0"/>
            <a:chExt cx="4231067" cy="2037798"/>
          </a:xfrm>
        </p:grpSpPr>
        <p:grpSp>
          <p:nvGrpSpPr>
            <p:cNvPr id="78" name="Group 78"/>
            <p:cNvGrpSpPr/>
            <p:nvPr/>
          </p:nvGrpSpPr>
          <p:grpSpPr>
            <a:xfrm>
              <a:off x="1726913" y="0"/>
              <a:ext cx="777240" cy="777240"/>
              <a:chOff x="0" y="0"/>
              <a:chExt cx="2159894" cy="2159894"/>
            </a:xfrm>
          </p:grpSpPr>
          <p:sp>
            <p:nvSpPr>
              <p:cNvPr id="79" name="Freeform 79"/>
              <p:cNvSpPr/>
              <p:nvPr/>
            </p:nvSpPr>
            <p:spPr>
              <a:xfrm>
                <a:off x="0" y="0"/>
                <a:ext cx="2159894" cy="2159894"/>
              </a:xfrm>
              <a:custGeom>
                <a:avLst/>
                <a:gdLst/>
                <a:ahLst/>
                <a:cxnLst/>
                <a:rect l="l" t="t" r="r" b="b"/>
                <a:pathLst>
                  <a:path w="2159894" h="2159894">
                    <a:moveTo>
                      <a:pt x="0" y="1079947"/>
                    </a:moveTo>
                    <a:cubicBezTo>
                      <a:pt x="0" y="483458"/>
                      <a:pt x="483458" y="0"/>
                      <a:pt x="1079947" y="0"/>
                    </a:cubicBezTo>
                    <a:cubicBezTo>
                      <a:pt x="1676435" y="0"/>
                      <a:pt x="2159894" y="483458"/>
                      <a:pt x="2159894" y="1079947"/>
                    </a:cubicBezTo>
                    <a:cubicBezTo>
                      <a:pt x="2159894" y="1676436"/>
                      <a:pt x="1676435" y="2159894"/>
                      <a:pt x="1079947" y="2159894"/>
                    </a:cubicBezTo>
                    <a:cubicBezTo>
                      <a:pt x="483458" y="2159894"/>
                      <a:pt x="0" y="1676436"/>
                      <a:pt x="0" y="1079947"/>
                    </a:cubicBezTo>
                    <a:close/>
                  </a:path>
                </a:pathLst>
              </a:custGeom>
              <a:solidFill>
                <a:srgbClr val="225F92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0" name="TextBox 80"/>
            <p:cNvSpPr txBox="1"/>
            <p:nvPr/>
          </p:nvSpPr>
          <p:spPr>
            <a:xfrm>
              <a:off x="0" y="1656798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Engage with COACHE Peers</a:t>
              </a:r>
            </a:p>
          </p:txBody>
        </p:sp>
        <p:sp>
          <p:nvSpPr>
            <p:cNvPr id="81" name="AutoShape 81"/>
            <p:cNvSpPr/>
            <p:nvPr/>
          </p:nvSpPr>
          <p:spPr>
            <a:xfrm>
              <a:off x="2133433" y="747188"/>
              <a:ext cx="0" cy="670830"/>
            </a:xfrm>
            <a:prstGeom prst="line">
              <a:avLst/>
            </a:prstGeom>
            <a:ln w="38100" cap="flat">
              <a:solidFill>
                <a:srgbClr val="1F497D"/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9893141" y="6048443"/>
            <a:ext cx="3173300" cy="1524202"/>
            <a:chOff x="0" y="0"/>
            <a:chExt cx="4231067" cy="2032270"/>
          </a:xfrm>
        </p:grpSpPr>
        <p:grpSp>
          <p:nvGrpSpPr>
            <p:cNvPr id="83" name="Group 83"/>
            <p:cNvGrpSpPr/>
            <p:nvPr/>
          </p:nvGrpSpPr>
          <p:grpSpPr>
            <a:xfrm>
              <a:off x="1726913" y="1255030"/>
              <a:ext cx="777240" cy="777240"/>
              <a:chOff x="0" y="0"/>
              <a:chExt cx="1960880" cy="1960880"/>
            </a:xfrm>
          </p:grpSpPr>
          <p:sp>
            <p:nvSpPr>
              <p:cNvPr id="84" name="Freeform 84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225F92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5" name="TextBox 85"/>
            <p:cNvSpPr txBox="1"/>
            <p:nvPr/>
          </p:nvSpPr>
          <p:spPr>
            <a:xfrm>
              <a:off x="0" y="0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Act upon Priorities</a:t>
              </a:r>
            </a:p>
          </p:txBody>
        </p:sp>
        <p:sp>
          <p:nvSpPr>
            <p:cNvPr id="86" name="AutoShape 86"/>
            <p:cNvSpPr/>
            <p:nvPr/>
          </p:nvSpPr>
          <p:spPr>
            <a:xfrm flipV="1">
              <a:off x="2115533" y="584200"/>
              <a:ext cx="0" cy="670830"/>
            </a:xfrm>
            <a:prstGeom prst="line">
              <a:avLst/>
            </a:prstGeom>
            <a:ln w="38100" cap="flat">
              <a:solidFill>
                <a:srgbClr val="1F497D"/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8416980" y="6985004"/>
            <a:ext cx="3173300" cy="1528348"/>
            <a:chOff x="0" y="0"/>
            <a:chExt cx="4231067" cy="2037798"/>
          </a:xfrm>
        </p:grpSpPr>
        <p:grpSp>
          <p:nvGrpSpPr>
            <p:cNvPr id="88" name="Group 88"/>
            <p:cNvGrpSpPr/>
            <p:nvPr/>
          </p:nvGrpSpPr>
          <p:grpSpPr>
            <a:xfrm>
              <a:off x="1726913" y="0"/>
              <a:ext cx="777240" cy="777240"/>
              <a:chOff x="0" y="0"/>
              <a:chExt cx="2159894" cy="2159894"/>
            </a:xfrm>
          </p:grpSpPr>
          <p:sp>
            <p:nvSpPr>
              <p:cNvPr id="89" name="Freeform 89"/>
              <p:cNvSpPr/>
              <p:nvPr/>
            </p:nvSpPr>
            <p:spPr>
              <a:xfrm>
                <a:off x="0" y="0"/>
                <a:ext cx="2159894" cy="2159894"/>
              </a:xfrm>
              <a:custGeom>
                <a:avLst/>
                <a:gdLst/>
                <a:ahLst/>
                <a:cxnLst/>
                <a:rect l="l" t="t" r="r" b="b"/>
                <a:pathLst>
                  <a:path w="2159894" h="2159894">
                    <a:moveTo>
                      <a:pt x="0" y="1079947"/>
                    </a:moveTo>
                    <a:cubicBezTo>
                      <a:pt x="0" y="483458"/>
                      <a:pt x="483458" y="0"/>
                      <a:pt x="1079947" y="0"/>
                    </a:cubicBezTo>
                    <a:cubicBezTo>
                      <a:pt x="1676435" y="0"/>
                      <a:pt x="2159894" y="483458"/>
                      <a:pt x="2159894" y="1079947"/>
                    </a:cubicBezTo>
                    <a:cubicBezTo>
                      <a:pt x="2159894" y="1676436"/>
                      <a:pt x="1676435" y="2159894"/>
                      <a:pt x="1079947" y="2159894"/>
                    </a:cubicBezTo>
                    <a:cubicBezTo>
                      <a:pt x="483458" y="2159894"/>
                      <a:pt x="0" y="1676436"/>
                      <a:pt x="0" y="1079947"/>
                    </a:cubicBezTo>
                    <a:close/>
                  </a:path>
                </a:pathLst>
              </a:custGeom>
              <a:solidFill>
                <a:srgbClr val="225F92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0" name="TextBox 90"/>
            <p:cNvSpPr txBox="1"/>
            <p:nvPr/>
          </p:nvSpPr>
          <p:spPr>
            <a:xfrm>
              <a:off x="0" y="1656798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Evaluate Progress</a:t>
              </a:r>
            </a:p>
          </p:txBody>
        </p:sp>
        <p:sp>
          <p:nvSpPr>
            <p:cNvPr id="91" name="AutoShape 91"/>
            <p:cNvSpPr/>
            <p:nvPr/>
          </p:nvSpPr>
          <p:spPr>
            <a:xfrm>
              <a:off x="2133433" y="747188"/>
              <a:ext cx="0" cy="670830"/>
            </a:xfrm>
            <a:prstGeom prst="line">
              <a:avLst/>
            </a:prstGeom>
            <a:ln w="38100" cap="flat">
              <a:solidFill>
                <a:srgbClr val="1F497D"/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" name="Group 92"/>
          <p:cNvGrpSpPr/>
          <p:nvPr/>
        </p:nvGrpSpPr>
        <p:grpSpPr>
          <a:xfrm>
            <a:off x="1009650" y="1859937"/>
            <a:ext cx="16268700" cy="38100"/>
            <a:chOff x="0" y="0"/>
            <a:chExt cx="21691600" cy="50800"/>
          </a:xfrm>
        </p:grpSpPr>
        <p:sp>
          <p:nvSpPr>
            <p:cNvPr id="93" name="Freeform 93"/>
            <p:cNvSpPr/>
            <p:nvPr/>
          </p:nvSpPr>
          <p:spPr>
            <a:xfrm>
              <a:off x="25400" y="0"/>
              <a:ext cx="21640800" cy="50800"/>
            </a:xfrm>
            <a:custGeom>
              <a:avLst/>
              <a:gdLst/>
              <a:ahLst/>
              <a:cxnLst/>
              <a:rect l="l" t="t" r="r" b="b"/>
              <a:pathLst>
                <a:path w="21640800" h="50800">
                  <a:moveTo>
                    <a:pt x="0" y="0"/>
                  </a:moveTo>
                  <a:lnTo>
                    <a:pt x="21640800" y="0"/>
                  </a:lnTo>
                  <a:lnTo>
                    <a:pt x="216408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6756719" y="6510313"/>
            <a:ext cx="1752602" cy="2787061"/>
            <a:chOff x="0" y="0"/>
            <a:chExt cx="2336803" cy="3716081"/>
          </a:xfrm>
        </p:grpSpPr>
        <p:sp>
          <p:nvSpPr>
            <p:cNvPr id="95" name="TextBox 95"/>
            <p:cNvSpPr txBox="1"/>
            <p:nvPr/>
          </p:nvSpPr>
          <p:spPr>
            <a:xfrm>
              <a:off x="0" y="2081590"/>
              <a:ext cx="2336803" cy="16344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A51C3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BEYOND</a:t>
              </a:r>
            </a:p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00000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Reassess</a:t>
              </a:r>
            </a:p>
          </p:txBody>
        </p:sp>
        <p:grpSp>
          <p:nvGrpSpPr>
            <p:cNvPr id="96" name="Group 96"/>
            <p:cNvGrpSpPr/>
            <p:nvPr/>
          </p:nvGrpSpPr>
          <p:grpSpPr>
            <a:xfrm>
              <a:off x="187962" y="0"/>
              <a:ext cx="1960880" cy="1960880"/>
              <a:chOff x="0" y="0"/>
              <a:chExt cx="1960880" cy="1960880"/>
            </a:xfrm>
          </p:grpSpPr>
          <p:sp>
            <p:nvSpPr>
              <p:cNvPr id="97" name="Freeform 97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00294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8" name="Freeform 98" descr="Bar graph with upward trend with solid fill"/>
            <p:cNvSpPr/>
            <p:nvPr/>
          </p:nvSpPr>
          <p:spPr>
            <a:xfrm>
              <a:off x="447043" y="229498"/>
              <a:ext cx="1442717" cy="1442717"/>
            </a:xfrm>
            <a:custGeom>
              <a:avLst/>
              <a:gdLst/>
              <a:ahLst/>
              <a:cxnLst/>
              <a:rect l="l" t="t" r="r" b="b"/>
              <a:pathLst>
                <a:path w="1442717" h="1442717">
                  <a:moveTo>
                    <a:pt x="0" y="0"/>
                  </a:moveTo>
                  <a:lnTo>
                    <a:pt x="1442717" y="0"/>
                  </a:lnTo>
                  <a:lnTo>
                    <a:pt x="1442717" y="1442717"/>
                  </a:lnTo>
                  <a:lnTo>
                    <a:pt x="0" y="1442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3713568" y="6985004"/>
            <a:ext cx="3173300" cy="1528348"/>
            <a:chOff x="0" y="0"/>
            <a:chExt cx="4231067" cy="2037798"/>
          </a:xfrm>
        </p:grpSpPr>
        <p:grpSp>
          <p:nvGrpSpPr>
            <p:cNvPr id="100" name="Group 100"/>
            <p:cNvGrpSpPr/>
            <p:nvPr/>
          </p:nvGrpSpPr>
          <p:grpSpPr>
            <a:xfrm>
              <a:off x="1726913" y="0"/>
              <a:ext cx="777240" cy="777240"/>
              <a:chOff x="0" y="0"/>
              <a:chExt cx="2159894" cy="2159894"/>
            </a:xfrm>
          </p:grpSpPr>
          <p:sp>
            <p:nvSpPr>
              <p:cNvPr id="101" name="Freeform 101"/>
              <p:cNvSpPr/>
              <p:nvPr/>
            </p:nvSpPr>
            <p:spPr>
              <a:xfrm>
                <a:off x="0" y="0"/>
                <a:ext cx="2159894" cy="2159894"/>
              </a:xfrm>
              <a:custGeom>
                <a:avLst/>
                <a:gdLst/>
                <a:ahLst/>
                <a:cxnLst/>
                <a:rect l="l" t="t" r="r" b="b"/>
                <a:pathLst>
                  <a:path w="2159894" h="2159894">
                    <a:moveTo>
                      <a:pt x="0" y="1079947"/>
                    </a:moveTo>
                    <a:cubicBezTo>
                      <a:pt x="0" y="483458"/>
                      <a:pt x="483458" y="0"/>
                      <a:pt x="1079947" y="0"/>
                    </a:cubicBezTo>
                    <a:cubicBezTo>
                      <a:pt x="1676435" y="0"/>
                      <a:pt x="2159894" y="483458"/>
                      <a:pt x="2159894" y="1079947"/>
                    </a:cubicBezTo>
                    <a:cubicBezTo>
                      <a:pt x="2159894" y="1676436"/>
                      <a:pt x="1676435" y="2159894"/>
                      <a:pt x="1079947" y="2159894"/>
                    </a:cubicBezTo>
                    <a:cubicBezTo>
                      <a:pt x="483458" y="2159894"/>
                      <a:pt x="0" y="1676436"/>
                      <a:pt x="0" y="1079947"/>
                    </a:cubicBezTo>
                    <a:close/>
                  </a:path>
                </a:pathLst>
              </a:custGeom>
              <a:solidFill>
                <a:srgbClr val="21315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" name="TextBox 102"/>
            <p:cNvSpPr txBox="1"/>
            <p:nvPr/>
          </p:nvSpPr>
          <p:spPr>
            <a:xfrm>
              <a:off x="0" y="1656798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Plan to Re-survey</a:t>
              </a:r>
            </a:p>
          </p:txBody>
        </p:sp>
        <p:sp>
          <p:nvSpPr>
            <p:cNvPr id="103" name="AutoShape 103"/>
            <p:cNvSpPr/>
            <p:nvPr/>
          </p:nvSpPr>
          <p:spPr>
            <a:xfrm>
              <a:off x="2133433" y="747188"/>
              <a:ext cx="0" cy="670830"/>
            </a:xfrm>
            <a:prstGeom prst="line">
              <a:avLst/>
            </a:prstGeom>
            <a:ln w="38100" cap="flat">
              <a:solidFill>
                <a:srgbClr val="1F497D"/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4" name="Group 104"/>
          <p:cNvGrpSpPr/>
          <p:nvPr/>
        </p:nvGrpSpPr>
        <p:grpSpPr>
          <a:xfrm>
            <a:off x="2192227" y="6003929"/>
            <a:ext cx="3173300" cy="1524202"/>
            <a:chOff x="0" y="0"/>
            <a:chExt cx="4231067" cy="2032270"/>
          </a:xfrm>
        </p:grpSpPr>
        <p:grpSp>
          <p:nvGrpSpPr>
            <p:cNvPr id="105" name="Group 105"/>
            <p:cNvGrpSpPr/>
            <p:nvPr/>
          </p:nvGrpSpPr>
          <p:grpSpPr>
            <a:xfrm>
              <a:off x="1726913" y="1255030"/>
              <a:ext cx="777240" cy="777240"/>
              <a:chOff x="0" y="0"/>
              <a:chExt cx="1960880" cy="1960880"/>
            </a:xfrm>
          </p:grpSpPr>
          <p:sp>
            <p:nvSpPr>
              <p:cNvPr id="106" name="Freeform 106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21315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7" name="TextBox 107"/>
            <p:cNvSpPr txBox="1"/>
            <p:nvPr/>
          </p:nvSpPr>
          <p:spPr>
            <a:xfrm>
              <a:off x="0" y="0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Evaluate Interventions</a:t>
              </a:r>
            </a:p>
          </p:txBody>
        </p:sp>
        <p:sp>
          <p:nvSpPr>
            <p:cNvPr id="108" name="AutoShape 108"/>
            <p:cNvSpPr/>
            <p:nvPr/>
          </p:nvSpPr>
          <p:spPr>
            <a:xfrm flipV="1">
              <a:off x="2115533" y="584200"/>
              <a:ext cx="0" cy="670830"/>
            </a:xfrm>
            <a:prstGeom prst="line">
              <a:avLst/>
            </a:prstGeom>
            <a:ln w="38100" cap="flat">
              <a:solidFill>
                <a:srgbClr val="1F497D"/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9" name="Group 109"/>
          <p:cNvGrpSpPr/>
          <p:nvPr/>
        </p:nvGrpSpPr>
        <p:grpSpPr>
          <a:xfrm>
            <a:off x="728780" y="6985004"/>
            <a:ext cx="3173300" cy="1814098"/>
            <a:chOff x="0" y="0"/>
            <a:chExt cx="4231067" cy="2418798"/>
          </a:xfrm>
        </p:grpSpPr>
        <p:grpSp>
          <p:nvGrpSpPr>
            <p:cNvPr id="110" name="Group 110"/>
            <p:cNvGrpSpPr/>
            <p:nvPr/>
          </p:nvGrpSpPr>
          <p:grpSpPr>
            <a:xfrm>
              <a:off x="1726913" y="0"/>
              <a:ext cx="777240" cy="777240"/>
              <a:chOff x="0" y="0"/>
              <a:chExt cx="2159894" cy="2159894"/>
            </a:xfrm>
          </p:grpSpPr>
          <p:sp>
            <p:nvSpPr>
              <p:cNvPr id="111" name="Freeform 111"/>
              <p:cNvSpPr/>
              <p:nvPr/>
            </p:nvSpPr>
            <p:spPr>
              <a:xfrm>
                <a:off x="0" y="0"/>
                <a:ext cx="2159894" cy="2159894"/>
              </a:xfrm>
              <a:custGeom>
                <a:avLst/>
                <a:gdLst/>
                <a:ahLst/>
                <a:cxnLst/>
                <a:rect l="l" t="t" r="r" b="b"/>
                <a:pathLst>
                  <a:path w="2159894" h="2159894">
                    <a:moveTo>
                      <a:pt x="0" y="1079947"/>
                    </a:moveTo>
                    <a:cubicBezTo>
                      <a:pt x="0" y="483458"/>
                      <a:pt x="483458" y="0"/>
                      <a:pt x="1079947" y="0"/>
                    </a:cubicBezTo>
                    <a:cubicBezTo>
                      <a:pt x="1676435" y="0"/>
                      <a:pt x="2159894" y="483458"/>
                      <a:pt x="2159894" y="1079947"/>
                    </a:cubicBezTo>
                    <a:cubicBezTo>
                      <a:pt x="2159894" y="1676436"/>
                      <a:pt x="1676435" y="2159894"/>
                      <a:pt x="1079947" y="2159894"/>
                    </a:cubicBezTo>
                    <a:cubicBezTo>
                      <a:pt x="483458" y="2159894"/>
                      <a:pt x="0" y="1676436"/>
                      <a:pt x="0" y="1079947"/>
                    </a:cubicBezTo>
                    <a:close/>
                  </a:path>
                </a:pathLst>
              </a:custGeom>
              <a:solidFill>
                <a:srgbClr val="21315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2" name="TextBox 112"/>
            <p:cNvSpPr txBox="1"/>
            <p:nvPr/>
          </p:nvSpPr>
          <p:spPr>
            <a:xfrm>
              <a:off x="0" y="1656798"/>
              <a:ext cx="4231067" cy="762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Continuously Engage Community</a:t>
              </a:r>
            </a:p>
          </p:txBody>
        </p:sp>
        <p:sp>
          <p:nvSpPr>
            <p:cNvPr id="113" name="AutoShape 113"/>
            <p:cNvSpPr/>
            <p:nvPr/>
          </p:nvSpPr>
          <p:spPr>
            <a:xfrm>
              <a:off x="2133433" y="747188"/>
              <a:ext cx="0" cy="670830"/>
            </a:xfrm>
            <a:prstGeom prst="line">
              <a:avLst/>
            </a:prstGeom>
            <a:ln w="38100" cap="flat">
              <a:solidFill>
                <a:srgbClr val="1F497D"/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4" name="Freeform 114"/>
          <p:cNvSpPr/>
          <p:nvPr/>
        </p:nvSpPr>
        <p:spPr>
          <a:xfrm>
            <a:off x="12163875" y="3159528"/>
            <a:ext cx="657385" cy="1062441"/>
          </a:xfrm>
          <a:custGeom>
            <a:avLst/>
            <a:gdLst/>
            <a:ahLst/>
            <a:cxnLst/>
            <a:rect l="l" t="t" r="r" b="b"/>
            <a:pathLst>
              <a:path w="657385" h="1062441">
                <a:moveTo>
                  <a:pt x="0" y="0"/>
                </a:moveTo>
                <a:lnTo>
                  <a:pt x="657385" y="0"/>
                </a:lnTo>
                <a:lnTo>
                  <a:pt x="657385" y="1062441"/>
                </a:lnTo>
                <a:lnTo>
                  <a:pt x="0" y="10624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5" name="TextBox 115"/>
          <p:cNvSpPr txBox="1"/>
          <p:nvPr/>
        </p:nvSpPr>
        <p:spPr>
          <a:xfrm>
            <a:off x="1410052" y="978696"/>
            <a:ext cx="13490345" cy="67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8"/>
              </a:lnSpc>
            </a:pPr>
            <a:r>
              <a:rPr lang="en-US" sz="3999" b="1">
                <a:solidFill>
                  <a:srgbClr val="A51C30"/>
                </a:solidFill>
                <a:latin typeface="Garamond Bold"/>
                <a:ea typeface="Garamond Bold"/>
                <a:cs typeface="Garamond Bold"/>
                <a:sym typeface="Garamond Bold"/>
              </a:rPr>
              <a:t>ROADMAP TO COACHE PARTNERSHIP</a:t>
            </a:r>
          </a:p>
        </p:txBody>
      </p:sp>
      <p:sp>
        <p:nvSpPr>
          <p:cNvPr id="117" name="Freeform 117"/>
          <p:cNvSpPr/>
          <p:nvPr/>
        </p:nvSpPr>
        <p:spPr>
          <a:xfrm>
            <a:off x="8846309" y="4135497"/>
            <a:ext cx="858333" cy="348698"/>
          </a:xfrm>
          <a:custGeom>
            <a:avLst/>
            <a:gdLst/>
            <a:ahLst/>
            <a:cxnLst/>
            <a:rect l="l" t="t" r="r" b="b"/>
            <a:pathLst>
              <a:path w="858333" h="348698">
                <a:moveTo>
                  <a:pt x="0" y="0"/>
                </a:moveTo>
                <a:lnTo>
                  <a:pt x="858333" y="0"/>
                </a:lnTo>
                <a:lnTo>
                  <a:pt x="858333" y="348698"/>
                </a:lnTo>
                <a:lnTo>
                  <a:pt x="0" y="3486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8" name="TextBox 118"/>
          <p:cNvSpPr txBox="1"/>
          <p:nvPr/>
        </p:nvSpPr>
        <p:spPr>
          <a:xfrm>
            <a:off x="10896392" y="5260979"/>
            <a:ext cx="3173300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9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Interpret Findings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3825960" y="5283410"/>
            <a:ext cx="3173300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9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Prioritize Initiatives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1439127" y="2194828"/>
            <a:ext cx="1752602" cy="1224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2799" b="1">
                <a:solidFill>
                  <a:srgbClr val="A51C30"/>
                </a:solidFill>
                <a:latin typeface="Garamond Bold"/>
                <a:ea typeface="Garamond Bold"/>
                <a:cs typeface="Garamond Bold"/>
                <a:sym typeface="Garamond Bold"/>
              </a:rPr>
              <a:t>PHASE 1</a:t>
            </a:r>
          </a:p>
          <a:p>
            <a:pPr algn="ctr">
              <a:lnSpc>
                <a:spcPts val="5039"/>
              </a:lnSpc>
            </a:pPr>
            <a:r>
              <a:rPr lang="en-US" sz="2799" b="1">
                <a:solidFill>
                  <a:srgbClr val="000000"/>
                </a:solidFill>
                <a:latin typeface="Garamond Bold"/>
                <a:ea typeface="Garamond Bold"/>
                <a:cs typeface="Garamond Bold"/>
                <a:sym typeface="Garamond Bold"/>
              </a:rPr>
              <a:t>Diagnose</a:t>
            </a:r>
          </a:p>
        </p:txBody>
      </p:sp>
      <p:sp>
        <p:nvSpPr>
          <p:cNvPr id="121" name="TextBox 121"/>
          <p:cNvSpPr txBox="1"/>
          <p:nvPr/>
        </p:nvSpPr>
        <p:spPr>
          <a:xfrm>
            <a:off x="0" y="9777463"/>
            <a:ext cx="7268707" cy="309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7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Collaborative on Academic Careers in Higher Education | COACHE</a:t>
            </a:r>
          </a:p>
        </p:txBody>
      </p:sp>
      <p:sp>
        <p:nvSpPr>
          <p:cNvPr id="122" name="Freeform 122"/>
          <p:cNvSpPr/>
          <p:nvPr/>
        </p:nvSpPr>
        <p:spPr>
          <a:xfrm flipH="1">
            <a:off x="8644933" y="7071294"/>
            <a:ext cx="858333" cy="348698"/>
          </a:xfrm>
          <a:custGeom>
            <a:avLst/>
            <a:gdLst/>
            <a:ahLst/>
            <a:cxnLst/>
            <a:rect l="l" t="t" r="r" b="b"/>
            <a:pathLst>
              <a:path w="858333" h="348698">
                <a:moveTo>
                  <a:pt x="858333" y="0"/>
                </a:moveTo>
                <a:lnTo>
                  <a:pt x="0" y="0"/>
                </a:lnTo>
                <a:lnTo>
                  <a:pt x="0" y="348698"/>
                </a:lnTo>
                <a:lnTo>
                  <a:pt x="858333" y="348698"/>
                </a:lnTo>
                <a:lnTo>
                  <a:pt x="85833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3" name="Freeform 123"/>
          <p:cNvSpPr/>
          <p:nvPr/>
        </p:nvSpPr>
        <p:spPr>
          <a:xfrm rot="5400000">
            <a:off x="16445550" y="5681102"/>
            <a:ext cx="858333" cy="348698"/>
          </a:xfrm>
          <a:custGeom>
            <a:avLst/>
            <a:gdLst/>
            <a:ahLst/>
            <a:cxnLst/>
            <a:rect l="l" t="t" r="r" b="b"/>
            <a:pathLst>
              <a:path w="858333" h="348698">
                <a:moveTo>
                  <a:pt x="0" y="0"/>
                </a:moveTo>
                <a:lnTo>
                  <a:pt x="858334" y="0"/>
                </a:lnTo>
                <a:lnTo>
                  <a:pt x="858334" y="348698"/>
                </a:lnTo>
                <a:lnTo>
                  <a:pt x="0" y="3486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5" name="Freeform 2">
            <a:extLst>
              <a:ext uri="{FF2B5EF4-FFF2-40B4-BE49-F238E27FC236}">
                <a16:creationId xmlns:a16="http://schemas.microsoft.com/office/drawing/2014/main" id="{ECB7D8C3-66F0-FCB7-FE6D-B3082B77910B}"/>
              </a:ext>
            </a:extLst>
          </p:cNvPr>
          <p:cNvSpPr/>
          <p:nvPr/>
        </p:nvSpPr>
        <p:spPr>
          <a:xfrm>
            <a:off x="12425418" y="693044"/>
            <a:ext cx="4833882" cy="929012"/>
          </a:xfrm>
          <a:custGeom>
            <a:avLst/>
            <a:gdLst/>
            <a:ahLst/>
            <a:cxnLst/>
            <a:rect l="l" t="t" r="r" b="b"/>
            <a:pathLst>
              <a:path w="4833882" h="929012">
                <a:moveTo>
                  <a:pt x="0" y="0"/>
                </a:moveTo>
                <a:lnTo>
                  <a:pt x="4833882" y="0"/>
                </a:lnTo>
                <a:lnTo>
                  <a:pt x="4833882" y="929012"/>
                </a:lnTo>
                <a:lnTo>
                  <a:pt x="0" y="9290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344999"/>
            <a:ext cx="18288000" cy="942001"/>
          </a:xfrm>
          <a:custGeom>
            <a:avLst/>
            <a:gdLst/>
            <a:ahLst/>
            <a:cxnLst/>
            <a:rect l="l" t="t" r="r" b="b"/>
            <a:pathLst>
              <a:path w="18288000" h="942001">
                <a:moveTo>
                  <a:pt x="0" y="0"/>
                </a:moveTo>
                <a:lnTo>
                  <a:pt x="18288000" y="0"/>
                </a:lnTo>
                <a:lnTo>
                  <a:pt x="18288000" y="942001"/>
                </a:lnTo>
                <a:lnTo>
                  <a:pt x="0" y="9420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496467" y="4315152"/>
            <a:ext cx="2261560" cy="28575"/>
            <a:chOff x="0" y="0"/>
            <a:chExt cx="3015413" cy="38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641732" y="4315152"/>
            <a:ext cx="2261560" cy="28575"/>
            <a:chOff x="0" y="0"/>
            <a:chExt cx="3015413" cy="381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459500" y="4317989"/>
            <a:ext cx="2261560" cy="28575"/>
            <a:chOff x="0" y="0"/>
            <a:chExt cx="3015413" cy="381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028061" cy="50800"/>
            </a:xfrm>
            <a:custGeom>
              <a:avLst/>
              <a:gdLst/>
              <a:ahLst/>
              <a:cxnLst/>
              <a:rect l="l" t="t" r="r" b="b"/>
              <a:pathLst>
                <a:path w="3028061" h="50800">
                  <a:moveTo>
                    <a:pt x="25400" y="0"/>
                  </a:moveTo>
                  <a:lnTo>
                    <a:pt x="3002661" y="0"/>
                  </a:lnTo>
                  <a:cubicBezTo>
                    <a:pt x="3016631" y="0"/>
                    <a:pt x="3028061" y="11430"/>
                    <a:pt x="3028061" y="25400"/>
                  </a:cubicBezTo>
                  <a:cubicBezTo>
                    <a:pt x="3028061" y="39370"/>
                    <a:pt x="3016631" y="50800"/>
                    <a:pt x="30026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1F497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28780" y="4317989"/>
            <a:ext cx="16320286" cy="4979385"/>
            <a:chOff x="0" y="0"/>
            <a:chExt cx="21760382" cy="6639180"/>
          </a:xfrm>
        </p:grpSpPr>
        <p:grpSp>
          <p:nvGrpSpPr>
            <p:cNvPr id="10" name="Group 10"/>
            <p:cNvGrpSpPr/>
            <p:nvPr/>
          </p:nvGrpSpPr>
          <p:grpSpPr>
            <a:xfrm rot="-5400000">
              <a:off x="20039260" y="1488657"/>
              <a:ext cx="3015413" cy="38100"/>
              <a:chOff x="0" y="0"/>
              <a:chExt cx="3015413" cy="381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 rot="-5400000">
              <a:off x="20039260" y="2430975"/>
              <a:ext cx="3015413" cy="38100"/>
              <a:chOff x="0" y="0"/>
              <a:chExt cx="3015413" cy="381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3079838" y="3903539"/>
              <a:ext cx="3015413" cy="38100"/>
              <a:chOff x="0" y="0"/>
              <a:chExt cx="3015413" cy="381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6069851" y="3903540"/>
              <a:ext cx="3015413" cy="38100"/>
              <a:chOff x="0" y="0"/>
              <a:chExt cx="3015413" cy="381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5621407" y="3903540"/>
              <a:ext cx="3015413" cy="38100"/>
              <a:chOff x="0" y="0"/>
              <a:chExt cx="3015413" cy="381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18550603" y="3903561"/>
              <a:ext cx="3015413" cy="38100"/>
              <a:chOff x="0" y="0"/>
              <a:chExt cx="3015413" cy="381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9887888" y="3903539"/>
              <a:ext cx="3015413" cy="38100"/>
              <a:chOff x="0" y="0"/>
              <a:chExt cx="3015413" cy="381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12826976" y="3903540"/>
              <a:ext cx="3015413" cy="38100"/>
              <a:chOff x="0" y="0"/>
              <a:chExt cx="3015413" cy="381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2366392" y="3903561"/>
              <a:ext cx="3015413" cy="38100"/>
              <a:chOff x="0" y="0"/>
              <a:chExt cx="3015413" cy="381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18410039" y="5004689"/>
              <a:ext cx="2336803" cy="14725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A51C30">
                      <a:alpha val="20784"/>
                    </a:srgbClr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PHASE 3</a:t>
              </a:r>
            </a:p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000000">
                      <a:alpha val="20784"/>
                    </a:srgbClr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Implement</a:t>
              </a:r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18598000" y="2923099"/>
              <a:ext cx="1960880" cy="1960880"/>
              <a:chOff x="0" y="0"/>
              <a:chExt cx="1960880" cy="196088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225F92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1" name="Freeform 31" descr="Teacher with solid fill"/>
            <p:cNvSpPr/>
            <p:nvPr/>
          </p:nvSpPr>
          <p:spPr>
            <a:xfrm>
              <a:off x="18857081" y="3203854"/>
              <a:ext cx="1442717" cy="1442717"/>
            </a:xfrm>
            <a:custGeom>
              <a:avLst/>
              <a:gdLst/>
              <a:ahLst/>
              <a:cxnLst/>
              <a:rect l="l" t="t" r="r" b="b"/>
              <a:pathLst>
                <a:path w="1442717" h="1442717">
                  <a:moveTo>
                    <a:pt x="0" y="0"/>
                  </a:moveTo>
                  <a:lnTo>
                    <a:pt x="1442717" y="0"/>
                  </a:lnTo>
                  <a:lnTo>
                    <a:pt x="1442717" y="1442717"/>
                  </a:lnTo>
                  <a:lnTo>
                    <a:pt x="0" y="1442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0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32" name="Group 32"/>
            <p:cNvGrpSpPr/>
            <p:nvPr/>
          </p:nvGrpSpPr>
          <p:grpSpPr>
            <a:xfrm>
              <a:off x="15945255" y="3526178"/>
              <a:ext cx="777240" cy="777240"/>
              <a:chOff x="0" y="0"/>
              <a:chExt cx="2159894" cy="2159894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2159894" cy="2159894"/>
              </a:xfrm>
              <a:custGeom>
                <a:avLst/>
                <a:gdLst/>
                <a:ahLst/>
                <a:cxnLst/>
                <a:rect l="l" t="t" r="r" b="b"/>
                <a:pathLst>
                  <a:path w="2159894" h="2159894">
                    <a:moveTo>
                      <a:pt x="0" y="1079947"/>
                    </a:moveTo>
                    <a:cubicBezTo>
                      <a:pt x="0" y="483458"/>
                      <a:pt x="483458" y="0"/>
                      <a:pt x="1079947" y="0"/>
                    </a:cubicBezTo>
                    <a:cubicBezTo>
                      <a:pt x="1676435" y="0"/>
                      <a:pt x="2159894" y="483458"/>
                      <a:pt x="2159894" y="1079947"/>
                    </a:cubicBezTo>
                    <a:cubicBezTo>
                      <a:pt x="2159894" y="1676436"/>
                      <a:pt x="1676435" y="2159894"/>
                      <a:pt x="1079947" y="2159894"/>
                    </a:cubicBezTo>
                    <a:cubicBezTo>
                      <a:pt x="483458" y="2159894"/>
                      <a:pt x="0" y="1676436"/>
                      <a:pt x="0" y="1079947"/>
                    </a:cubicBezTo>
                    <a:close/>
                  </a:path>
                </a:pathLst>
              </a:custGeom>
              <a:solidFill>
                <a:srgbClr val="225F92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14218341" y="5182975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>
                      <a:alpha val="20784"/>
                    </a:srgbClr>
                  </a:solidFill>
                  <a:latin typeface="DM Sans"/>
                  <a:ea typeface="DM Sans"/>
                  <a:cs typeface="DM Sans"/>
                  <a:sym typeface="DM Sans"/>
                </a:rPr>
                <a:t>Engage with COACHE Peers</a:t>
              </a:r>
            </a:p>
          </p:txBody>
        </p:sp>
        <p:sp>
          <p:nvSpPr>
            <p:cNvPr id="35" name="AutoShape 35"/>
            <p:cNvSpPr/>
            <p:nvPr/>
          </p:nvSpPr>
          <p:spPr>
            <a:xfrm>
              <a:off x="16351774" y="4273366"/>
              <a:ext cx="0" cy="670830"/>
            </a:xfrm>
            <a:prstGeom prst="line">
              <a:avLst/>
            </a:prstGeom>
            <a:ln w="38100" cap="flat">
              <a:solidFill>
                <a:srgbClr val="1F497D">
                  <a:alpha val="20784"/>
                </a:srgbClr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6" name="Group 36"/>
            <p:cNvGrpSpPr/>
            <p:nvPr/>
          </p:nvGrpSpPr>
          <p:grpSpPr>
            <a:xfrm>
              <a:off x="13946062" y="3562302"/>
              <a:ext cx="777240" cy="777240"/>
              <a:chOff x="0" y="0"/>
              <a:chExt cx="1960880" cy="196088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225F92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12219149" y="2307272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>
                      <a:alpha val="20784"/>
                    </a:srgbClr>
                  </a:solidFill>
                  <a:latin typeface="DM Sans"/>
                  <a:ea typeface="DM Sans"/>
                  <a:cs typeface="DM Sans"/>
                  <a:sym typeface="DM Sans"/>
                </a:rPr>
                <a:t>Act upon Priorities</a:t>
              </a:r>
            </a:p>
          </p:txBody>
        </p:sp>
        <p:sp>
          <p:nvSpPr>
            <p:cNvPr id="39" name="AutoShape 39"/>
            <p:cNvSpPr/>
            <p:nvPr/>
          </p:nvSpPr>
          <p:spPr>
            <a:xfrm flipV="1">
              <a:off x="14334682" y="2891472"/>
              <a:ext cx="0" cy="670830"/>
            </a:xfrm>
            <a:prstGeom prst="line">
              <a:avLst/>
            </a:prstGeom>
            <a:ln w="38100" cap="flat">
              <a:solidFill>
                <a:srgbClr val="1F497D">
                  <a:alpha val="20784"/>
                </a:srgbClr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0" name="Group 40"/>
            <p:cNvGrpSpPr/>
            <p:nvPr/>
          </p:nvGrpSpPr>
          <p:grpSpPr>
            <a:xfrm>
              <a:off x="11977847" y="3556020"/>
              <a:ext cx="777240" cy="777240"/>
              <a:chOff x="0" y="0"/>
              <a:chExt cx="2159894" cy="2159894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2159894" cy="2159894"/>
              </a:xfrm>
              <a:custGeom>
                <a:avLst/>
                <a:gdLst/>
                <a:ahLst/>
                <a:cxnLst/>
                <a:rect l="l" t="t" r="r" b="b"/>
                <a:pathLst>
                  <a:path w="2159894" h="2159894">
                    <a:moveTo>
                      <a:pt x="0" y="1079947"/>
                    </a:moveTo>
                    <a:cubicBezTo>
                      <a:pt x="0" y="483458"/>
                      <a:pt x="483458" y="0"/>
                      <a:pt x="1079947" y="0"/>
                    </a:cubicBezTo>
                    <a:cubicBezTo>
                      <a:pt x="1676435" y="0"/>
                      <a:pt x="2159894" y="483458"/>
                      <a:pt x="2159894" y="1079947"/>
                    </a:cubicBezTo>
                    <a:cubicBezTo>
                      <a:pt x="2159894" y="1676436"/>
                      <a:pt x="1676435" y="2159894"/>
                      <a:pt x="1079947" y="2159894"/>
                    </a:cubicBezTo>
                    <a:cubicBezTo>
                      <a:pt x="483458" y="2159894"/>
                      <a:pt x="0" y="1676436"/>
                      <a:pt x="0" y="1079947"/>
                    </a:cubicBezTo>
                    <a:close/>
                  </a:path>
                </a:pathLst>
              </a:custGeom>
              <a:solidFill>
                <a:srgbClr val="225F92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10250934" y="5212817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>
                      <a:alpha val="20784"/>
                    </a:srgbClr>
                  </a:solidFill>
                  <a:latin typeface="DM Sans"/>
                  <a:ea typeface="DM Sans"/>
                  <a:cs typeface="DM Sans"/>
                  <a:sym typeface="DM Sans"/>
                </a:rPr>
                <a:t>Evaluate Progress</a:t>
              </a:r>
            </a:p>
          </p:txBody>
        </p:sp>
        <p:sp>
          <p:nvSpPr>
            <p:cNvPr id="43" name="AutoShape 43"/>
            <p:cNvSpPr/>
            <p:nvPr/>
          </p:nvSpPr>
          <p:spPr>
            <a:xfrm>
              <a:off x="12384367" y="4303208"/>
              <a:ext cx="0" cy="670830"/>
            </a:xfrm>
            <a:prstGeom prst="line">
              <a:avLst/>
            </a:prstGeom>
            <a:ln w="38100" cap="flat">
              <a:solidFill>
                <a:srgbClr val="1F497D">
                  <a:alpha val="20784"/>
                </a:srgbClr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8037252" y="5004689"/>
              <a:ext cx="2336803" cy="16344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A51C30">
                      <a:alpha val="20784"/>
                    </a:srgbClr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BEYOND</a:t>
              </a:r>
            </a:p>
            <a:p>
              <a:pPr algn="ctr">
                <a:lnSpc>
                  <a:spcPts val="4679"/>
                </a:lnSpc>
              </a:pPr>
              <a:r>
                <a:rPr lang="en-US" sz="2599" b="1">
                  <a:solidFill>
                    <a:srgbClr val="000000">
                      <a:alpha val="20784"/>
                    </a:srgbClr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Reassess</a:t>
              </a:r>
            </a:p>
          </p:txBody>
        </p:sp>
        <p:grpSp>
          <p:nvGrpSpPr>
            <p:cNvPr id="45" name="Group 45"/>
            <p:cNvGrpSpPr/>
            <p:nvPr/>
          </p:nvGrpSpPr>
          <p:grpSpPr>
            <a:xfrm>
              <a:off x="8225214" y="2923099"/>
              <a:ext cx="1960880" cy="1960880"/>
              <a:chOff x="0" y="0"/>
              <a:chExt cx="1960880" cy="196088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00294D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7" name="Freeform 47" descr="Bar graph with upward trend with solid fill"/>
            <p:cNvSpPr/>
            <p:nvPr/>
          </p:nvSpPr>
          <p:spPr>
            <a:xfrm>
              <a:off x="8484295" y="3152597"/>
              <a:ext cx="1442717" cy="1442717"/>
            </a:xfrm>
            <a:custGeom>
              <a:avLst/>
              <a:gdLst/>
              <a:ahLst/>
              <a:cxnLst/>
              <a:rect l="l" t="t" r="r" b="b"/>
              <a:pathLst>
                <a:path w="1442717" h="1442717">
                  <a:moveTo>
                    <a:pt x="0" y="0"/>
                  </a:moveTo>
                  <a:lnTo>
                    <a:pt x="1442717" y="0"/>
                  </a:lnTo>
                  <a:lnTo>
                    <a:pt x="1442717" y="1442717"/>
                  </a:lnTo>
                  <a:lnTo>
                    <a:pt x="0" y="1442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0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48" name="Group 48"/>
            <p:cNvGrpSpPr/>
            <p:nvPr/>
          </p:nvGrpSpPr>
          <p:grpSpPr>
            <a:xfrm>
              <a:off x="5706631" y="3556020"/>
              <a:ext cx="777240" cy="777240"/>
              <a:chOff x="0" y="0"/>
              <a:chExt cx="2159894" cy="2159894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2159894" cy="2159894"/>
              </a:xfrm>
              <a:custGeom>
                <a:avLst/>
                <a:gdLst/>
                <a:ahLst/>
                <a:cxnLst/>
                <a:rect l="l" t="t" r="r" b="b"/>
                <a:pathLst>
                  <a:path w="2159894" h="2159894">
                    <a:moveTo>
                      <a:pt x="0" y="1079947"/>
                    </a:moveTo>
                    <a:cubicBezTo>
                      <a:pt x="0" y="483458"/>
                      <a:pt x="483458" y="0"/>
                      <a:pt x="1079947" y="0"/>
                    </a:cubicBezTo>
                    <a:cubicBezTo>
                      <a:pt x="1676435" y="0"/>
                      <a:pt x="2159894" y="483458"/>
                      <a:pt x="2159894" y="1079947"/>
                    </a:cubicBezTo>
                    <a:cubicBezTo>
                      <a:pt x="2159894" y="1676436"/>
                      <a:pt x="1676435" y="2159894"/>
                      <a:pt x="1079947" y="2159894"/>
                    </a:cubicBezTo>
                    <a:cubicBezTo>
                      <a:pt x="483458" y="2159894"/>
                      <a:pt x="0" y="1676436"/>
                      <a:pt x="0" y="1079947"/>
                    </a:cubicBezTo>
                    <a:close/>
                  </a:path>
                </a:pathLst>
              </a:custGeom>
              <a:solidFill>
                <a:srgbClr val="213153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0" name="TextBox 50"/>
            <p:cNvSpPr txBox="1"/>
            <p:nvPr/>
          </p:nvSpPr>
          <p:spPr>
            <a:xfrm>
              <a:off x="3979718" y="5212817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>
                      <a:alpha val="20784"/>
                    </a:srgbClr>
                  </a:solidFill>
                  <a:latin typeface="DM Sans"/>
                  <a:ea typeface="DM Sans"/>
                  <a:cs typeface="DM Sans"/>
                  <a:sym typeface="DM Sans"/>
                </a:rPr>
                <a:t>Plan to Re-survey</a:t>
              </a:r>
            </a:p>
          </p:txBody>
        </p:sp>
        <p:sp>
          <p:nvSpPr>
            <p:cNvPr id="51" name="AutoShape 51"/>
            <p:cNvSpPr/>
            <p:nvPr/>
          </p:nvSpPr>
          <p:spPr>
            <a:xfrm>
              <a:off x="6113151" y="4303208"/>
              <a:ext cx="0" cy="670830"/>
            </a:xfrm>
            <a:prstGeom prst="line">
              <a:avLst/>
            </a:prstGeom>
            <a:ln w="38100" cap="flat">
              <a:solidFill>
                <a:srgbClr val="1F497D">
                  <a:alpha val="20784"/>
                </a:srgbClr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2" name="Group 52"/>
            <p:cNvGrpSpPr/>
            <p:nvPr/>
          </p:nvGrpSpPr>
          <p:grpSpPr>
            <a:xfrm>
              <a:off x="3678177" y="3502950"/>
              <a:ext cx="777240" cy="777240"/>
              <a:chOff x="0" y="0"/>
              <a:chExt cx="1960880" cy="196088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213153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4" name="TextBox 54"/>
            <p:cNvSpPr txBox="1"/>
            <p:nvPr/>
          </p:nvSpPr>
          <p:spPr>
            <a:xfrm>
              <a:off x="1951264" y="2247920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>
                      <a:alpha val="20784"/>
                    </a:srgbClr>
                  </a:solidFill>
                  <a:latin typeface="DM Sans"/>
                  <a:ea typeface="DM Sans"/>
                  <a:cs typeface="DM Sans"/>
                  <a:sym typeface="DM Sans"/>
                </a:rPr>
                <a:t>Evaluate Interventions</a:t>
              </a:r>
            </a:p>
          </p:txBody>
        </p:sp>
        <p:sp>
          <p:nvSpPr>
            <p:cNvPr id="55" name="AutoShape 55"/>
            <p:cNvSpPr/>
            <p:nvPr/>
          </p:nvSpPr>
          <p:spPr>
            <a:xfrm flipV="1">
              <a:off x="4066797" y="2832120"/>
              <a:ext cx="0" cy="670830"/>
            </a:xfrm>
            <a:prstGeom prst="line">
              <a:avLst/>
            </a:prstGeom>
            <a:ln w="38100" cap="flat">
              <a:solidFill>
                <a:srgbClr val="1F497D">
                  <a:alpha val="20784"/>
                </a:srgbClr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6" name="Group 56"/>
            <p:cNvGrpSpPr/>
            <p:nvPr/>
          </p:nvGrpSpPr>
          <p:grpSpPr>
            <a:xfrm>
              <a:off x="1726913" y="3556020"/>
              <a:ext cx="777240" cy="777240"/>
              <a:chOff x="0" y="0"/>
              <a:chExt cx="2159894" cy="2159894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2159894" cy="2159894"/>
              </a:xfrm>
              <a:custGeom>
                <a:avLst/>
                <a:gdLst/>
                <a:ahLst/>
                <a:cxnLst/>
                <a:rect l="l" t="t" r="r" b="b"/>
                <a:pathLst>
                  <a:path w="2159894" h="2159894">
                    <a:moveTo>
                      <a:pt x="0" y="1079947"/>
                    </a:moveTo>
                    <a:cubicBezTo>
                      <a:pt x="0" y="483458"/>
                      <a:pt x="483458" y="0"/>
                      <a:pt x="1079947" y="0"/>
                    </a:cubicBezTo>
                    <a:cubicBezTo>
                      <a:pt x="1676435" y="0"/>
                      <a:pt x="2159894" y="483458"/>
                      <a:pt x="2159894" y="1079947"/>
                    </a:cubicBezTo>
                    <a:cubicBezTo>
                      <a:pt x="2159894" y="1676436"/>
                      <a:pt x="1676435" y="2159894"/>
                      <a:pt x="1079947" y="2159894"/>
                    </a:cubicBezTo>
                    <a:cubicBezTo>
                      <a:pt x="483458" y="2159894"/>
                      <a:pt x="0" y="1676436"/>
                      <a:pt x="0" y="1079947"/>
                    </a:cubicBezTo>
                    <a:close/>
                  </a:path>
                </a:pathLst>
              </a:custGeom>
              <a:solidFill>
                <a:srgbClr val="213153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8" name="TextBox 58"/>
            <p:cNvSpPr txBox="1"/>
            <p:nvPr/>
          </p:nvSpPr>
          <p:spPr>
            <a:xfrm>
              <a:off x="0" y="5212817"/>
              <a:ext cx="4231067" cy="762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>
                      <a:alpha val="20784"/>
                    </a:srgbClr>
                  </a:solidFill>
                  <a:latin typeface="DM Sans"/>
                  <a:ea typeface="DM Sans"/>
                  <a:cs typeface="DM Sans"/>
                  <a:sym typeface="DM Sans"/>
                </a:rPr>
                <a:t>Continuously Engage Community</a:t>
              </a:r>
            </a:p>
          </p:txBody>
        </p:sp>
        <p:sp>
          <p:nvSpPr>
            <p:cNvPr id="59" name="AutoShape 59"/>
            <p:cNvSpPr/>
            <p:nvPr/>
          </p:nvSpPr>
          <p:spPr>
            <a:xfrm>
              <a:off x="2133433" y="4303208"/>
              <a:ext cx="0" cy="670830"/>
            </a:xfrm>
            <a:prstGeom prst="line">
              <a:avLst/>
            </a:prstGeom>
            <a:ln w="38100" cap="flat">
              <a:solidFill>
                <a:srgbClr val="1F497D">
                  <a:alpha val="20784"/>
                </a:srgbClr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60"/>
            <p:cNvSpPr/>
            <p:nvPr/>
          </p:nvSpPr>
          <p:spPr>
            <a:xfrm flipH="1">
              <a:off x="10554871" y="3671074"/>
              <a:ext cx="1144445" cy="464931"/>
            </a:xfrm>
            <a:custGeom>
              <a:avLst/>
              <a:gdLst/>
              <a:ahLst/>
              <a:cxnLst/>
              <a:rect l="l" t="t" r="r" b="b"/>
              <a:pathLst>
                <a:path w="1144445" h="464931">
                  <a:moveTo>
                    <a:pt x="1144444" y="0"/>
                  </a:moveTo>
                  <a:lnTo>
                    <a:pt x="0" y="0"/>
                  </a:lnTo>
                  <a:lnTo>
                    <a:pt x="0" y="464931"/>
                  </a:lnTo>
                  <a:lnTo>
                    <a:pt x="1144444" y="464931"/>
                  </a:lnTo>
                  <a:lnTo>
                    <a:pt x="1144444" y="0"/>
                  </a:lnTo>
                  <a:close/>
                </a:path>
              </a:pathLst>
            </a:custGeom>
            <a:blipFill>
              <a:blip>
                <a:alphaModFix amt="20999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61"/>
            <p:cNvSpPr/>
            <p:nvPr/>
          </p:nvSpPr>
          <p:spPr>
            <a:xfrm rot="5400000">
              <a:off x="20955694" y="1817485"/>
              <a:ext cx="1144445" cy="464931"/>
            </a:xfrm>
            <a:custGeom>
              <a:avLst/>
              <a:gdLst/>
              <a:ahLst/>
              <a:cxnLst/>
              <a:rect l="l" t="t" r="r" b="b"/>
              <a:pathLst>
                <a:path w="1144445" h="464931">
                  <a:moveTo>
                    <a:pt x="0" y="0"/>
                  </a:moveTo>
                  <a:lnTo>
                    <a:pt x="1144445" y="0"/>
                  </a:lnTo>
                  <a:lnTo>
                    <a:pt x="1144445" y="464930"/>
                  </a:lnTo>
                  <a:lnTo>
                    <a:pt x="0" y="4649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0999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439127" y="2356753"/>
            <a:ext cx="8492741" cy="3189975"/>
            <a:chOff x="0" y="0"/>
            <a:chExt cx="11323655" cy="4253300"/>
          </a:xfrm>
        </p:grpSpPr>
        <p:grpSp>
          <p:nvGrpSpPr>
            <p:cNvPr id="63" name="Group 63"/>
            <p:cNvGrpSpPr/>
            <p:nvPr/>
          </p:nvGrpSpPr>
          <p:grpSpPr>
            <a:xfrm>
              <a:off x="187963" y="1672641"/>
              <a:ext cx="1960880" cy="1960880"/>
              <a:chOff x="0" y="0"/>
              <a:chExt cx="1960880" cy="1960880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8EB4E3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5" name="Freeform 65" descr="Magnifying glass with solid fill"/>
            <p:cNvSpPr/>
            <p:nvPr/>
          </p:nvSpPr>
          <p:spPr>
            <a:xfrm>
              <a:off x="498302" y="1982980"/>
              <a:ext cx="1340201" cy="1340201"/>
            </a:xfrm>
            <a:custGeom>
              <a:avLst/>
              <a:gdLst/>
              <a:ahLst/>
              <a:cxnLst/>
              <a:rect l="l" t="t" r="r" b="b"/>
              <a:pathLst>
                <a:path w="1340201" h="1340201">
                  <a:moveTo>
                    <a:pt x="0" y="0"/>
                  </a:moveTo>
                  <a:lnTo>
                    <a:pt x="1340201" y="0"/>
                  </a:lnTo>
                  <a:lnTo>
                    <a:pt x="1340201" y="1340201"/>
                  </a:lnTo>
                  <a:lnTo>
                    <a:pt x="0" y="1340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0999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66" name="Group 66"/>
            <p:cNvGrpSpPr/>
            <p:nvPr/>
          </p:nvGrpSpPr>
          <p:grpSpPr>
            <a:xfrm>
              <a:off x="2132708" y="2611198"/>
              <a:ext cx="3015413" cy="38100"/>
              <a:chOff x="0" y="0"/>
              <a:chExt cx="3015413" cy="38100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" name="Group 68"/>
            <p:cNvGrpSpPr/>
            <p:nvPr/>
          </p:nvGrpSpPr>
          <p:grpSpPr>
            <a:xfrm>
              <a:off x="5122721" y="2611198"/>
              <a:ext cx="3314847" cy="41883"/>
              <a:chOff x="0" y="0"/>
              <a:chExt cx="3015413" cy="38100"/>
            </a:xfrm>
          </p:grpSpPr>
          <p:sp>
            <p:nvSpPr>
              <p:cNvPr id="69" name="Freeform 69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0" name="Group 70"/>
            <p:cNvGrpSpPr/>
            <p:nvPr/>
          </p:nvGrpSpPr>
          <p:grpSpPr>
            <a:xfrm>
              <a:off x="8308242" y="2617913"/>
              <a:ext cx="3015413" cy="38100"/>
              <a:chOff x="0" y="0"/>
              <a:chExt cx="3015413" cy="38100"/>
            </a:xfrm>
          </p:grpSpPr>
          <p:sp>
            <p:nvSpPr>
              <p:cNvPr id="71" name="Freeform 71"/>
              <p:cNvSpPr/>
              <p:nvPr/>
            </p:nvSpPr>
            <p:spPr>
              <a:xfrm>
                <a:off x="0" y="0"/>
                <a:ext cx="3028061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3028061" h="50800">
                    <a:moveTo>
                      <a:pt x="25400" y="0"/>
                    </a:moveTo>
                    <a:lnTo>
                      <a:pt x="3002661" y="0"/>
                    </a:lnTo>
                    <a:cubicBezTo>
                      <a:pt x="3016631" y="0"/>
                      <a:pt x="3028061" y="11430"/>
                      <a:pt x="3028061" y="25400"/>
                    </a:cubicBezTo>
                    <a:cubicBezTo>
                      <a:pt x="3028061" y="39370"/>
                      <a:pt x="3016631" y="50800"/>
                      <a:pt x="3002661" y="50800"/>
                    </a:cubicBezTo>
                    <a:lnTo>
                      <a:pt x="25400" y="50800"/>
                    </a:lnTo>
                    <a:cubicBezTo>
                      <a:pt x="11430" y="50800"/>
                      <a:pt x="0" y="39370"/>
                      <a:pt x="0" y="25400"/>
                    </a:cubicBezTo>
                    <a:cubicBezTo>
                      <a:pt x="0" y="11430"/>
                      <a:pt x="11430" y="0"/>
                      <a:pt x="25400" y="0"/>
                    </a:cubicBezTo>
                    <a:close/>
                  </a:path>
                </a:pathLst>
              </a:custGeom>
              <a:solidFill>
                <a:srgbClr val="1F497D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2" name="AutoShape 72"/>
            <p:cNvSpPr/>
            <p:nvPr/>
          </p:nvSpPr>
          <p:spPr>
            <a:xfrm flipH="1">
              <a:off x="3691369" y="3003465"/>
              <a:ext cx="0" cy="670830"/>
            </a:xfrm>
            <a:prstGeom prst="line">
              <a:avLst/>
            </a:prstGeom>
            <a:ln w="38100" cap="flat">
              <a:solidFill>
                <a:srgbClr val="1F497D">
                  <a:alpha val="20784"/>
                </a:srgbClr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73" name="Group 73"/>
            <p:cNvGrpSpPr/>
            <p:nvPr/>
          </p:nvGrpSpPr>
          <p:grpSpPr>
            <a:xfrm rot="97637">
              <a:off x="3313785" y="2226382"/>
              <a:ext cx="777240" cy="777240"/>
              <a:chOff x="0" y="0"/>
              <a:chExt cx="1960880" cy="1960880"/>
            </a:xfrm>
          </p:grpSpPr>
          <p:sp>
            <p:nvSpPr>
              <p:cNvPr id="74" name="Freeform 74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8EB4E3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5" name="TextBox 75"/>
            <p:cNvSpPr txBox="1"/>
            <p:nvPr/>
          </p:nvSpPr>
          <p:spPr>
            <a:xfrm>
              <a:off x="1566310" y="3872300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>
                      <a:alpha val="20784"/>
                    </a:srgbClr>
                  </a:solidFill>
                  <a:latin typeface="DM Sans"/>
                  <a:ea typeface="DM Sans"/>
                  <a:cs typeface="DM Sans"/>
                  <a:sym typeface="DM Sans"/>
                </a:rPr>
                <a:t>Form A Team</a:t>
              </a:r>
            </a:p>
          </p:txBody>
        </p:sp>
        <p:grpSp>
          <p:nvGrpSpPr>
            <p:cNvPr id="76" name="Group 76"/>
            <p:cNvGrpSpPr/>
            <p:nvPr/>
          </p:nvGrpSpPr>
          <p:grpSpPr>
            <a:xfrm>
              <a:off x="6962114" y="2245411"/>
              <a:ext cx="777240" cy="777240"/>
              <a:chOff x="0" y="0"/>
              <a:chExt cx="1960880" cy="1960880"/>
            </a:xfrm>
          </p:grpSpPr>
          <p:sp>
            <p:nvSpPr>
              <p:cNvPr id="77" name="Freeform 77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8EB4E3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8" name="TextBox 78"/>
            <p:cNvSpPr txBox="1"/>
            <p:nvPr/>
          </p:nvSpPr>
          <p:spPr>
            <a:xfrm>
              <a:off x="5235200" y="3872300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>
                      <a:alpha val="20784"/>
                    </a:srgbClr>
                  </a:solidFill>
                  <a:latin typeface="DM Sans"/>
                  <a:ea typeface="DM Sans"/>
                  <a:cs typeface="DM Sans"/>
                  <a:sym typeface="DM Sans"/>
                </a:rPr>
                <a:t>Launch Survey</a:t>
              </a:r>
            </a:p>
          </p:txBody>
        </p:sp>
        <p:sp>
          <p:nvSpPr>
            <p:cNvPr id="79" name="AutoShape 79"/>
            <p:cNvSpPr/>
            <p:nvPr/>
          </p:nvSpPr>
          <p:spPr>
            <a:xfrm>
              <a:off x="7350734" y="3014501"/>
              <a:ext cx="0" cy="670830"/>
            </a:xfrm>
            <a:prstGeom prst="line">
              <a:avLst/>
            </a:prstGeom>
            <a:ln w="38100" cap="flat">
              <a:solidFill>
                <a:srgbClr val="1F497D">
                  <a:alpha val="20784"/>
                </a:srgbClr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0" name="Group 80"/>
            <p:cNvGrpSpPr/>
            <p:nvPr/>
          </p:nvGrpSpPr>
          <p:grpSpPr>
            <a:xfrm>
              <a:off x="5100580" y="2226361"/>
              <a:ext cx="777240" cy="777240"/>
              <a:chOff x="0" y="0"/>
              <a:chExt cx="1960880" cy="1960880"/>
            </a:xfrm>
          </p:grpSpPr>
          <p:sp>
            <p:nvSpPr>
              <p:cNvPr id="81" name="Freeform 81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8EB4E3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" name="TextBox 82"/>
            <p:cNvSpPr txBox="1"/>
            <p:nvPr/>
          </p:nvSpPr>
          <p:spPr>
            <a:xfrm>
              <a:off x="3373667" y="971331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>
                      <a:alpha val="20784"/>
                    </a:srgbClr>
                  </a:solidFill>
                  <a:latin typeface="DM Sans"/>
                  <a:ea typeface="DM Sans"/>
                  <a:cs typeface="DM Sans"/>
                  <a:sym typeface="DM Sans"/>
                </a:rPr>
                <a:t>Strategize Communication</a:t>
              </a:r>
            </a:p>
          </p:txBody>
        </p:sp>
        <p:sp>
          <p:nvSpPr>
            <p:cNvPr id="83" name="AutoShape 83"/>
            <p:cNvSpPr/>
            <p:nvPr/>
          </p:nvSpPr>
          <p:spPr>
            <a:xfrm flipV="1">
              <a:off x="5489200" y="1555531"/>
              <a:ext cx="0" cy="670830"/>
            </a:xfrm>
            <a:prstGeom prst="line">
              <a:avLst/>
            </a:prstGeom>
            <a:ln w="38100" cap="flat">
              <a:solidFill>
                <a:srgbClr val="1F497D">
                  <a:alpha val="20784"/>
                </a:srgbClr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4" name="Group 84"/>
            <p:cNvGrpSpPr/>
            <p:nvPr/>
          </p:nvGrpSpPr>
          <p:grpSpPr>
            <a:xfrm>
              <a:off x="8740099" y="2226361"/>
              <a:ext cx="777240" cy="777240"/>
              <a:chOff x="0" y="0"/>
              <a:chExt cx="1960880" cy="1960880"/>
            </a:xfrm>
          </p:grpSpPr>
          <p:sp>
            <p:nvSpPr>
              <p:cNvPr id="85" name="Freeform 85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8EB4E3">
                  <a:alpha val="2078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6" name="TextBox 86"/>
            <p:cNvSpPr txBox="1"/>
            <p:nvPr/>
          </p:nvSpPr>
          <p:spPr>
            <a:xfrm>
              <a:off x="7013185" y="987246"/>
              <a:ext cx="4231067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000000">
                      <a:alpha val="20784"/>
                    </a:srgbClr>
                  </a:solidFill>
                  <a:latin typeface="DM Sans"/>
                  <a:ea typeface="DM Sans"/>
                  <a:cs typeface="DM Sans"/>
                  <a:sym typeface="DM Sans"/>
                </a:rPr>
                <a:t>Receive Report</a:t>
              </a:r>
            </a:p>
          </p:txBody>
        </p:sp>
        <p:sp>
          <p:nvSpPr>
            <p:cNvPr id="87" name="AutoShape 87"/>
            <p:cNvSpPr/>
            <p:nvPr/>
          </p:nvSpPr>
          <p:spPr>
            <a:xfrm flipV="1">
              <a:off x="9109669" y="1555531"/>
              <a:ext cx="0" cy="670830"/>
            </a:xfrm>
            <a:prstGeom prst="line">
              <a:avLst/>
            </a:prstGeom>
            <a:ln w="38100" cap="flat">
              <a:solidFill>
                <a:srgbClr val="1F497D">
                  <a:alpha val="20784"/>
                </a:srgbClr>
              </a:solidFill>
              <a:prstDash val="sysDot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88"/>
            <p:cNvSpPr/>
            <p:nvPr/>
          </p:nvSpPr>
          <p:spPr>
            <a:xfrm>
              <a:off x="9876242" y="2371658"/>
              <a:ext cx="1144445" cy="464931"/>
            </a:xfrm>
            <a:custGeom>
              <a:avLst/>
              <a:gdLst/>
              <a:ahLst/>
              <a:cxnLst/>
              <a:rect l="l" t="t" r="r" b="b"/>
              <a:pathLst>
                <a:path w="1144445" h="464931">
                  <a:moveTo>
                    <a:pt x="0" y="0"/>
                  </a:moveTo>
                  <a:lnTo>
                    <a:pt x="1144445" y="0"/>
                  </a:lnTo>
                  <a:lnTo>
                    <a:pt x="1144445" y="464930"/>
                  </a:lnTo>
                  <a:lnTo>
                    <a:pt x="0" y="4649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0999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0" y="-161925"/>
              <a:ext cx="2336803" cy="1579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39"/>
                </a:lnSpc>
              </a:pPr>
              <a:r>
                <a:rPr lang="en-US" sz="2799" b="1">
                  <a:solidFill>
                    <a:srgbClr val="A51C30">
                      <a:alpha val="20784"/>
                    </a:srgbClr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PHASE 1</a:t>
              </a:r>
            </a:p>
            <a:p>
              <a:pPr algn="ctr">
                <a:lnSpc>
                  <a:spcPts val="5039"/>
                </a:lnSpc>
              </a:pPr>
              <a:r>
                <a:rPr lang="en-US" sz="2799" b="1">
                  <a:solidFill>
                    <a:srgbClr val="000000">
                      <a:alpha val="20784"/>
                    </a:srgbClr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Diagnose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9754047" y="2356753"/>
            <a:ext cx="1752602" cy="2725140"/>
            <a:chOff x="0" y="0"/>
            <a:chExt cx="2336803" cy="3633521"/>
          </a:xfrm>
        </p:grpSpPr>
        <p:sp>
          <p:nvSpPr>
            <p:cNvPr id="91" name="TextBox 91"/>
            <p:cNvSpPr txBox="1"/>
            <p:nvPr/>
          </p:nvSpPr>
          <p:spPr>
            <a:xfrm>
              <a:off x="0" y="-161925"/>
              <a:ext cx="2336803" cy="1579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39"/>
                </a:lnSpc>
              </a:pPr>
              <a:r>
                <a:rPr lang="en-US" sz="2799" b="1">
                  <a:solidFill>
                    <a:srgbClr val="A51C3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PHASE 2</a:t>
              </a:r>
            </a:p>
            <a:p>
              <a:pPr algn="ctr">
                <a:lnSpc>
                  <a:spcPts val="5039"/>
                </a:lnSpc>
              </a:pPr>
              <a:r>
                <a:rPr lang="en-US" sz="2799" b="1">
                  <a:solidFill>
                    <a:srgbClr val="000000"/>
                  </a:solidFill>
                  <a:latin typeface="Garamond Bold"/>
                  <a:ea typeface="Garamond Bold"/>
                  <a:cs typeface="Garamond Bold"/>
                  <a:sym typeface="Garamond Bold"/>
                </a:rPr>
                <a:t>Prioritize</a:t>
              </a:r>
            </a:p>
          </p:txBody>
        </p:sp>
        <p:grpSp>
          <p:nvGrpSpPr>
            <p:cNvPr id="92" name="Group 92"/>
            <p:cNvGrpSpPr/>
            <p:nvPr/>
          </p:nvGrpSpPr>
          <p:grpSpPr>
            <a:xfrm>
              <a:off x="187962" y="1672641"/>
              <a:ext cx="1960880" cy="1960880"/>
              <a:chOff x="0" y="0"/>
              <a:chExt cx="1960880" cy="1960880"/>
            </a:xfrm>
          </p:grpSpPr>
          <p:sp>
            <p:nvSpPr>
              <p:cNvPr id="93" name="Freeform 93"/>
              <p:cNvSpPr/>
              <p:nvPr/>
            </p:nvSpPr>
            <p:spPr>
              <a:xfrm>
                <a:off x="0" y="0"/>
                <a:ext cx="1960880" cy="1960880"/>
              </a:xfrm>
              <a:custGeom>
                <a:avLst/>
                <a:gdLst/>
                <a:ahLst/>
                <a:cxnLst/>
                <a:rect l="l" t="t" r="r" b="b"/>
                <a:pathLst>
                  <a:path w="1960880" h="1960880">
                    <a:moveTo>
                      <a:pt x="0" y="980440"/>
                    </a:moveTo>
                    <a:cubicBezTo>
                      <a:pt x="0" y="438912"/>
                      <a:pt x="438912" y="0"/>
                      <a:pt x="980440" y="0"/>
                    </a:cubicBezTo>
                    <a:cubicBezTo>
                      <a:pt x="1521968" y="0"/>
                      <a:pt x="1960880" y="438912"/>
                      <a:pt x="1960880" y="980440"/>
                    </a:cubicBezTo>
                    <a:cubicBezTo>
                      <a:pt x="1960880" y="1521968"/>
                      <a:pt x="1521968" y="1960880"/>
                      <a:pt x="980440" y="1960880"/>
                    </a:cubicBezTo>
                    <a:cubicBezTo>
                      <a:pt x="438912" y="1960880"/>
                      <a:pt x="0" y="1521968"/>
                      <a:pt x="0" y="980440"/>
                    </a:cubicBezTo>
                    <a:close/>
                  </a:path>
                </a:pathLst>
              </a:custGeom>
              <a:solidFill>
                <a:srgbClr val="558ED5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4" name="Freeform 94" descr="Clipboard Partially Checked with solid fill"/>
            <p:cNvSpPr/>
            <p:nvPr/>
          </p:nvSpPr>
          <p:spPr>
            <a:xfrm>
              <a:off x="447043" y="1931723"/>
              <a:ext cx="1442717" cy="1442717"/>
            </a:xfrm>
            <a:custGeom>
              <a:avLst/>
              <a:gdLst/>
              <a:ahLst/>
              <a:cxnLst/>
              <a:rect l="l" t="t" r="r" b="b"/>
              <a:pathLst>
                <a:path w="1442717" h="1442717">
                  <a:moveTo>
                    <a:pt x="0" y="0"/>
                  </a:moveTo>
                  <a:lnTo>
                    <a:pt x="1442717" y="0"/>
                  </a:lnTo>
                  <a:lnTo>
                    <a:pt x="1442717" y="1442717"/>
                  </a:lnTo>
                  <a:lnTo>
                    <a:pt x="0" y="1442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5" name="Group 95"/>
          <p:cNvGrpSpPr/>
          <p:nvPr/>
        </p:nvGrpSpPr>
        <p:grpSpPr>
          <a:xfrm>
            <a:off x="12191577" y="4018381"/>
            <a:ext cx="582930" cy="582930"/>
            <a:chOff x="0" y="0"/>
            <a:chExt cx="2159894" cy="2159894"/>
          </a:xfrm>
        </p:grpSpPr>
        <p:sp>
          <p:nvSpPr>
            <p:cNvPr id="96" name="Freeform 96"/>
            <p:cNvSpPr/>
            <p:nvPr/>
          </p:nvSpPr>
          <p:spPr>
            <a:xfrm>
              <a:off x="0" y="0"/>
              <a:ext cx="2159894" cy="2159894"/>
            </a:xfrm>
            <a:custGeom>
              <a:avLst/>
              <a:gdLst/>
              <a:ahLst/>
              <a:cxnLst/>
              <a:rect l="l" t="t" r="r" b="b"/>
              <a:pathLst>
                <a:path w="2159894" h="2159894">
                  <a:moveTo>
                    <a:pt x="0" y="1079947"/>
                  </a:moveTo>
                  <a:cubicBezTo>
                    <a:pt x="0" y="483458"/>
                    <a:pt x="483458" y="0"/>
                    <a:pt x="1079947" y="0"/>
                  </a:cubicBezTo>
                  <a:cubicBezTo>
                    <a:pt x="1676435" y="0"/>
                    <a:pt x="2159894" y="483458"/>
                    <a:pt x="2159894" y="1079947"/>
                  </a:cubicBezTo>
                  <a:cubicBezTo>
                    <a:pt x="2159894" y="1676436"/>
                    <a:pt x="1676435" y="2159894"/>
                    <a:pt x="1079947" y="2159894"/>
                  </a:cubicBezTo>
                  <a:cubicBezTo>
                    <a:pt x="483458" y="2159894"/>
                    <a:pt x="0" y="1676436"/>
                    <a:pt x="0" y="1079947"/>
                  </a:cubicBezTo>
                  <a:close/>
                </a:path>
              </a:pathLst>
            </a:custGeom>
            <a:solidFill>
              <a:srgbClr val="558ED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7" name="AutoShape 97"/>
          <p:cNvSpPr/>
          <p:nvPr/>
        </p:nvSpPr>
        <p:spPr>
          <a:xfrm>
            <a:off x="12496467" y="4578772"/>
            <a:ext cx="0" cy="503122"/>
          </a:xfrm>
          <a:prstGeom prst="line">
            <a:avLst/>
          </a:prstGeom>
          <a:ln w="28575" cap="flat">
            <a:solidFill>
              <a:srgbClr val="1F497D"/>
            </a:solidFill>
            <a:prstDash val="sysDot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98" name="Group 98"/>
          <p:cNvGrpSpPr/>
          <p:nvPr/>
        </p:nvGrpSpPr>
        <p:grpSpPr>
          <a:xfrm>
            <a:off x="13682870" y="4038460"/>
            <a:ext cx="582930" cy="582930"/>
            <a:chOff x="0" y="0"/>
            <a:chExt cx="1960880" cy="1960880"/>
          </a:xfrm>
        </p:grpSpPr>
        <p:sp>
          <p:nvSpPr>
            <p:cNvPr id="99" name="Freeform 99"/>
            <p:cNvSpPr/>
            <p:nvPr/>
          </p:nvSpPr>
          <p:spPr>
            <a:xfrm>
              <a:off x="0" y="0"/>
              <a:ext cx="1960880" cy="1960880"/>
            </a:xfrm>
            <a:custGeom>
              <a:avLst/>
              <a:gdLst/>
              <a:ahLst/>
              <a:cxnLst/>
              <a:rect l="l" t="t" r="r" b="b"/>
              <a:pathLst>
                <a:path w="1960880" h="1960880">
                  <a:moveTo>
                    <a:pt x="0" y="980440"/>
                  </a:moveTo>
                  <a:cubicBezTo>
                    <a:pt x="0" y="438912"/>
                    <a:pt x="438912" y="0"/>
                    <a:pt x="980440" y="0"/>
                  </a:cubicBezTo>
                  <a:cubicBezTo>
                    <a:pt x="1521968" y="0"/>
                    <a:pt x="1960880" y="438912"/>
                    <a:pt x="1960880" y="980440"/>
                  </a:cubicBezTo>
                  <a:cubicBezTo>
                    <a:pt x="1960880" y="1521968"/>
                    <a:pt x="1521968" y="1960880"/>
                    <a:pt x="980440" y="1960880"/>
                  </a:cubicBezTo>
                  <a:cubicBezTo>
                    <a:pt x="438912" y="1960880"/>
                    <a:pt x="0" y="1521968"/>
                    <a:pt x="0" y="980440"/>
                  </a:cubicBezTo>
                  <a:close/>
                </a:path>
              </a:pathLst>
            </a:custGeom>
            <a:solidFill>
              <a:srgbClr val="558ED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0" name="TextBox 100"/>
          <p:cNvSpPr txBox="1"/>
          <p:nvPr/>
        </p:nvSpPr>
        <p:spPr>
          <a:xfrm>
            <a:off x="12387685" y="3097188"/>
            <a:ext cx="3173300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9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Disseminate Results</a:t>
            </a:r>
          </a:p>
        </p:txBody>
      </p:sp>
      <p:sp>
        <p:nvSpPr>
          <p:cNvPr id="101" name="AutoShape 101"/>
          <p:cNvSpPr/>
          <p:nvPr/>
        </p:nvSpPr>
        <p:spPr>
          <a:xfrm flipV="1">
            <a:off x="13974335" y="3535338"/>
            <a:ext cx="0" cy="503122"/>
          </a:xfrm>
          <a:prstGeom prst="line">
            <a:avLst/>
          </a:prstGeom>
          <a:ln w="28575" cap="flat">
            <a:solidFill>
              <a:srgbClr val="1F497D"/>
            </a:solidFill>
            <a:prstDash val="sysDot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02" name="Group 102"/>
          <p:cNvGrpSpPr/>
          <p:nvPr/>
        </p:nvGrpSpPr>
        <p:grpSpPr>
          <a:xfrm>
            <a:off x="15121145" y="4040812"/>
            <a:ext cx="582930" cy="582930"/>
            <a:chOff x="0" y="0"/>
            <a:chExt cx="2159894" cy="2159894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2159894" cy="2159894"/>
            </a:xfrm>
            <a:custGeom>
              <a:avLst/>
              <a:gdLst/>
              <a:ahLst/>
              <a:cxnLst/>
              <a:rect l="l" t="t" r="r" b="b"/>
              <a:pathLst>
                <a:path w="2159894" h="2159894">
                  <a:moveTo>
                    <a:pt x="0" y="1079947"/>
                  </a:moveTo>
                  <a:cubicBezTo>
                    <a:pt x="0" y="483458"/>
                    <a:pt x="483458" y="0"/>
                    <a:pt x="1079947" y="0"/>
                  </a:cubicBezTo>
                  <a:cubicBezTo>
                    <a:pt x="1676435" y="0"/>
                    <a:pt x="2159894" y="483458"/>
                    <a:pt x="2159894" y="1079947"/>
                  </a:cubicBezTo>
                  <a:cubicBezTo>
                    <a:pt x="2159894" y="1676436"/>
                    <a:pt x="1676435" y="2159894"/>
                    <a:pt x="1079947" y="2159894"/>
                  </a:cubicBezTo>
                  <a:cubicBezTo>
                    <a:pt x="483458" y="2159894"/>
                    <a:pt x="0" y="1676436"/>
                    <a:pt x="0" y="1079947"/>
                  </a:cubicBezTo>
                  <a:close/>
                </a:path>
              </a:pathLst>
            </a:custGeom>
            <a:solidFill>
              <a:srgbClr val="558ED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4" name="AutoShape 104"/>
          <p:cNvSpPr/>
          <p:nvPr/>
        </p:nvSpPr>
        <p:spPr>
          <a:xfrm>
            <a:off x="15426034" y="4601203"/>
            <a:ext cx="0" cy="503122"/>
          </a:xfrm>
          <a:prstGeom prst="line">
            <a:avLst/>
          </a:prstGeom>
          <a:ln w="28575" cap="flat">
            <a:solidFill>
              <a:srgbClr val="1F497D"/>
            </a:solidFill>
            <a:prstDash val="sysDot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05" name="Group 105"/>
          <p:cNvGrpSpPr/>
          <p:nvPr/>
        </p:nvGrpSpPr>
        <p:grpSpPr>
          <a:xfrm>
            <a:off x="1009650" y="1859937"/>
            <a:ext cx="16268700" cy="38100"/>
            <a:chOff x="0" y="0"/>
            <a:chExt cx="21691600" cy="50800"/>
          </a:xfrm>
        </p:grpSpPr>
        <p:sp>
          <p:nvSpPr>
            <p:cNvPr id="106" name="Freeform 106"/>
            <p:cNvSpPr/>
            <p:nvPr/>
          </p:nvSpPr>
          <p:spPr>
            <a:xfrm>
              <a:off x="25400" y="0"/>
              <a:ext cx="21640800" cy="50800"/>
            </a:xfrm>
            <a:custGeom>
              <a:avLst/>
              <a:gdLst/>
              <a:ahLst/>
              <a:cxnLst/>
              <a:rect l="l" t="t" r="r" b="b"/>
              <a:pathLst>
                <a:path w="21640800" h="50800">
                  <a:moveTo>
                    <a:pt x="0" y="0"/>
                  </a:moveTo>
                  <a:lnTo>
                    <a:pt x="21640800" y="0"/>
                  </a:lnTo>
                  <a:lnTo>
                    <a:pt x="216408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7" name="Freeform 107"/>
          <p:cNvSpPr/>
          <p:nvPr/>
        </p:nvSpPr>
        <p:spPr>
          <a:xfrm>
            <a:off x="12163875" y="3159528"/>
            <a:ext cx="657385" cy="1062441"/>
          </a:xfrm>
          <a:custGeom>
            <a:avLst/>
            <a:gdLst/>
            <a:ahLst/>
            <a:cxnLst/>
            <a:rect l="l" t="t" r="r" b="b"/>
            <a:pathLst>
              <a:path w="657385" h="1062441">
                <a:moveTo>
                  <a:pt x="0" y="0"/>
                </a:moveTo>
                <a:lnTo>
                  <a:pt x="657385" y="0"/>
                </a:lnTo>
                <a:lnTo>
                  <a:pt x="657385" y="1062441"/>
                </a:lnTo>
                <a:lnTo>
                  <a:pt x="0" y="10624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8" name="TextBox 108"/>
          <p:cNvSpPr txBox="1"/>
          <p:nvPr/>
        </p:nvSpPr>
        <p:spPr>
          <a:xfrm>
            <a:off x="1410052" y="978696"/>
            <a:ext cx="13490345" cy="67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8"/>
              </a:lnSpc>
            </a:pPr>
            <a:r>
              <a:rPr lang="en-US" sz="3999" b="1">
                <a:solidFill>
                  <a:srgbClr val="A51C30"/>
                </a:solidFill>
                <a:latin typeface="Garamond Bold"/>
                <a:ea typeface="Garamond Bold"/>
                <a:cs typeface="Garamond Bold"/>
                <a:sym typeface="Garamond Bold"/>
              </a:rPr>
              <a:t>ROADMAP TO COACHE PARTNERSHIP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10896392" y="5260979"/>
            <a:ext cx="3173300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9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Interpret Findings</a:t>
            </a:r>
          </a:p>
        </p:txBody>
      </p:sp>
      <p:sp>
        <p:nvSpPr>
          <p:cNvPr id="111" name="TextBox 111"/>
          <p:cNvSpPr txBox="1"/>
          <p:nvPr/>
        </p:nvSpPr>
        <p:spPr>
          <a:xfrm>
            <a:off x="13825960" y="5283410"/>
            <a:ext cx="3173300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9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Prioritize Initiatives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0" y="9777463"/>
            <a:ext cx="7268707" cy="309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17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Collaborative on Academic Careers in Higher Education | COACHE</a:t>
            </a:r>
          </a:p>
        </p:txBody>
      </p:sp>
      <p:sp>
        <p:nvSpPr>
          <p:cNvPr id="114" name="Freeform 2">
            <a:extLst>
              <a:ext uri="{FF2B5EF4-FFF2-40B4-BE49-F238E27FC236}">
                <a16:creationId xmlns:a16="http://schemas.microsoft.com/office/drawing/2014/main" id="{C04597EB-6FB8-2EBE-83EB-3BDBA591B262}"/>
              </a:ext>
            </a:extLst>
          </p:cNvPr>
          <p:cNvSpPr/>
          <p:nvPr/>
        </p:nvSpPr>
        <p:spPr>
          <a:xfrm>
            <a:off x="12425418" y="693044"/>
            <a:ext cx="4833882" cy="929012"/>
          </a:xfrm>
          <a:custGeom>
            <a:avLst/>
            <a:gdLst/>
            <a:ahLst/>
            <a:cxnLst/>
            <a:rect l="l" t="t" r="r" b="b"/>
            <a:pathLst>
              <a:path w="4833882" h="929012">
                <a:moveTo>
                  <a:pt x="0" y="0"/>
                </a:moveTo>
                <a:lnTo>
                  <a:pt x="4833882" y="0"/>
                </a:lnTo>
                <a:lnTo>
                  <a:pt x="4833882" y="929012"/>
                </a:lnTo>
                <a:lnTo>
                  <a:pt x="0" y="9290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22.3.7802"/>
  <p:tag name="SLIDO_PRESENTATION_ID" val="2b3e04c3-d6e0-4761-bca8-00005024269f"/>
  <p:tag name="SLIDO_EVENT_UUID" val="7a232a90-d2c9-4a4b-a816-72f4326f631f"/>
  <p:tag name="SLIDO_EVENT_SECTION_UUID" val="c560383b-a7b3-48b1-bb12-ba4ad2a8cba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27DA6FDD8CB84789247CF70FAAC0D5" ma:contentTypeVersion="16" ma:contentTypeDescription="Create a new document." ma:contentTypeScope="" ma:versionID="091895241c35f825d4b129a7ae191376">
  <xsd:schema xmlns:xsd="http://www.w3.org/2001/XMLSchema" xmlns:xs="http://www.w3.org/2001/XMLSchema" xmlns:p="http://schemas.microsoft.com/office/2006/metadata/properties" xmlns:ns2="4d74a608-eb6c-42c4-84e7-1ffb2cc5346a" xmlns:ns3="9f39dc10-e6c8-440b-a281-a36f6455cc56" targetNamespace="http://schemas.microsoft.com/office/2006/metadata/properties" ma:root="true" ma:fieldsID="afdc6ba2656b5b4fd9299b1659910e6e" ns2:_="" ns3:_="">
    <xsd:import namespace="4d74a608-eb6c-42c4-84e7-1ffb2cc5346a"/>
    <xsd:import namespace="9f39dc10-e6c8-440b-a281-a36f6455cc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74a608-eb6c-42c4-84e7-1ffb2cc534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8107521-1385-498b-8889-bf2cd8dee3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9dc10-e6c8-440b-a281-a36f6455cc5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0683cae-5f53-4904-811b-072f7b72ed6e}" ma:internalName="TaxCatchAll" ma:showField="CatchAllData" ma:web="9f39dc10-e6c8-440b-a281-a36f6455cc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74a608-eb6c-42c4-84e7-1ffb2cc5346a">
      <Terms xmlns="http://schemas.microsoft.com/office/infopath/2007/PartnerControls"/>
    </lcf76f155ced4ddcb4097134ff3c332f>
    <TaxCatchAll xmlns="9f39dc10-e6c8-440b-a281-a36f6455cc5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259A51-D44A-48AB-BC06-034032F663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74a608-eb6c-42c4-84e7-1ffb2cc5346a"/>
    <ds:schemaRef ds:uri="9f39dc10-e6c8-440b-a281-a36f6455cc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B678D7C-BC79-4AB3-BBC6-A3DB7ADB9D7B}">
  <ds:schemaRefs>
    <ds:schemaRef ds:uri="http://schemas.microsoft.com/office/2006/metadata/properties"/>
    <ds:schemaRef ds:uri="http://schemas.microsoft.com/office/infopath/2007/PartnerControls"/>
    <ds:schemaRef ds:uri="4d74a608-eb6c-42c4-84e7-1ffb2cc5346a"/>
    <ds:schemaRef ds:uri="9f39dc10-e6c8-440b-a281-a36f6455cc56"/>
  </ds:schemaRefs>
</ds:datastoreItem>
</file>

<file path=customXml/itemProps3.xml><?xml version="1.0" encoding="utf-8"?>
<ds:datastoreItem xmlns:ds="http://schemas.openxmlformats.org/officeDocument/2006/customXml" ds:itemID="{96FDCA4A-2A99-48FC-BFDC-63636123B40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291</Words>
  <Application>Microsoft Office PowerPoint</Application>
  <PresentationFormat>Custom</PresentationFormat>
  <Paragraphs>77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Jeannie Session Day 2</dc:title>
  <cp:lastModifiedBy>Fu, Annie</cp:lastModifiedBy>
  <cp:revision>3</cp:revision>
  <dcterms:created xsi:type="dcterms:W3CDTF">2006-08-16T00:00:00Z</dcterms:created>
  <dcterms:modified xsi:type="dcterms:W3CDTF">2026-08-06T16:35:24Z</dcterms:modified>
  <dc:identifier>DAHOncqrKoM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0x0101000327DA6FDD8CB84789247CF70FAAC0D5</vt:lpwstr>
  </property>
</Properties>
</file>