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57" r:id="rId3"/>
    <p:sldId id="259" r:id="rId4"/>
    <p:sldId id="266" r:id="rId5"/>
    <p:sldId id="260" r:id="rId6"/>
    <p:sldId id="265" r:id="rId7"/>
    <p:sldId id="261" r:id="rId8"/>
    <p:sldId id="262" r:id="rId9"/>
    <p:sldId id="263" r:id="rId10"/>
    <p:sldId id="264"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6533" autoAdjust="0"/>
  </p:normalViewPr>
  <p:slideViewPr>
    <p:cSldViewPr snapToGrid="0">
      <p:cViewPr varScale="1">
        <p:scale>
          <a:sx n="53" d="100"/>
          <a:sy n="53" d="100"/>
        </p:scale>
        <p:origin x="28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497C97-CD7A-47BC-A1EF-5D50429D954D}" type="datetimeFigureOut">
              <a:rPr lang="en-US" smtClean="0"/>
              <a:t>7/28/2023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D31C2F-141F-46F0-9A42-4DBD6FF5A2AA}" type="slidenum">
              <a:rPr lang="en-US" smtClean="0"/>
              <a:t>‹#›</a:t>
            </a:fld>
            <a:endParaRPr lang="en-US" dirty="0"/>
          </a:p>
        </p:txBody>
      </p:sp>
    </p:spTree>
    <p:extLst>
      <p:ext uri="{BB962C8B-B14F-4D97-AF65-F5344CB8AC3E}">
        <p14:creationId xmlns:p14="http://schemas.microsoft.com/office/powerpoint/2010/main" val="2675156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31C2F-141F-46F0-9A42-4DBD6FF5A2AA}" type="slidenum">
              <a:rPr lang="en-US" smtClean="0"/>
              <a:t>1</a:t>
            </a:fld>
            <a:endParaRPr lang="en-US" dirty="0"/>
          </a:p>
        </p:txBody>
      </p:sp>
    </p:spTree>
    <p:extLst>
      <p:ext uri="{BB962C8B-B14F-4D97-AF65-F5344CB8AC3E}">
        <p14:creationId xmlns:p14="http://schemas.microsoft.com/office/powerpoint/2010/main" val="261581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31C2F-141F-46F0-9A42-4DBD6FF5A2AA}" type="slidenum">
              <a:rPr lang="en-US" smtClean="0"/>
              <a:t>10</a:t>
            </a:fld>
            <a:endParaRPr lang="en-US" dirty="0"/>
          </a:p>
        </p:txBody>
      </p:sp>
    </p:spTree>
    <p:extLst>
      <p:ext uri="{BB962C8B-B14F-4D97-AF65-F5344CB8AC3E}">
        <p14:creationId xmlns:p14="http://schemas.microsoft.com/office/powerpoint/2010/main" val="121232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Harvey Mudd College is a small, private, liberal arts college, STEM focus.</a:t>
            </a:r>
          </a:p>
          <a:p>
            <a:r>
              <a:rPr lang="en-US" dirty="0"/>
              <a:t>~900 UG Students, all STEM majors. </a:t>
            </a:r>
          </a:p>
          <a:p>
            <a:r>
              <a:rPr lang="en-US" dirty="0"/>
              <a:t>~100 Full Time, Tenure Track faculty, low reliance on contingent faculty.</a:t>
            </a:r>
          </a:p>
          <a:p>
            <a:r>
              <a:rPr lang="en-US" dirty="0"/>
              <a:t>3</a:t>
            </a:r>
            <a:r>
              <a:rPr lang="en-US" baseline="30000" dirty="0"/>
              <a:t>rd</a:t>
            </a:r>
            <a:r>
              <a:rPr lang="en-US" dirty="0"/>
              <a:t> COACHE administration (2017, 2020, 2023).</a:t>
            </a:r>
          </a:p>
          <a:p>
            <a:r>
              <a:rPr lang="en-US" dirty="0"/>
              <a:t>New Dean, New President since last COACHE administration.  We are heading into a new Strategic Plan.</a:t>
            </a:r>
          </a:p>
          <a:p>
            <a:endParaRPr lang="en-US" dirty="0"/>
          </a:p>
          <a:p>
            <a:r>
              <a:rPr lang="en-US" dirty="0"/>
              <a:t>ME: I am AVP for IR and Effectiveness, been at HMC for 10 years, before that I worked at UCLA in Higher Education Research Institute as the Assistant Director of CIRP.  Started career out as Director of Assessment and Faculty in Psychology at Agnes Scott College and taught at Occidental College.  </a:t>
            </a:r>
          </a:p>
          <a:p>
            <a:endParaRPr lang="en-US" dirty="0"/>
          </a:p>
          <a:p>
            <a:r>
              <a:rPr lang="en-US" dirty="0"/>
              <a:t>I love this work.  At each of the places I worked, I cultivated relationships with Deans, Provosts, faculty that have helped me think about how to use survey data to help make improvements to colleges and universities.  Nothing makes me happier than when someone stops by my office or emails and says “I have a question, and I wonder if we have data on…”  </a:t>
            </a:r>
          </a:p>
          <a:p>
            <a:endParaRPr lang="en-US" dirty="0"/>
          </a:p>
          <a:p>
            <a:r>
              <a:rPr lang="en-US" dirty="0"/>
              <a:t>My time today is going to be a lot about process.  Hot to make inroads with data, specifically with COACHE data.</a:t>
            </a:r>
          </a:p>
          <a:p>
            <a:r>
              <a:rPr lang="en-US" dirty="0"/>
              <a:t>And I'm going to tell you right off the top, I am not the one putting the COACHE data into strategic planning process, I’m empowering others to use the data and to bring it to strategic planning at the departmental and institutional level. </a:t>
            </a:r>
          </a:p>
        </p:txBody>
      </p:sp>
      <p:sp>
        <p:nvSpPr>
          <p:cNvPr id="4" name="Slide Number Placeholder 3"/>
          <p:cNvSpPr>
            <a:spLocks noGrp="1"/>
          </p:cNvSpPr>
          <p:nvPr>
            <p:ph type="sldNum" sz="quarter" idx="5"/>
          </p:nvPr>
        </p:nvSpPr>
        <p:spPr/>
        <p:txBody>
          <a:bodyPr/>
          <a:lstStyle/>
          <a:p>
            <a:fld id="{B8D31C2F-141F-46F0-9A42-4DBD6FF5A2AA}" type="slidenum">
              <a:rPr lang="en-US" smtClean="0"/>
              <a:t>2</a:t>
            </a:fld>
            <a:endParaRPr lang="en-US" dirty="0"/>
          </a:p>
        </p:txBody>
      </p:sp>
    </p:spTree>
    <p:extLst>
      <p:ext uri="{BB962C8B-B14F-4D97-AF65-F5344CB8AC3E}">
        <p14:creationId xmlns:p14="http://schemas.microsoft.com/office/powerpoint/2010/main" val="52141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sitting here today, </a:t>
            </a:r>
            <a:r>
              <a:rPr lang="en-US" b="1" dirty="0"/>
              <a:t>I have a list of questions that the leadership at my institution is asking</a:t>
            </a:r>
            <a:r>
              <a:rPr lang="en-US" dirty="0"/>
              <a:t>, and I have done a couple of things before I start digging in to the data to set myself up for success.</a:t>
            </a:r>
          </a:p>
          <a:p>
            <a:endParaRPr lang="en-US" dirty="0"/>
          </a:p>
          <a:p>
            <a:r>
              <a:rPr lang="en-US" dirty="0"/>
              <a:t>Our last COACHE administration highlighted a couple of issues that were important for us to tackle. Two benchmarks, clarity of tenure expectations and tenure policies, suggested we had work to do in those areas, so two faculty committees worked to update and reform our faculty notebook.  My Dean, the chair of our Faculty Executive Committee, and our new president are all looking forward to seeing how our work in these areas is reflected in those benchmarks.  </a:t>
            </a:r>
          </a:p>
          <a:p>
            <a:endParaRPr lang="en-US" dirty="0"/>
          </a:p>
          <a:p>
            <a:r>
              <a:rPr lang="en-US" dirty="0"/>
              <a:t>Super important because we have 11 new faculty members starting this year. I’m starting with this, and I am making sure that the information also gets to our Associate Dean, who is in charge of new faculty orientation  </a:t>
            </a:r>
          </a:p>
          <a:p>
            <a:endParaRPr lang="en-US" dirty="0"/>
          </a:p>
          <a:p>
            <a:r>
              <a:rPr lang="en-US" dirty="0"/>
              <a:t>The committees that worked on the changes to tenure policies were ad hoc, otherwise I would share with them as well.</a:t>
            </a:r>
          </a:p>
          <a:p>
            <a:endParaRPr lang="en-US" dirty="0"/>
          </a:p>
          <a:p>
            <a:r>
              <a:rPr lang="en-US" dirty="0"/>
              <a:t>Second thing to think about, </a:t>
            </a:r>
            <a:r>
              <a:rPr lang="en-US" b="1" dirty="0"/>
              <a:t>Are there themes or urgent concerns that motivated your participation?  </a:t>
            </a:r>
            <a:r>
              <a:rPr lang="en-US" dirty="0"/>
              <a:t>Tackle those first. </a:t>
            </a:r>
          </a:p>
          <a:p>
            <a:r>
              <a:rPr lang="en-US" dirty="0"/>
              <a:t>Data on Nature of work - Teaching should go to CTL or Associate Dean</a:t>
            </a:r>
          </a:p>
          <a:p>
            <a:r>
              <a:rPr lang="en-US" dirty="0"/>
              <a:t>Data on Tenure Policies, faculty leadership  to Faculty Executive Committee</a:t>
            </a:r>
          </a:p>
          <a:p>
            <a:r>
              <a:rPr lang="en-US" dirty="0"/>
              <a:t>Data on Departmental Collegiality, engagement, quality goes to department chairs</a:t>
            </a:r>
          </a:p>
          <a:p>
            <a:endParaRPr lang="en-US" dirty="0"/>
          </a:p>
          <a:p>
            <a:r>
              <a:rPr lang="en-US" dirty="0"/>
              <a:t>(notice these are all going to the faculty, not to the president?) </a:t>
            </a:r>
          </a:p>
          <a:p>
            <a:r>
              <a:rPr lang="en-US" b="1" dirty="0"/>
              <a:t>I also talk to faculty in leadership positions (department chairs, associate deans, head of Hixon Center for sustainability) </a:t>
            </a:r>
          </a:p>
          <a:p>
            <a:endParaRPr lang="en-US" dirty="0"/>
          </a:p>
          <a:p>
            <a:r>
              <a:rPr lang="en-US" dirty="0"/>
              <a:t>We hired a new Director for Sponsored Research and she has emailed me no fewer than 3 times this summer asking me when the COACHE data will be ready, she has items in the “Nature of Work: Research” benchmark that she wants to look at to inform her work. </a:t>
            </a:r>
          </a:p>
          <a:p>
            <a:endParaRPr lang="en-US" dirty="0"/>
          </a:p>
          <a:p>
            <a:r>
              <a:rPr lang="en-US" b="1" dirty="0"/>
              <a:t>Identify policies and practices that COACHE data can inform</a:t>
            </a:r>
            <a:r>
              <a:rPr lang="en-US" dirty="0"/>
              <a:t>. For HMC it was tenure policies, but in thinking about our issues of workload, there are also practices that have shifted considerably during the pandemic, like emailing off hours, flexibility with meeting times and locations, that we hope will have had an impact on workload for faculty, if not across the board, then maybe in departments or within ranks.  And if we spy something that is working, we want to ask, what's going on here and how do we make sure others have access?</a:t>
            </a:r>
          </a:p>
          <a:p>
            <a:endParaRPr lang="en-US" dirty="0"/>
          </a:p>
          <a:p>
            <a:endParaRPr lang="en-US" dirty="0"/>
          </a:p>
        </p:txBody>
      </p:sp>
      <p:sp>
        <p:nvSpPr>
          <p:cNvPr id="4" name="Slide Number Placeholder 3"/>
          <p:cNvSpPr>
            <a:spLocks noGrp="1"/>
          </p:cNvSpPr>
          <p:nvPr>
            <p:ph type="sldNum" sz="quarter" idx="5"/>
          </p:nvPr>
        </p:nvSpPr>
        <p:spPr/>
        <p:txBody>
          <a:bodyPr/>
          <a:lstStyle/>
          <a:p>
            <a:fld id="{B8D31C2F-141F-46F0-9A42-4DBD6FF5A2AA}" type="slidenum">
              <a:rPr lang="en-US" smtClean="0"/>
              <a:t>3</a:t>
            </a:fld>
            <a:endParaRPr lang="en-US" dirty="0"/>
          </a:p>
        </p:txBody>
      </p:sp>
    </p:spTree>
    <p:extLst>
      <p:ext uri="{BB962C8B-B14F-4D97-AF65-F5344CB8AC3E}">
        <p14:creationId xmlns:p14="http://schemas.microsoft.com/office/powerpoint/2010/main" val="28142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priorities and partnerships</a:t>
            </a:r>
          </a:p>
          <a:p>
            <a:endParaRPr lang="en-US" dirty="0"/>
          </a:p>
          <a:p>
            <a:r>
              <a:rPr lang="en-US" dirty="0"/>
              <a:t>I have 2 hours next week on my Deans calendar.  My previous dean and I spent our 1:1 meetings talking about what we saw and how to share over the course of the fall.  There are lots of ways to make this work, but making meaning of this data does not happen by accident. </a:t>
            </a:r>
          </a:p>
          <a:p>
            <a:endParaRPr lang="en-US" dirty="0"/>
          </a:p>
          <a:p>
            <a:r>
              <a:rPr lang="en-US" dirty="0"/>
              <a:t>Block time on calendars in advance.  Ask for time in standing meetings with Department Chairs  Make those meetings enjoyable. </a:t>
            </a:r>
          </a:p>
          <a:p>
            <a:endParaRPr lang="en-US" dirty="0"/>
          </a:p>
          <a:p>
            <a:r>
              <a:rPr lang="en-US" dirty="0"/>
              <a:t>Having places for the data to go before you know what the results say means the data are expected there, even if the news is not what you were expecting.  It means data are less likely to be buried.</a:t>
            </a:r>
          </a:p>
          <a:p>
            <a:endParaRPr lang="en-US" dirty="0"/>
          </a:p>
          <a:p>
            <a:r>
              <a:rPr lang="en-US" dirty="0"/>
              <a:t>Corollary to this is when you block peoples calendars or get on agendas, you have to have to establish the agenda and deliver what’s expected.  If it’s a preliminary conversation, a full blown analysis, etc.  </a:t>
            </a:r>
          </a:p>
        </p:txBody>
      </p:sp>
      <p:sp>
        <p:nvSpPr>
          <p:cNvPr id="4" name="Slide Number Placeholder 3"/>
          <p:cNvSpPr>
            <a:spLocks noGrp="1"/>
          </p:cNvSpPr>
          <p:nvPr>
            <p:ph type="sldNum" sz="quarter" idx="5"/>
          </p:nvPr>
        </p:nvSpPr>
        <p:spPr/>
        <p:txBody>
          <a:bodyPr/>
          <a:lstStyle/>
          <a:p>
            <a:fld id="{B8D31C2F-141F-46F0-9A42-4DBD6FF5A2AA}" type="slidenum">
              <a:rPr lang="en-US" smtClean="0"/>
              <a:t>4</a:t>
            </a:fld>
            <a:endParaRPr lang="en-US" dirty="0"/>
          </a:p>
        </p:txBody>
      </p:sp>
    </p:spTree>
    <p:extLst>
      <p:ext uri="{BB962C8B-B14F-4D97-AF65-F5344CB8AC3E}">
        <p14:creationId xmlns:p14="http://schemas.microsoft.com/office/powerpoint/2010/main" val="309923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COACHE results are like an unaccompanied minor about to embark on a long plane trip.  </a:t>
            </a:r>
          </a:p>
          <a:p>
            <a:r>
              <a:rPr lang="en-US" dirty="0"/>
              <a:t>You would never put a kiddo in an Uber to the airport and just wish them well.  You drive them to the airport, park the car, help them check their bags, get them through security, while you are walking them to the gate you make sure they have a snack, have been to the bathroom, know who is meeting them at their destination, at the gate you stay with them until they board.  Along the way the airline helps as well, they get a big lanyard to wear with their info, a flight attendant escorts them onto the plane.  You must stay until the plane takes off. </a:t>
            </a:r>
          </a:p>
          <a:p>
            <a:endParaRPr lang="en-US" dirty="0"/>
          </a:p>
          <a:p>
            <a:r>
              <a:rPr lang="en-US" dirty="0"/>
              <a:t>Being a data steward is similar.  You must stay until the plane takes off. What do I mean by that? I mean I don’t create reports and hand them off to someone else, hoping they will use them.  </a:t>
            </a:r>
          </a:p>
          <a:p>
            <a:r>
              <a:rPr lang="en-US" dirty="0"/>
              <a:t>While it is absolutely true that I collect, analyze, interpret and report on our COACHE data, data stewardship is more than that.  </a:t>
            </a:r>
          </a:p>
          <a:p>
            <a:pPr marL="232943" indent="-232943">
              <a:buAutoNum type="arabicParenR"/>
            </a:pPr>
            <a:r>
              <a:rPr lang="en-US" dirty="0"/>
              <a:t>Identify data needs-always listening to my leadership and making links between issues we face and data we have available. Do not always do this in public, and its not always “senior leadership” sometimes its an associate dean, department chair, or committee.     </a:t>
            </a:r>
          </a:p>
          <a:p>
            <a:pPr marL="232943" indent="-232943" defTabSz="931774">
              <a:buFontTx/>
              <a:buAutoNum type="arabicParenR"/>
            </a:pPr>
            <a:r>
              <a:rPr lang="en-US" dirty="0"/>
              <a:t>Collect and analyze. I am responsible for the quality of the data and for establishing trust in the findings  And I don’t use a lot of sophisticated analysis.  Means are usually enough.  O my campus I often ask “are you curious, or does the analysis impact your decision making”  </a:t>
            </a:r>
          </a:p>
          <a:p>
            <a:pPr marL="232943" indent="-232943" defTabSz="931774">
              <a:buFontTx/>
              <a:buAutoNum type="arabicParenR"/>
            </a:pPr>
            <a:r>
              <a:rPr lang="en-US" dirty="0"/>
              <a:t>Plan and evaluate-I think about how things compare to last administration, how Monitor use to assist teams-how can this be helpful to various committees, etc.</a:t>
            </a:r>
          </a:p>
          <a:p>
            <a:pPr marL="232943" indent="-232943" defTabSz="931774">
              <a:buFontTx/>
              <a:buAutoNum type="arabicParenR"/>
            </a:pPr>
            <a:r>
              <a:rPr lang="en-US" dirty="0"/>
              <a:t>Trusted resource, who keep others from misrepresenting data, or reminding them to use data rather than anecdote</a:t>
            </a:r>
          </a:p>
          <a:p>
            <a:r>
              <a:rPr lang="en-US" dirty="0"/>
              <a:t>5) Educate data consumers- whether it is establishing and sharing common definitions, providing examples of how similar data could be used my job is to make sure people know what they data can (and cannot) do</a:t>
            </a:r>
          </a:p>
          <a:p>
            <a:pPr marL="232943" indent="-232943">
              <a:buAutoNum type="arabicParenR"/>
            </a:pPr>
            <a:endParaRPr lang="en-US" dirty="0"/>
          </a:p>
          <a:p>
            <a:r>
              <a:rPr lang="en-US" dirty="0"/>
              <a:t>Much of my work is about getting people up to speed and in alignment so they can think together about what decisions to make, why they are being made, and how the outcome will be assessed</a:t>
            </a:r>
          </a:p>
          <a:p>
            <a:endParaRPr lang="en-US" dirty="0"/>
          </a:p>
          <a:p>
            <a:pPr defTabSz="931774"/>
            <a:r>
              <a:rPr lang="en-US" dirty="0"/>
              <a:t>Data stewardship is the caretaking of data. All data users contribute to data stewardship. </a:t>
            </a:r>
          </a:p>
          <a:p>
            <a:pPr defTabSz="931774"/>
            <a:endParaRPr lang="en-US" dirty="0"/>
          </a:p>
          <a:p>
            <a:pPr defTabSz="931774"/>
            <a:r>
              <a:rPr lang="en-US" dirty="0"/>
              <a:t>And I stick around until the plane takes off.</a:t>
            </a:r>
          </a:p>
          <a:p>
            <a:pPr marL="232943" indent="-232943">
              <a:buAutoNum type="arabicParenR"/>
            </a:pPr>
            <a:endParaRPr lang="en-US" dirty="0"/>
          </a:p>
          <a:p>
            <a:r>
              <a:rPr lang="en-US" dirty="0"/>
              <a:t>(also worth talking about what I don’t do:</a:t>
            </a:r>
          </a:p>
          <a:p>
            <a:pPr marL="232943" indent="-232943">
              <a:buAutoNum type="arabicParenR"/>
            </a:pPr>
            <a:r>
              <a:rPr lang="en-US" dirty="0"/>
              <a:t>Try to be the smartest person in the room, I will lose every time.</a:t>
            </a:r>
          </a:p>
          <a:p>
            <a:pPr marL="232943" indent="-232943">
              <a:buAutoNum type="arabicParenR"/>
            </a:pPr>
            <a:r>
              <a:rPr lang="en-US" dirty="0"/>
              <a:t>Do everything myself-at the risk of too many scientific metaphors, I am a catalyst </a:t>
            </a:r>
          </a:p>
          <a:p>
            <a:pPr marL="232943" indent="-232943">
              <a:buAutoNum type="arabicParenR"/>
            </a:pPr>
            <a:r>
              <a:rPr lang="en-US" dirty="0"/>
              <a:t>Impose my style of work.  They have to own the data, that means they get to shape it.  I'm there as guardrails to keep them from misinterpreting.  But if they want to talk about shared governance data before workload data, so be it.</a:t>
            </a:r>
          </a:p>
          <a:p>
            <a:pPr marL="232943" indent="-232943">
              <a:buAutoNum type="arabicParenR"/>
            </a:pPr>
            <a:r>
              <a:rPr lang="en-US" dirty="0"/>
              <a:t>Avoid conflict – giving feedback isn’t mean, its important  offer suggestions to solve the problem and focus on positive impact working together can have</a:t>
            </a:r>
          </a:p>
        </p:txBody>
      </p:sp>
      <p:sp>
        <p:nvSpPr>
          <p:cNvPr id="4" name="Slide Number Placeholder 3"/>
          <p:cNvSpPr>
            <a:spLocks noGrp="1"/>
          </p:cNvSpPr>
          <p:nvPr>
            <p:ph type="sldNum" sz="quarter" idx="5"/>
          </p:nvPr>
        </p:nvSpPr>
        <p:spPr/>
        <p:txBody>
          <a:bodyPr/>
          <a:lstStyle/>
          <a:p>
            <a:fld id="{B8D31C2F-141F-46F0-9A42-4DBD6FF5A2AA}" type="slidenum">
              <a:rPr lang="en-US" smtClean="0"/>
              <a:t>5</a:t>
            </a:fld>
            <a:endParaRPr lang="en-US" dirty="0"/>
          </a:p>
        </p:txBody>
      </p:sp>
    </p:spTree>
    <p:extLst>
      <p:ext uri="{BB962C8B-B14F-4D97-AF65-F5344CB8AC3E}">
        <p14:creationId xmlns:p14="http://schemas.microsoft.com/office/powerpoint/2010/main" val="230037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I have hopefully convinced you to steward your COACHE data, its good to have some practical tips about how I do that.</a:t>
            </a:r>
          </a:p>
          <a:p>
            <a:pPr marL="232943" indent="-232943">
              <a:buAutoNum type="arabicParenR"/>
            </a:pPr>
            <a:r>
              <a:rPr lang="en-US" b="1" dirty="0"/>
              <a:t>Know your audience-</a:t>
            </a:r>
            <a:r>
              <a:rPr lang="en-US" b="0" dirty="0"/>
              <a:t> I have a faculty full of scientists.  </a:t>
            </a:r>
            <a:endParaRPr lang="en-US" b="1" dirty="0"/>
          </a:p>
          <a:p>
            <a:pPr marL="232943" indent="-232943">
              <a:buAutoNum type="arabicParenR"/>
            </a:pPr>
            <a:r>
              <a:rPr lang="en-US" b="1" dirty="0"/>
              <a:t>Inquiry model of data use </a:t>
            </a:r>
            <a:r>
              <a:rPr lang="en-US" dirty="0"/>
              <a:t>- </a:t>
            </a:r>
          </a:p>
          <a:p>
            <a:pPr marL="232943" indent="-232943">
              <a:buAutoNum type="arabicParenR"/>
            </a:pPr>
            <a:r>
              <a:rPr lang="en-US" b="1" dirty="0"/>
              <a:t>Be accessible </a:t>
            </a:r>
            <a:r>
              <a:rPr lang="en-US" dirty="0"/>
              <a:t>– if someone has a question, I’m here to answer it.  Sometimes Ill put as much as I can on the website, and refer people there. I have emailed Todd with questions my faculty ask. So that they trust.</a:t>
            </a:r>
          </a:p>
          <a:p>
            <a:pPr marL="232943" indent="-232943">
              <a:buAutoNum type="arabicParenR"/>
            </a:pPr>
            <a:r>
              <a:rPr lang="en-US" b="1" dirty="0"/>
              <a:t>Be “neutral”  </a:t>
            </a:r>
            <a:r>
              <a:rPr lang="en-US" dirty="0"/>
              <a:t>- This is not something you can do immediately, but I don’t have skin in the faculty game.  I am not on my Dean’s side, or the Department Chairs side or the Presidents side  I'm on the side of the COACHE data.  I'm going to present it, share what can and cannot be concluded about it, </a:t>
            </a:r>
          </a:p>
          <a:p>
            <a:pPr marL="232943" indent="-232943">
              <a:buAutoNum type="arabicParenR"/>
            </a:pPr>
            <a:r>
              <a:rPr lang="en-US" dirty="0"/>
              <a:t>I use </a:t>
            </a:r>
            <a:r>
              <a:rPr lang="en-US" b="1" dirty="0"/>
              <a:t>data as a form of communication</a:t>
            </a:r>
          </a:p>
          <a:p>
            <a:pPr marL="232943" indent="-232943">
              <a:buAutoNum type="arabicParenR"/>
            </a:pPr>
            <a:r>
              <a:rPr lang="en-US" b="1" dirty="0"/>
              <a:t>Work iteratively</a:t>
            </a:r>
            <a:r>
              <a:rPr lang="en-US" dirty="0"/>
              <a:t>.  I am not going to stand up here and tell you that each and every time I shared COACHE results its been a wild success.  It has not.  DEPARTMENT CHAIRS EXAMPLE</a:t>
            </a:r>
          </a:p>
          <a:p>
            <a:r>
              <a:rPr lang="en-US" dirty="0"/>
              <a:t>Shared what I called the “departmental comparison report” had each benchmark, then overall mean, and mean for each department.  I thought this was great.  Chairs had been clamoring for this data, and I thought they would love it.  </a:t>
            </a:r>
          </a:p>
          <a:p>
            <a:r>
              <a:rPr lang="en-US" dirty="0"/>
              <a:t>They hated it.  It was a set of tables in a 20ish page report.  They could not find their way through the data, it was just too much. So they do what faculty do, they asked for significance testing between the means, they asked for confidence intervals, they wanted to know what the N was not for the department ,but for the question.  </a:t>
            </a:r>
          </a:p>
          <a:p>
            <a:endParaRPr lang="en-US" dirty="0"/>
          </a:p>
          <a:p>
            <a:r>
              <a:rPr lang="en-US" dirty="0"/>
              <a:t>My dean and I were disheartened.  That was not what we wanted them to do.  SO we thought about it, I went back to the charts, and I simply highlighted the highest and lowest mean for every question.  When you did that, you could see patterns in the data.  Both within and between benchmarks.  My dean took it back to the department chairs.  A totally different discussion happened.  They could find their path.  They could talk to one another about the data, and not how the data were constructed.</a:t>
            </a:r>
          </a:p>
          <a:p>
            <a:endParaRPr lang="en-US" dirty="0"/>
          </a:p>
          <a:p>
            <a:r>
              <a:rPr lang="en-US" dirty="0"/>
              <a:t>If something does not get your folks to where they should be, talking about what this means.  Think about what else they might need.  Sometimes what they need is time.  Sometimes it’s a different way of presenting the information, sometimes it </a:t>
            </a:r>
          </a:p>
        </p:txBody>
      </p:sp>
      <p:sp>
        <p:nvSpPr>
          <p:cNvPr id="4" name="Slide Number Placeholder 3"/>
          <p:cNvSpPr>
            <a:spLocks noGrp="1"/>
          </p:cNvSpPr>
          <p:nvPr>
            <p:ph type="sldNum" sz="quarter" idx="5"/>
          </p:nvPr>
        </p:nvSpPr>
        <p:spPr/>
        <p:txBody>
          <a:bodyPr/>
          <a:lstStyle/>
          <a:p>
            <a:fld id="{B8D31C2F-141F-46F0-9A42-4DBD6FF5A2AA}" type="slidenum">
              <a:rPr lang="en-US" smtClean="0"/>
              <a:t>6</a:t>
            </a:fld>
            <a:endParaRPr lang="en-US" dirty="0"/>
          </a:p>
        </p:txBody>
      </p:sp>
    </p:spTree>
    <p:extLst>
      <p:ext uri="{BB962C8B-B14F-4D97-AF65-F5344CB8AC3E}">
        <p14:creationId xmlns:p14="http://schemas.microsoft.com/office/powerpoint/2010/main" val="383006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hazard communication standard labels they use to label chemicals, but you might also use them to label faculty and administrators.  They are explosive, fire danger, accelerant, corrosive, poison, irritant, contents under pressure, and health hazard) </a:t>
            </a:r>
          </a:p>
          <a:p>
            <a:endParaRPr lang="en-US" dirty="0"/>
          </a:p>
          <a:p>
            <a:r>
              <a:rPr lang="en-US" dirty="0"/>
              <a:t>Ask audience for some of the critiques they have heard when sharing results: </a:t>
            </a:r>
          </a:p>
          <a:p>
            <a:r>
              <a:rPr lang="en-US" dirty="0"/>
              <a:t>The sample is not large enough </a:t>
            </a:r>
          </a:p>
          <a:p>
            <a:r>
              <a:rPr lang="en-US" dirty="0"/>
              <a:t>The sample is not representative of every demographic that is important to us</a:t>
            </a:r>
          </a:p>
          <a:p>
            <a:r>
              <a:rPr lang="en-US" dirty="0"/>
              <a:t>Some groups are too small to report on</a:t>
            </a:r>
          </a:p>
          <a:p>
            <a:r>
              <a:rPr lang="en-US" dirty="0"/>
              <a:t>Data are not as good/bad/clear as we need it to be</a:t>
            </a:r>
          </a:p>
          <a:p>
            <a:r>
              <a:rPr lang="en-US" dirty="0"/>
              <a:t>This item is worded poorly/not the way our institution works</a:t>
            </a:r>
          </a:p>
          <a:p>
            <a:r>
              <a:rPr lang="en-US" dirty="0"/>
              <a:t>The results do not represent my experience</a:t>
            </a:r>
          </a:p>
        </p:txBody>
      </p:sp>
      <p:sp>
        <p:nvSpPr>
          <p:cNvPr id="4" name="Slide Number Placeholder 3"/>
          <p:cNvSpPr>
            <a:spLocks noGrp="1"/>
          </p:cNvSpPr>
          <p:nvPr>
            <p:ph type="sldNum" sz="quarter" idx="5"/>
          </p:nvPr>
        </p:nvSpPr>
        <p:spPr/>
        <p:txBody>
          <a:bodyPr/>
          <a:lstStyle/>
          <a:p>
            <a:fld id="{B8D31C2F-141F-46F0-9A42-4DBD6FF5A2AA}" type="slidenum">
              <a:rPr lang="en-US" smtClean="0"/>
              <a:t>7</a:t>
            </a:fld>
            <a:endParaRPr lang="en-US" dirty="0"/>
          </a:p>
        </p:txBody>
      </p:sp>
    </p:spTree>
    <p:extLst>
      <p:ext uri="{BB962C8B-B14F-4D97-AF65-F5344CB8AC3E}">
        <p14:creationId xmlns:p14="http://schemas.microsoft.com/office/powerpoint/2010/main" val="111015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 into discomfort—we readily accept that discomfort and challenge are essential components for our students to learn.  Same is true here, discomfort and challenge are necessary to creating lasting improvement and change</a:t>
            </a:r>
          </a:p>
          <a:p>
            <a:endParaRPr lang="en-US" dirty="0"/>
          </a:p>
          <a:p>
            <a:r>
              <a:rPr lang="en-US" dirty="0"/>
              <a:t>Create times for people to digest the data, to ask questions, to really think about and make meaning of it together</a:t>
            </a:r>
          </a:p>
          <a:p>
            <a:endParaRPr lang="en-US" dirty="0"/>
          </a:p>
          <a:p>
            <a:r>
              <a:rPr lang="en-US" dirty="0"/>
              <a:t>Give results to them in “chunks” and let them talk, let them circle back to issues and themes.  </a:t>
            </a:r>
          </a:p>
          <a:p>
            <a:endParaRPr lang="en-US" dirty="0"/>
          </a:p>
          <a:p>
            <a:r>
              <a:rPr lang="en-US" dirty="0"/>
              <a:t>Empower others.  </a:t>
            </a:r>
          </a:p>
          <a:p>
            <a:endParaRPr lang="en-US" dirty="0"/>
          </a:p>
          <a:p>
            <a:r>
              <a:rPr lang="en-US" dirty="0"/>
              <a:t>The way you frame the question matters.  </a:t>
            </a:r>
          </a:p>
          <a:p>
            <a:r>
              <a:rPr lang="en-US" dirty="0"/>
              <a:t>We need to make changes VS what challenges might we face if we don’t make any changes?</a:t>
            </a:r>
          </a:p>
          <a:p>
            <a:r>
              <a:rPr lang="en-US" dirty="0"/>
              <a:t>X is holding back your department VS in what ways is X impacting the achievement of your department’s goals?</a:t>
            </a:r>
          </a:p>
          <a:p>
            <a:r>
              <a:rPr lang="en-US" dirty="0"/>
              <a:t>What do we do with this information VS what is the cost of not taking action based on this information?</a:t>
            </a:r>
          </a:p>
          <a:p>
            <a:endParaRPr lang="en-US" dirty="0"/>
          </a:p>
          <a:p>
            <a:r>
              <a:rPr lang="en-US" dirty="0"/>
              <a:t>Use your COACHE Partners</a:t>
            </a:r>
          </a:p>
          <a:p>
            <a:endParaRPr lang="en-US" dirty="0"/>
          </a:p>
          <a:p>
            <a:r>
              <a:rPr lang="en-US" dirty="0"/>
              <a:t>Conflict is not something to fear.  Be prepared.  Try to understand why the person is so upset, are they afraid?  What are they afraid of? Show them you hear their concern and are responding to it, then you can talk with them about the importance of the information you have.</a:t>
            </a:r>
          </a:p>
        </p:txBody>
      </p:sp>
      <p:sp>
        <p:nvSpPr>
          <p:cNvPr id="4" name="Slide Number Placeholder 3"/>
          <p:cNvSpPr>
            <a:spLocks noGrp="1"/>
          </p:cNvSpPr>
          <p:nvPr>
            <p:ph type="sldNum" sz="quarter" idx="5"/>
          </p:nvPr>
        </p:nvSpPr>
        <p:spPr/>
        <p:txBody>
          <a:bodyPr/>
          <a:lstStyle/>
          <a:p>
            <a:fld id="{B8D31C2F-141F-46F0-9A42-4DBD6FF5A2AA}" type="slidenum">
              <a:rPr lang="en-US" smtClean="0"/>
              <a:t>8</a:t>
            </a:fld>
            <a:endParaRPr lang="en-US" dirty="0"/>
          </a:p>
        </p:txBody>
      </p:sp>
    </p:spTree>
    <p:extLst>
      <p:ext uri="{BB962C8B-B14F-4D97-AF65-F5344CB8AC3E}">
        <p14:creationId xmlns:p14="http://schemas.microsoft.com/office/powerpoint/2010/main" val="263963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COACHE DATA REALLY IS ABOUT THE LONG GAME.</a:t>
            </a:r>
          </a:p>
          <a:p>
            <a:r>
              <a:rPr lang="en-US" dirty="0"/>
              <a:t>I keep a list of where the findings “go” and the impact they have had.  Some of these things are big, like changing the tenure policies or hiring a full time grants person.  Others will be smaller victories—all are important.</a:t>
            </a:r>
          </a:p>
          <a:p>
            <a:r>
              <a:rPr lang="en-US" dirty="0"/>
              <a:t>Think of this as keeping track, not keeping score. </a:t>
            </a:r>
          </a:p>
          <a:p>
            <a:endParaRPr lang="en-US" dirty="0"/>
          </a:p>
          <a:p>
            <a:r>
              <a:rPr lang="en-US" dirty="0"/>
              <a:t>For example, HMC’s 2020 COACHE results have been used to: </a:t>
            </a:r>
          </a:p>
          <a:p>
            <a:pPr marL="174708" indent="-174708">
              <a:buFont typeface="Arial" panose="020B0604020202020204" pitchFamily="34" charset="0"/>
              <a:buChar char="•"/>
            </a:pPr>
            <a:r>
              <a:rPr lang="en-US" dirty="0"/>
              <a:t>Hire a full time Director of Sponsored Research who assists faculty members with proposal development, preparation, and submission, funding agencies liaison (Nature of work: Research)</a:t>
            </a:r>
          </a:p>
          <a:p>
            <a:pPr marL="174708" indent="-174708">
              <a:buFont typeface="Arial" panose="020B0604020202020204" pitchFamily="34" charset="0"/>
              <a:buChar char="•"/>
            </a:pPr>
            <a:r>
              <a:rPr lang="en-US" dirty="0"/>
              <a:t>Update our RPT policies (Tenure Policies)</a:t>
            </a:r>
          </a:p>
          <a:p>
            <a:pPr marL="174708" indent="-174708">
              <a:buFont typeface="Arial" panose="020B0604020202020204" pitchFamily="34" charset="0"/>
              <a:buChar char="•"/>
            </a:pPr>
            <a:r>
              <a:rPr lang="en-US" dirty="0"/>
              <a:t>Inform Faculty Workload conversations (Nature of work: teaching)</a:t>
            </a:r>
          </a:p>
          <a:p>
            <a:pPr marL="174708" indent="-174708">
              <a:buFont typeface="Arial" panose="020B0604020202020204" pitchFamily="34" charset="0"/>
              <a:buChar char="•"/>
            </a:pPr>
            <a:r>
              <a:rPr lang="en-US" dirty="0"/>
              <a:t>Secure additional funding for faculty doing summer research with undergraduate students (Nature of work: research)</a:t>
            </a:r>
          </a:p>
          <a:p>
            <a:pPr marL="174708" indent="-174708">
              <a:buFont typeface="Arial" panose="020B0604020202020204" pitchFamily="34" charset="0"/>
              <a:buChar char="•"/>
            </a:pPr>
            <a:r>
              <a:rPr lang="en-US" dirty="0"/>
              <a:t>Inform decisions about reappointment of department chairs (leadership: Department)</a:t>
            </a:r>
          </a:p>
          <a:p>
            <a:pPr marL="174708" indent="-174708">
              <a:buFont typeface="Arial" panose="020B0604020202020204" pitchFamily="34" charset="0"/>
              <a:buChar char="•"/>
            </a:pPr>
            <a:r>
              <a:rPr lang="en-US" dirty="0"/>
              <a:t>As evidence in WSCUC Reaffirmation</a:t>
            </a:r>
          </a:p>
          <a:p>
            <a:pPr marL="174708" indent="-174708">
              <a:buFont typeface="Arial" panose="020B0604020202020204" pitchFamily="34" charset="0"/>
              <a:buChar char="•"/>
            </a:pPr>
            <a:r>
              <a:rPr lang="en-US" dirty="0"/>
              <a:t>Shared with finalists in presidential search</a:t>
            </a:r>
          </a:p>
          <a:p>
            <a:pPr marL="174708" indent="-174708">
              <a:buFont typeface="Arial" panose="020B0604020202020204" pitchFamily="34" charset="0"/>
              <a:buChar char="•"/>
            </a:pPr>
            <a:r>
              <a:rPr lang="en-US" dirty="0"/>
              <a:t>Inform strategic planning efforts</a:t>
            </a:r>
          </a:p>
          <a:p>
            <a:endParaRPr lang="en-US" dirty="0"/>
          </a:p>
          <a:p>
            <a:r>
              <a:rPr lang="en-US" dirty="0"/>
              <a:t>Why do I do this?  Because our COACHE results are not just data.  Data is always about people. And not just any people, my people.  COACHE results represent my colleagues.  The faculty at HMC work tirelessly to teach and research and make our community what it is.  I work to center the faculty. these means and red triangles and green triangles are telling our story and pointing us in the directions we need to go.  The best way for us to predict the future is to make it ourselves.  </a:t>
            </a:r>
          </a:p>
        </p:txBody>
      </p:sp>
      <p:sp>
        <p:nvSpPr>
          <p:cNvPr id="4" name="Slide Number Placeholder 3"/>
          <p:cNvSpPr>
            <a:spLocks noGrp="1"/>
          </p:cNvSpPr>
          <p:nvPr>
            <p:ph type="sldNum" sz="quarter" idx="5"/>
          </p:nvPr>
        </p:nvSpPr>
        <p:spPr/>
        <p:txBody>
          <a:bodyPr/>
          <a:lstStyle/>
          <a:p>
            <a:fld id="{B8D31C2F-141F-46F0-9A42-4DBD6FF5A2AA}" type="slidenum">
              <a:rPr lang="en-US" smtClean="0"/>
              <a:t>9</a:t>
            </a:fld>
            <a:endParaRPr lang="en-US" dirty="0"/>
          </a:p>
        </p:txBody>
      </p:sp>
    </p:spTree>
    <p:extLst>
      <p:ext uri="{BB962C8B-B14F-4D97-AF65-F5344CB8AC3E}">
        <p14:creationId xmlns:p14="http://schemas.microsoft.com/office/powerpoint/2010/main" val="370468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7/28/2023</a:t>
            </a:fld>
            <a:endParaRPr lang="en-US" dirty="0"/>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425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7/28/2023</a:t>
            </a:fld>
            <a:endParaRPr lang="en-US" dirty="0"/>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31667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7/28/2023</a:t>
            </a:fld>
            <a:endParaRPr lang="en-US" dirty="0"/>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91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7/28/2023</a:t>
            </a:fld>
            <a:endParaRPr lang="en-US" dirty="0"/>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116489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7/28/2023</a:t>
            </a:fld>
            <a:endParaRPr lang="en-US" dirty="0"/>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211266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7/28/2023</a:t>
            </a:fld>
            <a:endParaRPr lang="en-US" dirty="0"/>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95030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7/28/2023</a:t>
            </a:fld>
            <a:endParaRPr lang="en-US" dirty="0"/>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00079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7/28/2023</a:t>
            </a:fld>
            <a:endParaRPr lang="en-US" dirty="0"/>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288239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7/28/2023</a:t>
            </a:fld>
            <a:endParaRPr lang="en-US" dirty="0"/>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31302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7/28/2023</a:t>
            </a:fld>
            <a:endParaRPr lang="en-US" dirty="0"/>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15913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7/28/2023</a:t>
            </a:fld>
            <a:endParaRPr lang="en-US" dirty="0"/>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dirty="0"/>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48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7/28/2023</a:t>
            </a:fld>
            <a:endParaRPr lang="en-US" dirty="0"/>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68691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mailto:lpblake@hmc.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up of a network&#10;&#10;Description automatically generated">
            <a:extLst>
              <a:ext uri="{FF2B5EF4-FFF2-40B4-BE49-F238E27FC236}">
                <a16:creationId xmlns:a16="http://schemas.microsoft.com/office/drawing/2014/main" id="{2544CB6E-6F2C-5BA2-2B35-FBAFB58DFFDE}"/>
              </a:ext>
            </a:extLst>
          </p:cNvPr>
          <p:cNvPicPr>
            <a:picLocks noChangeAspect="1"/>
          </p:cNvPicPr>
          <p:nvPr/>
        </p:nvPicPr>
        <p:blipFill rotWithShape="1">
          <a:blip r:embed="rId3">
            <a:alphaModFix amt="40000"/>
          </a:blip>
          <a:srcRect t="29688"/>
          <a:stretch/>
        </p:blipFill>
        <p:spPr>
          <a:xfrm>
            <a:off x="-2" y="-4"/>
            <a:ext cx="12192001" cy="6858001"/>
          </a:xfrm>
          <a:prstGeom prst="rect">
            <a:avLst/>
          </a:prstGeom>
        </p:spPr>
      </p:pic>
      <p:sp>
        <p:nvSpPr>
          <p:cNvPr id="2" name="Title 1">
            <a:extLst>
              <a:ext uri="{FF2B5EF4-FFF2-40B4-BE49-F238E27FC236}">
                <a16:creationId xmlns:a16="http://schemas.microsoft.com/office/drawing/2014/main" id="{F2C3D35D-C9C1-EC3B-A6CC-99312652C092}"/>
              </a:ext>
            </a:extLst>
          </p:cNvPr>
          <p:cNvSpPr>
            <a:spLocks noGrp="1"/>
          </p:cNvSpPr>
          <p:nvPr>
            <p:ph type="ctrTitle"/>
          </p:nvPr>
        </p:nvSpPr>
        <p:spPr>
          <a:xfrm>
            <a:off x="517870" y="978408"/>
            <a:ext cx="5021182" cy="2334248"/>
          </a:xfrm>
        </p:spPr>
        <p:txBody>
          <a:bodyPr anchor="t">
            <a:normAutofit/>
          </a:bodyPr>
          <a:lstStyle/>
          <a:p>
            <a:pPr>
              <a:lnSpc>
                <a:spcPct val="90000"/>
              </a:lnSpc>
            </a:pPr>
            <a:r>
              <a:rPr lang="en-US" sz="3800" dirty="0">
                <a:solidFill>
                  <a:srgbClr val="FFFFFF"/>
                </a:solidFill>
              </a:rPr>
              <a:t>How to Integrate COACHE Results into Strategic Planning</a:t>
            </a:r>
          </a:p>
        </p:txBody>
      </p:sp>
      <p:sp>
        <p:nvSpPr>
          <p:cNvPr id="3" name="Subtitle 2">
            <a:extLst>
              <a:ext uri="{FF2B5EF4-FFF2-40B4-BE49-F238E27FC236}">
                <a16:creationId xmlns:a16="http://schemas.microsoft.com/office/drawing/2014/main" id="{1344FDD6-CD66-E61E-FF9B-7105AF964F65}"/>
              </a:ext>
            </a:extLst>
          </p:cNvPr>
          <p:cNvSpPr>
            <a:spLocks noGrp="1"/>
          </p:cNvSpPr>
          <p:nvPr>
            <p:ph type="subTitle" idx="1"/>
          </p:nvPr>
        </p:nvSpPr>
        <p:spPr>
          <a:xfrm>
            <a:off x="6662168" y="3690559"/>
            <a:ext cx="5040785" cy="1828799"/>
          </a:xfrm>
        </p:spPr>
        <p:txBody>
          <a:bodyPr anchor="b">
            <a:normAutofit/>
          </a:bodyPr>
          <a:lstStyle/>
          <a:p>
            <a:r>
              <a:rPr lang="en-US" dirty="0">
                <a:solidFill>
                  <a:srgbClr val="FFFFFF"/>
                </a:solidFill>
              </a:rPr>
              <a:t>Laura Palucki Blake</a:t>
            </a:r>
          </a:p>
          <a:p>
            <a:r>
              <a:rPr lang="en-US" dirty="0">
                <a:solidFill>
                  <a:srgbClr val="FFFFFF"/>
                </a:solidFill>
              </a:rPr>
              <a:t>Harvey Mudd College</a:t>
            </a:r>
          </a:p>
          <a:p>
            <a:r>
              <a:rPr lang="en-US" dirty="0">
                <a:solidFill>
                  <a:schemeClr val="bg1"/>
                </a:solidFill>
                <a:hlinkClick r:id="rId4">
                  <a:extLst>
                    <a:ext uri="{A12FA001-AC4F-418D-AE19-62706E023703}">
                      <ahyp:hlinkClr xmlns:ahyp="http://schemas.microsoft.com/office/drawing/2018/hyperlinkcolor" val="tx"/>
                    </a:ext>
                  </a:extLst>
                </a:hlinkClick>
              </a:rPr>
              <a:t>lpblake@hmc.edu</a:t>
            </a:r>
            <a:r>
              <a:rPr lang="en-US" dirty="0">
                <a:solidFill>
                  <a:schemeClr val="bg1"/>
                </a:solidFill>
              </a:rPr>
              <a:t> </a:t>
            </a:r>
            <a:r>
              <a:rPr lang="en-US" dirty="0">
                <a:solidFill>
                  <a:srgbClr val="FFFFFF"/>
                </a:solidFill>
              </a:rPr>
              <a:t>|🧵            @lpblake1</a:t>
            </a:r>
          </a:p>
        </p:txBody>
      </p:sp>
      <p:sp>
        <p:nvSpPr>
          <p:cNvPr id="19" name="Rectangle 1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DEFE108-DC85-5132-C85A-C077C2C480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8416" y="5105723"/>
            <a:ext cx="406400" cy="406400"/>
          </a:xfrm>
          <a:prstGeom prst="rect">
            <a:avLst/>
          </a:prstGeom>
        </p:spPr>
      </p:pic>
    </p:spTree>
    <p:extLst>
      <p:ext uri="{BB962C8B-B14F-4D97-AF65-F5344CB8AC3E}">
        <p14:creationId xmlns:p14="http://schemas.microsoft.com/office/powerpoint/2010/main" val="2585428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building with lights on&#10;&#10;Description automatically generated">
            <a:extLst>
              <a:ext uri="{FF2B5EF4-FFF2-40B4-BE49-F238E27FC236}">
                <a16:creationId xmlns:a16="http://schemas.microsoft.com/office/drawing/2014/main" id="{F28A8DE2-A0C2-E187-D1B6-0DE60CE4081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
          <a:stretch/>
        </p:blipFill>
        <p:spPr>
          <a:xfrm>
            <a:off x="20" y="10"/>
            <a:ext cx="12188932" cy="6857990"/>
          </a:xfrm>
          <a:prstGeom prst="rect">
            <a:avLst/>
          </a:prstGeom>
        </p:spPr>
      </p:pic>
      <p:sp>
        <p:nvSpPr>
          <p:cNvPr id="16" name="Rectangle 15">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ED4B69-AF36-9317-C457-0A949DB2247D}"/>
              </a:ext>
            </a:extLst>
          </p:cNvPr>
          <p:cNvSpPr>
            <a:spLocks noGrp="1"/>
          </p:cNvSpPr>
          <p:nvPr>
            <p:ph type="title"/>
          </p:nvPr>
        </p:nvSpPr>
        <p:spPr>
          <a:xfrm>
            <a:off x="517870" y="978408"/>
            <a:ext cx="5021182" cy="2334248"/>
          </a:xfrm>
        </p:spPr>
        <p:txBody>
          <a:bodyPr vert="horz" lIns="91440" tIns="45720" rIns="91440" bIns="45720" rtlCol="0" anchor="t">
            <a:normAutofit/>
          </a:bodyPr>
          <a:lstStyle/>
          <a:p>
            <a:r>
              <a:rPr lang="en-US" dirty="0">
                <a:solidFill>
                  <a:srgbClr val="FFFFFF"/>
                </a:solidFill>
              </a:rPr>
              <a:t>Thank you.</a:t>
            </a:r>
          </a:p>
        </p:txBody>
      </p:sp>
      <p:sp>
        <p:nvSpPr>
          <p:cNvPr id="18" name="Rectangle 17">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706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Content Placeholder 12" descr="A group of engineering students looking at a computer">
            <a:extLst>
              <a:ext uri="{FF2B5EF4-FFF2-40B4-BE49-F238E27FC236}">
                <a16:creationId xmlns:a16="http://schemas.microsoft.com/office/drawing/2014/main" id="{EA83FB88-1C99-3DC0-6932-3A83A2DC840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477" r="-1" b="8231"/>
          <a:stretch/>
        </p:blipFill>
        <p:spPr>
          <a:xfrm>
            <a:off x="20" y="10"/>
            <a:ext cx="12188932" cy="6857990"/>
          </a:xfrm>
          <a:prstGeom prst="rect">
            <a:avLst/>
          </a:prstGeom>
        </p:spPr>
      </p:pic>
      <p:sp>
        <p:nvSpPr>
          <p:cNvPr id="24" name="Rectangle 23">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AED31B-1946-A4EF-1663-C5532BEBE090}"/>
              </a:ext>
            </a:extLst>
          </p:cNvPr>
          <p:cNvSpPr>
            <a:spLocks noGrp="1"/>
          </p:cNvSpPr>
          <p:nvPr>
            <p:ph type="title"/>
          </p:nvPr>
        </p:nvSpPr>
        <p:spPr>
          <a:xfrm>
            <a:off x="517870" y="978408"/>
            <a:ext cx="5021182" cy="2334248"/>
          </a:xfrm>
        </p:spPr>
        <p:txBody>
          <a:bodyPr vert="horz" lIns="91440" tIns="45720" rIns="91440" bIns="45720" rtlCol="0" anchor="t">
            <a:normAutofit/>
          </a:bodyPr>
          <a:lstStyle/>
          <a:p>
            <a:r>
              <a:rPr lang="en-US" dirty="0">
                <a:solidFill>
                  <a:srgbClr val="FFFFFF"/>
                </a:solidFill>
              </a:rPr>
              <a:t>A bit of background…</a:t>
            </a:r>
          </a:p>
        </p:txBody>
      </p:sp>
      <p:sp>
        <p:nvSpPr>
          <p:cNvPr id="26" name="Rectangle 25">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469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50C084C-2967-474A-B5F9-270F1FB43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E16AF0-5189-17EA-B4DD-16BA7035DA41}"/>
              </a:ext>
            </a:extLst>
          </p:cNvPr>
          <p:cNvSpPr>
            <a:spLocks noGrp="1"/>
          </p:cNvSpPr>
          <p:nvPr>
            <p:ph type="title"/>
          </p:nvPr>
        </p:nvSpPr>
        <p:spPr>
          <a:xfrm>
            <a:off x="517870" y="976160"/>
            <a:ext cx="5021183" cy="1934172"/>
          </a:xfrm>
        </p:spPr>
        <p:txBody>
          <a:bodyPr>
            <a:normAutofit/>
          </a:bodyPr>
          <a:lstStyle/>
          <a:p>
            <a:r>
              <a:rPr lang="en-US" dirty="0"/>
              <a:t>Setting the Stage</a:t>
            </a:r>
          </a:p>
        </p:txBody>
      </p:sp>
      <p:sp>
        <p:nvSpPr>
          <p:cNvPr id="32" name="Rectangle 31">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Content Placeholder 20" descr="A staircase leading up to a building&#10;&#10;">
            <a:extLst>
              <a:ext uri="{FF2B5EF4-FFF2-40B4-BE49-F238E27FC236}">
                <a16:creationId xmlns:a16="http://schemas.microsoft.com/office/drawing/2014/main" id="{E99AE487-5FE2-91AE-93A6-B9100743A1A8}"/>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27957" r="21255" b="-2"/>
          <a:stretch/>
        </p:blipFill>
        <p:spPr>
          <a:xfrm>
            <a:off x="6662167" y="657369"/>
            <a:ext cx="4994209" cy="5531495"/>
          </a:xfrm>
          <a:prstGeom prst="rect">
            <a:avLst/>
          </a:prstGeom>
        </p:spPr>
      </p:pic>
    </p:spTree>
    <p:extLst>
      <p:ext uri="{BB962C8B-B14F-4D97-AF65-F5344CB8AC3E}">
        <p14:creationId xmlns:p14="http://schemas.microsoft.com/office/powerpoint/2010/main" val="367044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450C084C-2967-474A-B5F9-270F1FB43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782B59-81F2-B4E4-788E-018B22636C20}"/>
              </a:ext>
            </a:extLst>
          </p:cNvPr>
          <p:cNvSpPr>
            <a:spLocks noGrp="1"/>
          </p:cNvSpPr>
          <p:nvPr>
            <p:ph type="title"/>
          </p:nvPr>
        </p:nvSpPr>
        <p:spPr>
          <a:xfrm>
            <a:off x="517870" y="976160"/>
            <a:ext cx="5021183" cy="1934172"/>
          </a:xfrm>
        </p:spPr>
        <p:txBody>
          <a:bodyPr>
            <a:normAutofit/>
          </a:bodyPr>
          <a:lstStyle/>
          <a:p>
            <a:pPr>
              <a:lnSpc>
                <a:spcPct val="90000"/>
              </a:lnSpc>
            </a:pPr>
            <a:r>
              <a:rPr lang="en-US" sz="4600" dirty="0"/>
              <a:t>Practical Tips:</a:t>
            </a:r>
          </a:p>
        </p:txBody>
      </p:sp>
      <p:sp>
        <p:nvSpPr>
          <p:cNvPr id="67" name="Rectangle 66">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5D07061F-1F25-8482-A653-D18D9CB7AD3E}"/>
              </a:ext>
            </a:extLst>
          </p:cNvPr>
          <p:cNvSpPr>
            <a:spLocks noGrp="1"/>
          </p:cNvSpPr>
          <p:nvPr>
            <p:ph idx="1"/>
          </p:nvPr>
        </p:nvSpPr>
        <p:spPr>
          <a:xfrm>
            <a:off x="517870" y="1751798"/>
            <a:ext cx="4945183" cy="4437066"/>
          </a:xfrm>
        </p:spPr>
        <p:txBody>
          <a:bodyPr>
            <a:normAutofit/>
          </a:bodyPr>
          <a:lstStyle/>
          <a:p>
            <a:pPr marL="342900" indent="-342900">
              <a:buFont typeface="Arial" panose="020B0604020202020204" pitchFamily="34" charset="0"/>
              <a:buChar char="•"/>
            </a:pPr>
            <a:r>
              <a:rPr lang="en-US" sz="2400" b="1" dirty="0"/>
              <a:t>Establish priorities and partnerships.</a:t>
            </a:r>
          </a:p>
          <a:p>
            <a:pPr marL="342900" indent="-342900">
              <a:buFont typeface="Arial" panose="020B0604020202020204" pitchFamily="34" charset="0"/>
              <a:buChar char="•"/>
            </a:pPr>
            <a:r>
              <a:rPr lang="en-US" sz="2400" b="1" dirty="0"/>
              <a:t>Block time on calendars in advance.</a:t>
            </a:r>
          </a:p>
          <a:p>
            <a:pPr marL="342900" indent="-342900">
              <a:buFont typeface="Arial" panose="020B0604020202020204" pitchFamily="34" charset="0"/>
              <a:buChar char="•"/>
            </a:pPr>
            <a:r>
              <a:rPr lang="en-US" sz="2400" b="1" dirty="0"/>
              <a:t>Have places for findings to land BEFORE results are in hand.</a:t>
            </a:r>
          </a:p>
          <a:p>
            <a:pPr marL="342900" indent="-342900">
              <a:buFont typeface="Arial" panose="020B0604020202020204" pitchFamily="34" charset="0"/>
              <a:buChar char="•"/>
            </a:pPr>
            <a:endParaRPr lang="en-US" b="1" dirty="0"/>
          </a:p>
        </p:txBody>
      </p:sp>
      <p:pic>
        <p:nvPicPr>
          <p:cNvPr id="3" name="Picture 2" descr="A person using a soldering iron to cut a wire&#10;&#10;Description automatically generated">
            <a:extLst>
              <a:ext uri="{FF2B5EF4-FFF2-40B4-BE49-F238E27FC236}">
                <a16:creationId xmlns:a16="http://schemas.microsoft.com/office/drawing/2014/main" id="{322E1B5F-0905-AFA7-D403-56E7BBF39A9A}"/>
              </a:ext>
            </a:extLst>
          </p:cNvPr>
          <p:cNvPicPr>
            <a:picLocks noChangeAspect="1"/>
          </p:cNvPicPr>
          <p:nvPr/>
        </p:nvPicPr>
        <p:blipFill rotWithShape="1">
          <a:blip r:embed="rId3"/>
          <a:srcRect r="237" b="2"/>
          <a:stretch/>
        </p:blipFill>
        <p:spPr>
          <a:xfrm>
            <a:off x="6662167" y="657369"/>
            <a:ext cx="4994209" cy="5531495"/>
          </a:xfrm>
          <a:prstGeom prst="rect">
            <a:avLst/>
          </a:prstGeom>
        </p:spPr>
      </p:pic>
    </p:spTree>
    <p:extLst>
      <p:ext uri="{BB962C8B-B14F-4D97-AF65-F5344CB8AC3E}">
        <p14:creationId xmlns:p14="http://schemas.microsoft.com/office/powerpoint/2010/main" val="17604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5" name="Rectangle 1034">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AA4C3261-E83D-49C6-8D5B-92EAB81BD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ECD7DD-5C72-5CEA-8146-9D272D087690}"/>
              </a:ext>
            </a:extLst>
          </p:cNvPr>
          <p:cNvSpPr>
            <a:spLocks noGrp="1"/>
          </p:cNvSpPr>
          <p:nvPr>
            <p:ph type="title"/>
          </p:nvPr>
        </p:nvSpPr>
        <p:spPr>
          <a:xfrm>
            <a:off x="517870" y="978408"/>
            <a:ext cx="5021182" cy="2334248"/>
          </a:xfrm>
        </p:spPr>
        <p:txBody>
          <a:bodyPr vert="horz" lIns="91440" tIns="45720" rIns="91440" bIns="45720" rtlCol="0" anchor="t">
            <a:normAutofit/>
          </a:bodyPr>
          <a:lstStyle/>
          <a:p>
            <a:pPr>
              <a:lnSpc>
                <a:spcPct val="90000"/>
              </a:lnSpc>
            </a:pPr>
            <a:r>
              <a:rPr lang="en-US" sz="5000" dirty="0"/>
              <a:t>The Importance of Data Stewardship</a:t>
            </a:r>
          </a:p>
        </p:txBody>
      </p:sp>
      <p:sp>
        <p:nvSpPr>
          <p:cNvPr id="1039" name="Rectangle 1038">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A child sitting in a cockpit of an airplane&#10;&#10;Description automatically generated">
            <a:extLst>
              <a:ext uri="{FF2B5EF4-FFF2-40B4-BE49-F238E27FC236}">
                <a16:creationId xmlns:a16="http://schemas.microsoft.com/office/drawing/2014/main" id="{5AB954DE-493F-CE4D-C181-67931CC557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286" r="2537"/>
          <a:stretch/>
        </p:blipFill>
        <p:spPr bwMode="auto">
          <a:xfrm>
            <a:off x="6668531" y="657369"/>
            <a:ext cx="5005592" cy="5531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3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23F9191-ED89-4F61-8B8F-97E567D9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782B59-81F2-B4E4-788E-018B22636C20}"/>
              </a:ext>
            </a:extLst>
          </p:cNvPr>
          <p:cNvSpPr>
            <a:spLocks noGrp="1"/>
          </p:cNvSpPr>
          <p:nvPr>
            <p:ph type="title"/>
          </p:nvPr>
        </p:nvSpPr>
        <p:spPr>
          <a:xfrm>
            <a:off x="517868" y="976160"/>
            <a:ext cx="6144231" cy="1934172"/>
          </a:xfrm>
        </p:spPr>
        <p:txBody>
          <a:bodyPr>
            <a:normAutofit/>
          </a:bodyPr>
          <a:lstStyle/>
          <a:p>
            <a:r>
              <a:rPr lang="en-US" dirty="0"/>
              <a:t>Practical Tips for Data Stewardship</a:t>
            </a:r>
          </a:p>
        </p:txBody>
      </p:sp>
      <p:sp>
        <p:nvSpPr>
          <p:cNvPr id="67" name="Rectangle 66">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A133035C-46AF-4B6B-A264-C0D48C50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8379" y="610900"/>
            <a:ext cx="393922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hand holding dirt and soil with trees growing&#10;&#10;Description automatically generated">
            <a:extLst>
              <a:ext uri="{FF2B5EF4-FFF2-40B4-BE49-F238E27FC236}">
                <a16:creationId xmlns:a16="http://schemas.microsoft.com/office/drawing/2014/main" id="{0CCE9974-02FA-2E69-367A-23A5C62A1976}"/>
              </a:ext>
            </a:extLst>
          </p:cNvPr>
          <p:cNvPicPr>
            <a:picLocks noChangeAspect="1"/>
          </p:cNvPicPr>
          <p:nvPr/>
        </p:nvPicPr>
        <p:blipFill rotWithShape="1">
          <a:blip r:embed="rId3"/>
          <a:srcRect t="5698" r="3" b="7710"/>
          <a:stretch/>
        </p:blipFill>
        <p:spPr>
          <a:xfrm>
            <a:off x="517868" y="3102455"/>
            <a:ext cx="6144231" cy="3125836"/>
          </a:xfrm>
          <a:prstGeom prst="rect">
            <a:avLst/>
          </a:prstGeom>
        </p:spPr>
      </p:pic>
      <p:sp>
        <p:nvSpPr>
          <p:cNvPr id="9" name="Content Placeholder 8">
            <a:extLst>
              <a:ext uri="{FF2B5EF4-FFF2-40B4-BE49-F238E27FC236}">
                <a16:creationId xmlns:a16="http://schemas.microsoft.com/office/drawing/2014/main" id="{5D07061F-1F25-8482-A653-D18D9CB7AD3E}"/>
              </a:ext>
            </a:extLst>
          </p:cNvPr>
          <p:cNvSpPr>
            <a:spLocks noGrp="1"/>
          </p:cNvSpPr>
          <p:nvPr>
            <p:ph idx="1"/>
          </p:nvPr>
        </p:nvSpPr>
        <p:spPr>
          <a:xfrm>
            <a:off x="7746477" y="976159"/>
            <a:ext cx="3927651" cy="5638053"/>
          </a:xfrm>
        </p:spPr>
        <p:txBody>
          <a:bodyPr>
            <a:normAutofit fontScale="92500" lnSpcReduction="10000"/>
          </a:bodyPr>
          <a:lstStyle/>
          <a:p>
            <a:pPr marL="342900" indent="-342900">
              <a:buFont typeface="Arial" panose="020B0604020202020204" pitchFamily="34" charset="0"/>
              <a:buChar char="•"/>
            </a:pPr>
            <a:r>
              <a:rPr lang="en-US" sz="2600" b="1" dirty="0"/>
              <a:t>Have a data access plan.</a:t>
            </a:r>
          </a:p>
          <a:p>
            <a:pPr marL="342900" indent="-342900">
              <a:buFont typeface="Arial" panose="020B0604020202020204" pitchFamily="34" charset="0"/>
              <a:buChar char="•"/>
            </a:pPr>
            <a:r>
              <a:rPr lang="en-US" sz="2600" b="1" dirty="0"/>
              <a:t>Know your audience.</a:t>
            </a:r>
          </a:p>
          <a:p>
            <a:pPr marL="342900" indent="-342900">
              <a:buFont typeface="Arial" panose="020B0604020202020204" pitchFamily="34" charset="0"/>
              <a:buChar char="•"/>
            </a:pPr>
            <a:r>
              <a:rPr lang="en-US" sz="2600" b="1" dirty="0"/>
              <a:t>Emphasize the inquiry model of data use.</a:t>
            </a:r>
          </a:p>
          <a:p>
            <a:pPr marL="342900" indent="-342900">
              <a:buFont typeface="Arial" panose="020B0604020202020204" pitchFamily="34" charset="0"/>
              <a:buChar char="•"/>
            </a:pPr>
            <a:r>
              <a:rPr lang="en-US" sz="2600" b="1" dirty="0"/>
              <a:t>Be accessible to leadership.</a:t>
            </a:r>
          </a:p>
          <a:p>
            <a:pPr marL="342900" indent="-342900">
              <a:buFont typeface="Arial" panose="020B0604020202020204" pitchFamily="34" charset="0"/>
              <a:buChar char="•"/>
            </a:pPr>
            <a:r>
              <a:rPr lang="en-US" sz="2600" b="1" dirty="0"/>
              <a:t>Be a “neutral” stakeholder</a:t>
            </a:r>
          </a:p>
          <a:p>
            <a:pPr marL="342900" indent="-342900">
              <a:buFont typeface="Arial" panose="020B0604020202020204" pitchFamily="34" charset="0"/>
              <a:buChar char="•"/>
            </a:pPr>
            <a:r>
              <a:rPr lang="en-US" sz="2600" b="1" dirty="0"/>
              <a:t>Data as a form of communication.</a:t>
            </a:r>
          </a:p>
          <a:p>
            <a:pPr marL="342900" indent="-342900">
              <a:buFont typeface="Arial" panose="020B0604020202020204" pitchFamily="34" charset="0"/>
              <a:buChar char="•"/>
            </a:pPr>
            <a:r>
              <a:rPr lang="en-US" sz="2600" b="1" dirty="0"/>
              <a:t>Work iteratively.</a:t>
            </a:r>
          </a:p>
          <a:p>
            <a:pPr marL="342900" indent="-342900">
              <a:buFont typeface="Arial" panose="020B0604020202020204" pitchFamily="34" charset="0"/>
              <a:buChar char="•"/>
            </a:pPr>
            <a:endParaRPr lang="en-US" b="1" dirty="0"/>
          </a:p>
        </p:txBody>
      </p:sp>
    </p:spTree>
    <p:extLst>
      <p:ext uri="{BB962C8B-B14F-4D97-AF65-F5344CB8AC3E}">
        <p14:creationId xmlns:p14="http://schemas.microsoft.com/office/powerpoint/2010/main" val="414834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1" name="Rectangle 30">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7E2F724-2FB3-4D1D-A730-739B8654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8 OSHA signs for danger, including: corrosion, exploding bomb, flame, gas under compression, health hazard, environmental hazard, poison and oxidizers.">
            <a:extLst>
              <a:ext uri="{FF2B5EF4-FFF2-40B4-BE49-F238E27FC236}">
                <a16:creationId xmlns:a16="http://schemas.microsoft.com/office/drawing/2014/main" id="{8A7480A1-54F6-AA57-7C3C-B328A339B612}"/>
              </a:ext>
            </a:extLst>
          </p:cNvPr>
          <p:cNvPicPr>
            <a:picLocks noChangeAspect="1"/>
          </p:cNvPicPr>
          <p:nvPr/>
        </p:nvPicPr>
        <p:blipFill rotWithShape="1">
          <a:blip r:embed="rId3">
            <a:alphaModFix amt="40000"/>
          </a:blip>
          <a:srcRect l="1846" r="820"/>
          <a:stretch/>
        </p:blipFill>
        <p:spPr>
          <a:xfrm>
            <a:off x="-2" y="-2"/>
            <a:ext cx="12192001" cy="6858001"/>
          </a:xfrm>
          <a:prstGeom prst="rect">
            <a:avLst/>
          </a:prstGeom>
        </p:spPr>
      </p:pic>
      <p:sp>
        <p:nvSpPr>
          <p:cNvPr id="2" name="Title 1">
            <a:extLst>
              <a:ext uri="{FF2B5EF4-FFF2-40B4-BE49-F238E27FC236}">
                <a16:creationId xmlns:a16="http://schemas.microsoft.com/office/drawing/2014/main" id="{97B74CAE-EC64-5D7D-0BDB-AC93608EEC3B}"/>
              </a:ext>
            </a:extLst>
          </p:cNvPr>
          <p:cNvSpPr>
            <a:spLocks noGrp="1"/>
          </p:cNvSpPr>
          <p:nvPr>
            <p:ph type="title"/>
          </p:nvPr>
        </p:nvSpPr>
        <p:spPr>
          <a:xfrm>
            <a:off x="517870" y="978408"/>
            <a:ext cx="5021182" cy="2334248"/>
          </a:xfrm>
        </p:spPr>
        <p:txBody>
          <a:bodyPr vert="horz" lIns="91440" tIns="45720" rIns="91440" bIns="45720" rtlCol="0" anchor="t">
            <a:normAutofit/>
          </a:bodyPr>
          <a:lstStyle/>
          <a:p>
            <a:r>
              <a:rPr lang="en-US" dirty="0">
                <a:solidFill>
                  <a:srgbClr val="FFFFFF"/>
                </a:solidFill>
              </a:rPr>
              <a:t>Overcoming Resistance</a:t>
            </a:r>
          </a:p>
        </p:txBody>
      </p:sp>
      <p:sp>
        <p:nvSpPr>
          <p:cNvPr id="35" name="Rectangle 34">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180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823F9191-ED89-4F61-8B8F-97E567D9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782B59-81F2-B4E4-788E-018B22636C20}"/>
              </a:ext>
            </a:extLst>
          </p:cNvPr>
          <p:cNvSpPr>
            <a:spLocks noGrp="1"/>
          </p:cNvSpPr>
          <p:nvPr>
            <p:ph type="title"/>
          </p:nvPr>
        </p:nvSpPr>
        <p:spPr>
          <a:xfrm>
            <a:off x="517868" y="976160"/>
            <a:ext cx="6144231" cy="1934172"/>
          </a:xfrm>
        </p:spPr>
        <p:txBody>
          <a:bodyPr>
            <a:normAutofit/>
          </a:bodyPr>
          <a:lstStyle/>
          <a:p>
            <a:pPr>
              <a:lnSpc>
                <a:spcPct val="90000"/>
              </a:lnSpc>
            </a:pPr>
            <a:r>
              <a:rPr lang="en-US" sz="4200" dirty="0"/>
              <a:t>Practical Tips for Overcoming Resistance</a:t>
            </a:r>
          </a:p>
        </p:txBody>
      </p:sp>
      <p:sp>
        <p:nvSpPr>
          <p:cNvPr id="45" name="Rectangle 44">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A133035C-46AF-4B6B-A264-C0D48C50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8379" y="610900"/>
            <a:ext cx="393922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group of people sitting around a table&#10;&#10;Description automatically generated">
            <a:extLst>
              <a:ext uri="{FF2B5EF4-FFF2-40B4-BE49-F238E27FC236}">
                <a16:creationId xmlns:a16="http://schemas.microsoft.com/office/drawing/2014/main" id="{2AD86388-D88B-F30A-BE5C-CD64BAFF769F}"/>
              </a:ext>
            </a:extLst>
          </p:cNvPr>
          <p:cNvPicPr>
            <a:picLocks noChangeAspect="1"/>
          </p:cNvPicPr>
          <p:nvPr/>
        </p:nvPicPr>
        <p:blipFill rotWithShape="1">
          <a:blip r:embed="rId3">
            <a:extLst>
              <a:ext uri="{28A0092B-C50C-407E-A947-70E740481C1C}">
                <a14:useLocalDpi xmlns:a14="http://schemas.microsoft.com/office/drawing/2010/main" val="0"/>
              </a:ext>
            </a:extLst>
          </a:blip>
          <a:srcRect t="469" r="3" b="23317"/>
          <a:stretch/>
        </p:blipFill>
        <p:spPr>
          <a:xfrm>
            <a:off x="517868" y="3102455"/>
            <a:ext cx="6144231" cy="3125836"/>
          </a:xfrm>
          <a:prstGeom prst="rect">
            <a:avLst/>
          </a:prstGeom>
        </p:spPr>
      </p:pic>
      <p:sp>
        <p:nvSpPr>
          <p:cNvPr id="9" name="Content Placeholder 8">
            <a:extLst>
              <a:ext uri="{FF2B5EF4-FFF2-40B4-BE49-F238E27FC236}">
                <a16:creationId xmlns:a16="http://schemas.microsoft.com/office/drawing/2014/main" id="{5D07061F-1F25-8482-A653-D18D9CB7AD3E}"/>
              </a:ext>
            </a:extLst>
          </p:cNvPr>
          <p:cNvSpPr>
            <a:spLocks noGrp="1"/>
          </p:cNvSpPr>
          <p:nvPr>
            <p:ph idx="1"/>
          </p:nvPr>
        </p:nvSpPr>
        <p:spPr>
          <a:xfrm>
            <a:off x="7746477" y="976160"/>
            <a:ext cx="3927651" cy="5212704"/>
          </a:xfrm>
        </p:spPr>
        <p:txBody>
          <a:bodyPr>
            <a:normAutofit lnSpcReduction="10000"/>
          </a:bodyPr>
          <a:lstStyle/>
          <a:p>
            <a:pPr marL="342900" indent="-342900">
              <a:buFont typeface="Arial" panose="020B0604020202020204" pitchFamily="34" charset="0"/>
              <a:buChar char="•"/>
            </a:pPr>
            <a:r>
              <a:rPr lang="en-US" sz="2400" b="1" dirty="0"/>
              <a:t>Lean into the discomfort.</a:t>
            </a:r>
          </a:p>
          <a:p>
            <a:pPr marL="342900" indent="-342900">
              <a:buFont typeface="Arial" panose="020B0604020202020204" pitchFamily="34" charset="0"/>
              <a:buChar char="•"/>
            </a:pPr>
            <a:r>
              <a:rPr lang="en-US" sz="2400" b="1" dirty="0"/>
              <a:t>Create space and time for discussion.</a:t>
            </a:r>
          </a:p>
          <a:p>
            <a:pPr marL="342900" indent="-342900">
              <a:buFont typeface="Arial" panose="020B0604020202020204" pitchFamily="34" charset="0"/>
              <a:buChar char="•"/>
            </a:pPr>
            <a:r>
              <a:rPr lang="en-US" sz="2400" b="1" dirty="0"/>
              <a:t>Don’t overload people.</a:t>
            </a:r>
          </a:p>
          <a:p>
            <a:pPr marL="342900" indent="-342900">
              <a:buFont typeface="Arial" panose="020B0604020202020204" pitchFamily="34" charset="0"/>
              <a:buChar char="•"/>
            </a:pPr>
            <a:r>
              <a:rPr lang="en-US" sz="2400" b="1" dirty="0"/>
              <a:t>Empower others.</a:t>
            </a:r>
          </a:p>
          <a:p>
            <a:pPr marL="342900" indent="-342900">
              <a:buFont typeface="Arial" panose="020B0604020202020204" pitchFamily="34" charset="0"/>
              <a:buChar char="•"/>
            </a:pPr>
            <a:r>
              <a:rPr lang="en-US" sz="2400" b="1" dirty="0"/>
              <a:t>Framing matters.</a:t>
            </a:r>
          </a:p>
          <a:p>
            <a:pPr marL="342900" indent="-342900">
              <a:buFont typeface="Arial" panose="020B0604020202020204" pitchFamily="34" charset="0"/>
              <a:buChar char="•"/>
            </a:pPr>
            <a:r>
              <a:rPr lang="en-US" sz="2400" b="1" dirty="0"/>
              <a:t>Use your COACHE partners.</a:t>
            </a:r>
          </a:p>
          <a:p>
            <a:pPr marL="342900" indent="-342900">
              <a:buFont typeface="Arial" panose="020B0604020202020204" pitchFamily="34" charset="0"/>
              <a:buChar char="•"/>
            </a:pPr>
            <a:r>
              <a:rPr lang="en-US" sz="2400" b="1" dirty="0"/>
              <a:t>Diffuse. Connect. Persuade.</a:t>
            </a:r>
          </a:p>
        </p:txBody>
      </p:sp>
    </p:spTree>
    <p:extLst>
      <p:ext uri="{BB962C8B-B14F-4D97-AF65-F5344CB8AC3E}">
        <p14:creationId xmlns:p14="http://schemas.microsoft.com/office/powerpoint/2010/main" val="49072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28">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2" name="Rectangle 30">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FABE84-27DE-6BDD-B508-6E36FE4F6F0C}"/>
              </a:ext>
            </a:extLst>
          </p:cNvPr>
          <p:cNvSpPr>
            <a:spLocks noGrp="1"/>
          </p:cNvSpPr>
          <p:nvPr>
            <p:ph type="title"/>
          </p:nvPr>
        </p:nvSpPr>
        <p:spPr>
          <a:xfrm>
            <a:off x="517870" y="978408"/>
            <a:ext cx="9328774" cy="1709890"/>
          </a:xfrm>
        </p:spPr>
        <p:txBody>
          <a:bodyPr vert="horz" lIns="91440" tIns="45720" rIns="91440" bIns="45720" rtlCol="0" anchor="t">
            <a:normAutofit/>
          </a:bodyPr>
          <a:lstStyle/>
          <a:p>
            <a:r>
              <a:rPr lang="en-US" sz="5000" dirty="0">
                <a:solidFill>
                  <a:schemeClr val="tx2"/>
                </a:solidFill>
              </a:rPr>
              <a:t>Don’t Lose Sight of the Work</a:t>
            </a:r>
          </a:p>
        </p:txBody>
      </p:sp>
      <p:sp>
        <p:nvSpPr>
          <p:cNvPr id="53" name="Rectangle 3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11650"/>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A person standing in front of a group of people&#10;&#10;Description automatically generated">
            <a:extLst>
              <a:ext uri="{FF2B5EF4-FFF2-40B4-BE49-F238E27FC236}">
                <a16:creationId xmlns:a16="http://schemas.microsoft.com/office/drawing/2014/main" id="{3983B60C-C913-EF84-8E14-769130B7CD6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554" r="1" b="7459"/>
          <a:stretch/>
        </p:blipFill>
        <p:spPr>
          <a:xfrm>
            <a:off x="517870" y="2977335"/>
            <a:ext cx="11156261" cy="3370624"/>
          </a:xfrm>
          <a:prstGeom prst="rect">
            <a:avLst/>
          </a:prstGeom>
        </p:spPr>
      </p:pic>
    </p:spTree>
    <p:extLst>
      <p:ext uri="{BB962C8B-B14F-4D97-AF65-F5344CB8AC3E}">
        <p14:creationId xmlns:p14="http://schemas.microsoft.com/office/powerpoint/2010/main" val="764203636"/>
      </p:ext>
    </p:extLst>
  </p:cSld>
  <p:clrMapOvr>
    <a:masterClrMapping/>
  </p:clrMapOvr>
</p:sld>
</file>

<file path=ppt/theme/theme1.xml><?xml version="1.0" encoding="utf-8"?>
<a:theme xmlns:a="http://schemas.openxmlformats.org/drawingml/2006/main" name="GestaltVTI">
  <a:themeElements>
    <a:clrScheme name="AnalogousFromRegularSeedLeftStep">
      <a:dk1>
        <a:srgbClr val="000000"/>
      </a:dk1>
      <a:lt1>
        <a:srgbClr val="FFFFFF"/>
      </a:lt1>
      <a:dk2>
        <a:srgbClr val="203835"/>
      </a:dk2>
      <a:lt2>
        <a:srgbClr val="E8E4E2"/>
      </a:lt2>
      <a:accent1>
        <a:srgbClr val="4AA2C6"/>
      </a:accent1>
      <a:accent2>
        <a:srgbClr val="38B4A4"/>
      </a:accent2>
      <a:accent3>
        <a:srgbClr val="43B577"/>
      </a:accent3>
      <a:accent4>
        <a:srgbClr val="38B43D"/>
      </a:accent4>
      <a:accent5>
        <a:srgbClr val="6CB242"/>
      </a:accent5>
      <a:accent6>
        <a:srgbClr val="93AB35"/>
      </a:accent6>
      <a:hlink>
        <a:srgbClr val="BF643F"/>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2696</Words>
  <Application>Microsoft Office PowerPoint</Application>
  <PresentationFormat>Widescreen</PresentationFormat>
  <Paragraphs>155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Bierstadt</vt:lpstr>
      <vt:lpstr>Calibri</vt:lpstr>
      <vt:lpstr>GestaltVTI</vt:lpstr>
      <vt:lpstr>How to Integrate COACHE Results into Strategic Planning</vt:lpstr>
      <vt:lpstr>A bit of background…</vt:lpstr>
      <vt:lpstr>Setting the Stage</vt:lpstr>
      <vt:lpstr>Practical Tips:</vt:lpstr>
      <vt:lpstr>The Importance of Data Stewardship</vt:lpstr>
      <vt:lpstr>Practical Tips for Data Stewardship</vt:lpstr>
      <vt:lpstr>Overcoming Resistance</vt:lpstr>
      <vt:lpstr>Practical Tips for Overcoming Resistance</vt:lpstr>
      <vt:lpstr>Don’t Lose Sight of the 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Integrate COACHE Results into Strategic Planning</dc:title>
  <dc:creator>Laura Palucki Blake</dc:creator>
  <cp:lastModifiedBy>Laura Palucki Blake</cp:lastModifiedBy>
  <cp:revision>8</cp:revision>
  <cp:lastPrinted>2023-07-28T16:47:37Z</cp:lastPrinted>
  <dcterms:created xsi:type="dcterms:W3CDTF">2023-07-25T17:23:24Z</dcterms:created>
  <dcterms:modified xsi:type="dcterms:W3CDTF">2023-07-28T16:52:14Z</dcterms:modified>
</cp:coreProperties>
</file>