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6" r:id="rId2"/>
    <p:sldId id="277" r:id="rId3"/>
    <p:sldId id="272" r:id="rId4"/>
    <p:sldId id="282" r:id="rId5"/>
    <p:sldId id="281" r:id="rId6"/>
    <p:sldId id="258" r:id="rId7"/>
    <p:sldId id="261" r:id="rId8"/>
    <p:sldId id="260" r:id="rId9"/>
    <p:sldId id="273" r:id="rId10"/>
    <p:sldId id="266" r:id="rId11"/>
    <p:sldId id="283" r:id="rId12"/>
    <p:sldId id="285" r:id="rId13"/>
    <p:sldId id="265" r:id="rId14"/>
    <p:sldId id="284"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 userDrawn="1">
          <p15:clr>
            <a:srgbClr val="A4A3A4"/>
          </p15:clr>
        </p15:guide>
        <p15:guide id="2" pos="55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049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9099" autoAdjust="0"/>
  </p:normalViewPr>
  <p:slideViewPr>
    <p:cSldViewPr snapToGrid="0" snapToObjects="1">
      <p:cViewPr varScale="1">
        <p:scale>
          <a:sx n="141" d="100"/>
          <a:sy n="141" d="100"/>
        </p:scale>
        <p:origin x="184" y="256"/>
      </p:cViewPr>
      <p:guideLst>
        <p:guide orient="horz" pos="359"/>
        <p:guide pos="557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6EF78-DF6E-C449-9008-AD089B7B80EE}" type="datetimeFigureOut">
              <a:rPr lang="en-US" smtClean="0"/>
              <a:t>8/23/24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E0164-C708-874D-BA37-D41D6E45EC26}" type="slidenum">
              <a:rPr lang="en-US" smtClean="0"/>
              <a:t>‹#›</a:t>
            </a:fld>
            <a:endParaRPr lang="en-US"/>
          </a:p>
        </p:txBody>
      </p:sp>
    </p:spTree>
    <p:extLst>
      <p:ext uri="{BB962C8B-B14F-4D97-AF65-F5344CB8AC3E}">
        <p14:creationId xmlns:p14="http://schemas.microsoft.com/office/powerpoint/2010/main" val="315633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Introductions—let’s share a bit about ourselves and how we came to be in this group and at this workshop. </a:t>
            </a:r>
          </a:p>
        </p:txBody>
      </p:sp>
      <p:sp>
        <p:nvSpPr>
          <p:cNvPr id="4" name="Slide Number Placeholder 3"/>
          <p:cNvSpPr>
            <a:spLocks noGrp="1"/>
          </p:cNvSpPr>
          <p:nvPr>
            <p:ph type="sldNum" sz="quarter" idx="5"/>
          </p:nvPr>
        </p:nvSpPr>
        <p:spPr/>
        <p:txBody>
          <a:bodyPr/>
          <a:lstStyle/>
          <a:p>
            <a:fld id="{AF9E0164-C708-874D-BA37-D41D6E45EC26}" type="slidenum">
              <a:rPr lang="en-US" smtClean="0"/>
              <a:t>1</a:t>
            </a:fld>
            <a:endParaRPr lang="en-US"/>
          </a:p>
        </p:txBody>
      </p:sp>
    </p:spTree>
    <p:extLst>
      <p:ext uri="{BB962C8B-B14F-4D97-AF65-F5344CB8AC3E}">
        <p14:creationId xmlns:p14="http://schemas.microsoft.com/office/powerpoint/2010/main" val="341339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10</a:t>
            </a:fld>
            <a:endParaRPr lang="en-US"/>
          </a:p>
        </p:txBody>
      </p:sp>
    </p:spTree>
    <p:extLst>
      <p:ext uri="{BB962C8B-B14F-4D97-AF65-F5344CB8AC3E}">
        <p14:creationId xmlns:p14="http://schemas.microsoft.com/office/powerpoint/2010/main" val="2078736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11</a:t>
            </a:fld>
            <a:endParaRPr lang="en-US"/>
          </a:p>
        </p:txBody>
      </p:sp>
    </p:spTree>
    <p:extLst>
      <p:ext uri="{BB962C8B-B14F-4D97-AF65-F5344CB8AC3E}">
        <p14:creationId xmlns:p14="http://schemas.microsoft.com/office/powerpoint/2010/main" val="314103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E0164-C708-874D-BA37-D41D6E45EC26}" type="slidenum">
              <a:rPr lang="en-US" smtClean="0"/>
              <a:t>12</a:t>
            </a:fld>
            <a:endParaRPr lang="en-US"/>
          </a:p>
        </p:txBody>
      </p:sp>
    </p:spTree>
    <p:extLst>
      <p:ext uri="{BB962C8B-B14F-4D97-AF65-F5344CB8AC3E}">
        <p14:creationId xmlns:p14="http://schemas.microsoft.com/office/powerpoint/2010/main" val="290368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2</a:t>
            </a:fld>
            <a:endParaRPr lang="en-US"/>
          </a:p>
        </p:txBody>
      </p:sp>
    </p:spTree>
    <p:extLst>
      <p:ext uri="{BB962C8B-B14F-4D97-AF65-F5344CB8AC3E}">
        <p14:creationId xmlns:p14="http://schemas.microsoft.com/office/powerpoint/2010/main" val="50600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3</a:t>
            </a:fld>
            <a:endParaRPr lang="en-US"/>
          </a:p>
        </p:txBody>
      </p:sp>
    </p:spTree>
    <p:extLst>
      <p:ext uri="{BB962C8B-B14F-4D97-AF65-F5344CB8AC3E}">
        <p14:creationId xmlns:p14="http://schemas.microsoft.com/office/powerpoint/2010/main" val="33041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4</a:t>
            </a:fld>
            <a:endParaRPr lang="en-US"/>
          </a:p>
        </p:txBody>
      </p:sp>
    </p:spTree>
    <p:extLst>
      <p:ext uri="{BB962C8B-B14F-4D97-AF65-F5344CB8AC3E}">
        <p14:creationId xmlns:p14="http://schemas.microsoft.com/office/powerpoint/2010/main" val="109878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5</a:t>
            </a:fld>
            <a:endParaRPr lang="en-US"/>
          </a:p>
        </p:txBody>
      </p:sp>
    </p:spTree>
    <p:extLst>
      <p:ext uri="{BB962C8B-B14F-4D97-AF65-F5344CB8AC3E}">
        <p14:creationId xmlns:p14="http://schemas.microsoft.com/office/powerpoint/2010/main" val="65237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6</a:t>
            </a:fld>
            <a:endParaRPr lang="en-US"/>
          </a:p>
        </p:txBody>
      </p:sp>
    </p:spTree>
    <p:extLst>
      <p:ext uri="{BB962C8B-B14F-4D97-AF65-F5344CB8AC3E}">
        <p14:creationId xmlns:p14="http://schemas.microsoft.com/office/powerpoint/2010/main" val="31022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7</a:t>
            </a:fld>
            <a:endParaRPr lang="en-US"/>
          </a:p>
        </p:txBody>
      </p:sp>
    </p:spTree>
    <p:extLst>
      <p:ext uri="{BB962C8B-B14F-4D97-AF65-F5344CB8AC3E}">
        <p14:creationId xmlns:p14="http://schemas.microsoft.com/office/powerpoint/2010/main" val="252320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8</a:t>
            </a:fld>
            <a:endParaRPr lang="en-US"/>
          </a:p>
        </p:txBody>
      </p:sp>
    </p:spTree>
    <p:extLst>
      <p:ext uri="{BB962C8B-B14F-4D97-AF65-F5344CB8AC3E}">
        <p14:creationId xmlns:p14="http://schemas.microsoft.com/office/powerpoint/2010/main" val="97505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9</a:t>
            </a:fld>
            <a:endParaRPr lang="en-US"/>
          </a:p>
        </p:txBody>
      </p:sp>
    </p:spTree>
    <p:extLst>
      <p:ext uri="{BB962C8B-B14F-4D97-AF65-F5344CB8AC3E}">
        <p14:creationId xmlns:p14="http://schemas.microsoft.com/office/powerpoint/2010/main" val="2098427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owerpoint_title_1.jpg"/>
          <p:cNvPicPr>
            <a:picLocks noChangeAspect="1"/>
          </p:cNvPicPr>
          <p:nvPr userDrawn="1"/>
        </p:nvPicPr>
        <p:blipFill>
          <a:blip r:embed="rId2"/>
          <a:srcRect/>
          <a:stretch/>
        </p:blipFill>
        <p:spPr>
          <a:xfrm>
            <a:off x="0" y="3044"/>
            <a:ext cx="9143998" cy="5145022"/>
          </a:xfrm>
          <a:prstGeom prst="rect">
            <a:avLst/>
          </a:prstGeom>
        </p:spPr>
      </p:pic>
      <p:sp>
        <p:nvSpPr>
          <p:cNvPr id="2" name="Title 1"/>
          <p:cNvSpPr>
            <a:spLocks noGrp="1"/>
          </p:cNvSpPr>
          <p:nvPr>
            <p:ph type="ctrTitle" hasCustomPrompt="1"/>
          </p:nvPr>
        </p:nvSpPr>
        <p:spPr>
          <a:xfrm>
            <a:off x="1837765" y="3348724"/>
            <a:ext cx="5465860" cy="922337"/>
          </a:xfrm>
          <a:noFill/>
          <a:ln>
            <a:noFill/>
          </a:ln>
        </p:spPr>
        <p:txBody>
          <a:bodyPr>
            <a:noAutofit/>
          </a:bodyPr>
          <a:lstStyle>
            <a:lvl1pPr algn="ctr">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a:t>
            </a:r>
          </a:p>
        </p:txBody>
      </p:sp>
    </p:spTree>
    <p:extLst>
      <p:ext uri="{BB962C8B-B14F-4D97-AF65-F5344CB8AC3E}">
        <p14:creationId xmlns:p14="http://schemas.microsoft.com/office/powerpoint/2010/main" val="355633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pic>
        <p:nvPicPr>
          <p:cNvPr id="6" name="powerpoint_title_1.jpg">
            <a:extLst>
              <a:ext uri="{FF2B5EF4-FFF2-40B4-BE49-F238E27FC236}">
                <a16:creationId xmlns:a16="http://schemas.microsoft.com/office/drawing/2014/main" id="{7B8AC24C-5078-0A45-B025-612078EB99BF}"/>
              </a:ext>
            </a:extLst>
          </p:cNvPr>
          <p:cNvPicPr>
            <a:picLocks noChangeAspect="1"/>
          </p:cNvPicPr>
          <p:nvPr userDrawn="1"/>
        </p:nvPicPr>
        <p:blipFill>
          <a:blip r:embed="rId2"/>
          <a:stretch>
            <a:fillRect/>
          </a:stretch>
        </p:blipFill>
        <p:spPr>
          <a:xfrm>
            <a:off x="0" y="0"/>
            <a:ext cx="9144000" cy="5145023"/>
          </a:xfrm>
          <a:prstGeom prst="rect">
            <a:avLst/>
          </a:prstGeom>
        </p:spPr>
      </p:pic>
      <p:sp>
        <p:nvSpPr>
          <p:cNvPr id="2" name="Date Placeholder 1"/>
          <p:cNvSpPr>
            <a:spLocks noGrp="1"/>
          </p:cNvSpPr>
          <p:nvPr>
            <p:ph type="dt" sz="half" idx="10"/>
          </p:nvPr>
        </p:nvSpPr>
        <p:spPr>
          <a:xfrm>
            <a:off x="6065135" y="4676172"/>
            <a:ext cx="2731624" cy="364935"/>
          </a:xfrm>
        </p:spPr>
        <p:txBody>
          <a:bodyPr/>
          <a:lstStyle>
            <a:lvl1pPr>
              <a:defRPr>
                <a:solidFill>
                  <a:schemeClr val="tx1"/>
                </a:solidFill>
              </a:defRPr>
            </a:lvl1pPr>
          </a:lstStyle>
          <a:p>
            <a:fld id="{BAE3DF83-C0BE-174A-B22A-4D787F632318}" type="datetimeFigureOut">
              <a:rPr lang="en-US" smtClean="0"/>
              <a:pPr/>
              <a:t>8/23/24</a:t>
            </a:fld>
            <a:endParaRPr lang="en-US" dirty="0"/>
          </a:p>
        </p:txBody>
      </p:sp>
      <p:sp>
        <p:nvSpPr>
          <p:cNvPr id="3" name="Footer Placeholder 2"/>
          <p:cNvSpPr>
            <a:spLocks noGrp="1"/>
          </p:cNvSpPr>
          <p:nvPr>
            <p:ph type="ftr" sz="quarter" idx="11"/>
          </p:nvPr>
        </p:nvSpPr>
        <p:spPr>
          <a:xfrm>
            <a:off x="335666" y="4676172"/>
            <a:ext cx="5567423" cy="364935"/>
          </a:xfrm>
        </p:spPr>
        <p:txBody>
          <a:bodyPr/>
          <a:lstStyle>
            <a:lvl1pPr>
              <a:defRPr>
                <a:solidFill>
                  <a:schemeClr val="tx1"/>
                </a:solidFill>
              </a:defRPr>
            </a:lvl1pPr>
          </a:lstStyle>
          <a:p>
            <a:r>
              <a:rPr lang="en-US" dirty="0"/>
              <a:t>FOOTER</a:t>
            </a:r>
          </a:p>
        </p:txBody>
      </p:sp>
    </p:spTree>
    <p:extLst>
      <p:ext uri="{BB962C8B-B14F-4D97-AF65-F5344CB8AC3E}">
        <p14:creationId xmlns:p14="http://schemas.microsoft.com/office/powerpoint/2010/main" val="18168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pic>
        <p:nvPicPr>
          <p:cNvPr id="4" name="powerpoint_title_1.jpg"/>
          <p:cNvPicPr>
            <a:picLocks noChangeAspect="1"/>
          </p:cNvPicPr>
          <p:nvPr userDrawn="1"/>
        </p:nvPicPr>
        <p:blipFill>
          <a:blip r:embed="rId2"/>
          <a:stretch>
            <a:fillRect/>
          </a:stretch>
        </p:blipFill>
        <p:spPr>
          <a:xfrm>
            <a:off x="-1" y="3043"/>
            <a:ext cx="9144000" cy="5145023"/>
          </a:xfrm>
          <a:prstGeom prst="rect">
            <a:avLst/>
          </a:prstGeom>
        </p:spPr>
      </p:pic>
      <p:sp>
        <p:nvSpPr>
          <p:cNvPr id="2" name="Title 1"/>
          <p:cNvSpPr>
            <a:spLocks noGrp="1"/>
          </p:cNvSpPr>
          <p:nvPr>
            <p:ph type="ctrTitle" hasCustomPrompt="1"/>
          </p:nvPr>
        </p:nvSpPr>
        <p:spPr>
          <a:xfrm>
            <a:off x="1837765" y="3348724"/>
            <a:ext cx="5465860" cy="922337"/>
          </a:xfrm>
          <a:noFill/>
          <a:ln>
            <a:noFill/>
          </a:ln>
        </p:spPr>
        <p:txBody>
          <a:bodyPr>
            <a:noAutofit/>
          </a:bodyPr>
          <a:lstStyle>
            <a:lvl1pPr algn="ctr">
              <a:defRPr sz="2800" b="1" i="0">
                <a:solidFill>
                  <a:schemeClr val="tx1"/>
                </a:solidFill>
                <a:latin typeface="Arial Narrow" panose="020B0604020202020204" pitchFamily="34" charset="0"/>
                <a:cs typeface="Arial Narrow" panose="020B0604020202020204" pitchFamily="34" charset="0"/>
              </a:defRPr>
            </a:lvl1pPr>
          </a:lstStyle>
          <a:p>
            <a:r>
              <a:rPr lang="en-US" dirty="0"/>
              <a:t>CLICK TO EDIT TITLE</a:t>
            </a:r>
          </a:p>
        </p:txBody>
      </p:sp>
    </p:spTree>
    <p:extLst>
      <p:ext uri="{BB962C8B-B14F-4D97-AF65-F5344CB8AC3E}">
        <p14:creationId xmlns:p14="http://schemas.microsoft.com/office/powerpoint/2010/main" val="351862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pic>
        <p:nvPicPr>
          <p:cNvPr id="4" name="powerpoint_title_1.jpg"/>
          <p:cNvPicPr>
            <a:picLocks noChangeAspect="1"/>
          </p:cNvPicPr>
          <p:nvPr userDrawn="1"/>
        </p:nvPicPr>
        <p:blipFill>
          <a:blip r:embed="rId2"/>
          <a:srcRect/>
          <a:stretch/>
        </p:blipFill>
        <p:spPr>
          <a:xfrm>
            <a:off x="1" y="3043"/>
            <a:ext cx="9143998" cy="5145022"/>
          </a:xfrm>
          <a:prstGeom prst="rect">
            <a:avLst/>
          </a:prstGeom>
        </p:spPr>
      </p:pic>
      <p:sp>
        <p:nvSpPr>
          <p:cNvPr id="2" name="Title 1"/>
          <p:cNvSpPr>
            <a:spLocks noGrp="1"/>
          </p:cNvSpPr>
          <p:nvPr>
            <p:ph type="ctrTitle" hasCustomPrompt="1"/>
          </p:nvPr>
        </p:nvSpPr>
        <p:spPr>
          <a:xfrm>
            <a:off x="1001381" y="1890973"/>
            <a:ext cx="7130005" cy="646331"/>
          </a:xfrm>
          <a:noFill/>
          <a:ln>
            <a:noFill/>
          </a:ln>
        </p:spPr>
        <p:txBody>
          <a:bodyPr>
            <a:spAutoFit/>
          </a:bodyPr>
          <a:lstStyle>
            <a:lvl1pPr algn="ctr">
              <a:defRPr sz="3600" b="1" i="0">
                <a:solidFill>
                  <a:schemeClr val="bg1"/>
                </a:solidFill>
                <a:latin typeface="Arial Narrow" panose="020B0604020202020204" pitchFamily="34" charset="0"/>
                <a:cs typeface="Arial Narrow" panose="020B0604020202020204" pitchFamily="34" charset="0"/>
              </a:defRPr>
            </a:lvl1pPr>
          </a:lstStyle>
          <a:p>
            <a:r>
              <a:rPr lang="en-US" dirty="0"/>
              <a:t>CLICK TO EDIT TITLE</a:t>
            </a:r>
          </a:p>
        </p:txBody>
      </p:sp>
      <p:sp>
        <p:nvSpPr>
          <p:cNvPr id="16" name="Text Placeholder 15">
            <a:extLst>
              <a:ext uri="{FF2B5EF4-FFF2-40B4-BE49-F238E27FC236}">
                <a16:creationId xmlns:a16="http://schemas.microsoft.com/office/drawing/2014/main" id="{9A85F22C-25C2-D54E-B24A-E59C2C5694E0}"/>
              </a:ext>
            </a:extLst>
          </p:cNvPr>
          <p:cNvSpPr>
            <a:spLocks noGrp="1"/>
          </p:cNvSpPr>
          <p:nvPr>
            <p:ph type="body" sz="quarter" idx="10" hasCustomPrompt="1"/>
          </p:nvPr>
        </p:nvSpPr>
        <p:spPr>
          <a:xfrm>
            <a:off x="1000858" y="3367470"/>
            <a:ext cx="7130528" cy="369332"/>
          </a:xfrm>
        </p:spPr>
        <p:txBody>
          <a:bodyPr wrap="square">
            <a:spAutoFit/>
          </a:bodyPr>
          <a:lstStyle>
            <a:lvl1pPr marL="0" indent="0" algn="ctr">
              <a:buNone/>
              <a:defRPr>
                <a:solidFill>
                  <a:schemeClr val="bg1"/>
                </a:solidFill>
              </a:defRPr>
            </a:lvl1pPr>
            <a:lvl2pPr marL="342900" indent="0">
              <a:buNone/>
              <a:defRPr/>
            </a:lvl2pPr>
          </a:lstStyle>
          <a:p>
            <a:pPr lvl="0"/>
            <a:r>
              <a:rPr lang="en-US" dirty="0"/>
              <a:t>CLICK TO EDIT SUBTITLE</a:t>
            </a:r>
          </a:p>
        </p:txBody>
      </p:sp>
    </p:spTree>
    <p:extLst>
      <p:ext uri="{BB962C8B-B14F-4D97-AF65-F5344CB8AC3E}">
        <p14:creationId xmlns:p14="http://schemas.microsoft.com/office/powerpoint/2010/main" val="151974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owerpoint_title_1.jpg">
            <a:extLst>
              <a:ext uri="{FF2B5EF4-FFF2-40B4-BE49-F238E27FC236}">
                <a16:creationId xmlns:a16="http://schemas.microsoft.com/office/drawing/2014/main" id="{9A3AD80A-2CFA-6941-995E-ECEBB910EB34}"/>
              </a:ext>
            </a:extLst>
          </p:cNvPr>
          <p:cNvPicPr>
            <a:picLocks noChangeAspect="1"/>
          </p:cNvPicPr>
          <p:nvPr userDrawn="1"/>
        </p:nvPicPr>
        <p:blipFill>
          <a:blip r:embed="rId2"/>
          <a:stretch>
            <a:fillRect/>
          </a:stretch>
        </p:blipFill>
        <p:spPr>
          <a:xfrm>
            <a:off x="0" y="0"/>
            <a:ext cx="9144000" cy="5145023"/>
          </a:xfrm>
          <a:prstGeom prst="rect">
            <a:avLst/>
          </a:prstGeom>
        </p:spPr>
      </p:pic>
      <p:sp>
        <p:nvSpPr>
          <p:cNvPr id="2" name="Title 1"/>
          <p:cNvSpPr>
            <a:spLocks noGrp="1"/>
          </p:cNvSpPr>
          <p:nvPr>
            <p:ph type="ctrTitle" hasCustomPrompt="1"/>
          </p:nvPr>
        </p:nvSpPr>
        <p:spPr>
          <a:xfrm>
            <a:off x="1001381" y="1890973"/>
            <a:ext cx="7130005" cy="646331"/>
          </a:xfrm>
          <a:noFill/>
          <a:ln>
            <a:noFill/>
          </a:ln>
        </p:spPr>
        <p:txBody>
          <a:bodyPr>
            <a:spAutoFit/>
          </a:bodyPr>
          <a:lstStyle>
            <a:lvl1pPr algn="ctr">
              <a:defRPr sz="3600" b="1" i="0">
                <a:solidFill>
                  <a:schemeClr val="tx1"/>
                </a:solidFill>
                <a:latin typeface="Arial Narrow" panose="020B0604020202020204" pitchFamily="34" charset="0"/>
                <a:cs typeface="Arial Narrow" panose="020B0604020202020204" pitchFamily="34" charset="0"/>
              </a:defRPr>
            </a:lvl1pPr>
          </a:lstStyle>
          <a:p>
            <a:r>
              <a:rPr lang="en-US" dirty="0"/>
              <a:t>CLICK TO EDIT TITLE</a:t>
            </a:r>
          </a:p>
        </p:txBody>
      </p:sp>
      <p:sp>
        <p:nvSpPr>
          <p:cNvPr id="16" name="Text Placeholder 15">
            <a:extLst>
              <a:ext uri="{FF2B5EF4-FFF2-40B4-BE49-F238E27FC236}">
                <a16:creationId xmlns:a16="http://schemas.microsoft.com/office/drawing/2014/main" id="{9A85F22C-25C2-D54E-B24A-E59C2C5694E0}"/>
              </a:ext>
            </a:extLst>
          </p:cNvPr>
          <p:cNvSpPr>
            <a:spLocks noGrp="1"/>
          </p:cNvSpPr>
          <p:nvPr>
            <p:ph type="body" sz="quarter" idx="10" hasCustomPrompt="1"/>
          </p:nvPr>
        </p:nvSpPr>
        <p:spPr>
          <a:xfrm>
            <a:off x="1000858" y="3367470"/>
            <a:ext cx="7130528" cy="369332"/>
          </a:xfrm>
        </p:spPr>
        <p:txBody>
          <a:bodyPr wrap="square">
            <a:spAutoFit/>
          </a:bodyPr>
          <a:lstStyle>
            <a:lvl1pPr marL="0" indent="0" algn="ctr">
              <a:buNone/>
              <a:defRPr>
                <a:solidFill>
                  <a:schemeClr val="tx1"/>
                </a:solidFill>
              </a:defRPr>
            </a:lvl1pPr>
            <a:lvl2pPr marL="342900" indent="0">
              <a:buNone/>
              <a:defRPr/>
            </a:lvl2pPr>
          </a:lstStyle>
          <a:p>
            <a:pPr lvl="0"/>
            <a:r>
              <a:rPr lang="en-US" dirty="0"/>
              <a:t>CLICK TO EDIT SUBTITLE</a:t>
            </a:r>
          </a:p>
        </p:txBody>
      </p:sp>
    </p:spTree>
    <p:extLst>
      <p:ext uri="{BB962C8B-B14F-4D97-AF65-F5344CB8AC3E}">
        <p14:creationId xmlns:p14="http://schemas.microsoft.com/office/powerpoint/2010/main" val="149643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4290"/>
            <a:ext cx="8229600" cy="523220"/>
          </a:xfrm>
        </p:spPr>
        <p:txBody>
          <a:bodyPr>
            <a:spAutoFit/>
          </a:bodyPr>
          <a:lstStyle/>
          <a:p>
            <a:r>
              <a:rPr lang="en-US" dirty="0"/>
              <a:t>CLICK TO EDIT TITLE</a:t>
            </a:r>
          </a:p>
        </p:txBody>
      </p:sp>
      <p:sp>
        <p:nvSpPr>
          <p:cNvPr id="3" name="Content Placeholder 2"/>
          <p:cNvSpPr>
            <a:spLocks noGrp="1"/>
          </p:cNvSpPr>
          <p:nvPr>
            <p:ph idx="1" hasCustomPrompt="1"/>
          </p:nvPr>
        </p:nvSpPr>
        <p:spPr>
          <a:xfrm>
            <a:off x="457200" y="1247968"/>
            <a:ext cx="8229600" cy="2976791"/>
          </a:xfrm>
        </p:spPr>
        <p:txBody>
          <a:bodyPr>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E87A1B2C-1E01-734F-9C56-D0BC0292E121}"/>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8/23/24</a:t>
            </a:fld>
            <a:endParaRPr lang="en-US" dirty="0"/>
          </a:p>
        </p:txBody>
      </p:sp>
      <p:sp>
        <p:nvSpPr>
          <p:cNvPr id="12" name="Footer Placeholder 4">
            <a:extLst>
              <a:ext uri="{FF2B5EF4-FFF2-40B4-BE49-F238E27FC236}">
                <a16:creationId xmlns:a16="http://schemas.microsoft.com/office/drawing/2014/main" id="{B4775A05-2BF5-2243-BB77-EB738AA636B7}"/>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3" name="Slide Number Placeholder 6">
            <a:extLst>
              <a:ext uri="{FF2B5EF4-FFF2-40B4-BE49-F238E27FC236}">
                <a16:creationId xmlns:a16="http://schemas.microsoft.com/office/drawing/2014/main" id="{CEAC2A2C-FB5E-E949-B32D-4F6CE215E48A}"/>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388671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199" y="1278182"/>
            <a:ext cx="4068501" cy="2877129"/>
          </a:xfrm>
        </p:spPr>
        <p:txBody>
          <a:bodyPr>
            <a:normAutofit/>
          </a:bodyPr>
          <a:lstStyle>
            <a:lvl1pPr>
              <a:defRPr sz="1800"/>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63FA8385-210F-2C41-9414-21FE5B223323}"/>
              </a:ext>
            </a:extLst>
          </p:cNvPr>
          <p:cNvSpPr>
            <a:spLocks noGrp="1"/>
          </p:cNvSpPr>
          <p:nvPr>
            <p:ph sz="quarter" idx="12" hasCustomPrompt="1"/>
          </p:nvPr>
        </p:nvSpPr>
        <p:spPr>
          <a:xfrm>
            <a:off x="4653023" y="1278180"/>
            <a:ext cx="4033777" cy="287713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a:extLst>
              <a:ext uri="{FF2B5EF4-FFF2-40B4-BE49-F238E27FC236}">
                <a16:creationId xmlns:a16="http://schemas.microsoft.com/office/drawing/2014/main" id="{D62C2F31-D4A7-A84E-BE28-5B65CE1FEAFA}"/>
              </a:ext>
            </a:extLst>
          </p:cNvPr>
          <p:cNvSpPr>
            <a:spLocks noGrp="1"/>
          </p:cNvSpPr>
          <p:nvPr>
            <p:ph type="title" hasCustomPrompt="1"/>
          </p:nvPr>
        </p:nvSpPr>
        <p:spPr/>
        <p:txBody>
          <a:bodyPr/>
          <a:lstStyle/>
          <a:p>
            <a:r>
              <a:rPr lang="en-US" dirty="0"/>
              <a:t>CLICK TO EDIT TITLE</a:t>
            </a:r>
          </a:p>
        </p:txBody>
      </p:sp>
      <p:sp>
        <p:nvSpPr>
          <p:cNvPr id="8" name="Date Placeholder 3">
            <a:extLst>
              <a:ext uri="{FF2B5EF4-FFF2-40B4-BE49-F238E27FC236}">
                <a16:creationId xmlns:a16="http://schemas.microsoft.com/office/drawing/2014/main" id="{C8D616A3-75BE-4B45-9B2C-5D2DA257728F}"/>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8/23/24</a:t>
            </a:fld>
            <a:endParaRPr lang="en-US" dirty="0"/>
          </a:p>
        </p:txBody>
      </p:sp>
      <p:sp>
        <p:nvSpPr>
          <p:cNvPr id="9" name="Footer Placeholder 4">
            <a:extLst>
              <a:ext uri="{FF2B5EF4-FFF2-40B4-BE49-F238E27FC236}">
                <a16:creationId xmlns:a16="http://schemas.microsoft.com/office/drawing/2014/main" id="{27AE56D9-A94F-9146-B358-8517016EE0FA}"/>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0" name="Slide Number Placeholder 6">
            <a:extLst>
              <a:ext uri="{FF2B5EF4-FFF2-40B4-BE49-F238E27FC236}">
                <a16:creationId xmlns:a16="http://schemas.microsoft.com/office/drawing/2014/main" id="{5A1D8C89-07F7-BC4E-9723-E59CE05C44C2}"/>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123017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199" y="1655181"/>
            <a:ext cx="4068501" cy="2604304"/>
          </a:xfrm>
        </p:spPr>
        <p:txBody>
          <a:bodyPr>
            <a:normAutofit/>
          </a:bodyPr>
          <a:lstStyle>
            <a:lvl1pPr>
              <a:defRPr sz="1800"/>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63FA8385-210F-2C41-9414-21FE5B223323}"/>
              </a:ext>
            </a:extLst>
          </p:cNvPr>
          <p:cNvSpPr>
            <a:spLocks noGrp="1"/>
          </p:cNvSpPr>
          <p:nvPr>
            <p:ph sz="quarter" idx="12" hasCustomPrompt="1"/>
          </p:nvPr>
        </p:nvSpPr>
        <p:spPr>
          <a:xfrm>
            <a:off x="4653023" y="1655180"/>
            <a:ext cx="4033777" cy="2604305"/>
          </a:xfr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65D822D-FB6E-364C-96F9-CEB662040025}"/>
              </a:ext>
            </a:extLst>
          </p:cNvPr>
          <p:cNvSpPr>
            <a:spLocks noGrp="1"/>
          </p:cNvSpPr>
          <p:nvPr>
            <p:ph type="body" sz="quarter" idx="13" hasCustomPrompt="1"/>
          </p:nvPr>
        </p:nvSpPr>
        <p:spPr>
          <a:xfrm>
            <a:off x="810228" y="1146175"/>
            <a:ext cx="3715471" cy="404813"/>
          </a:xfrm>
        </p:spPr>
        <p:txBody>
          <a:bodyPr>
            <a:normAutofit/>
          </a:bodyPr>
          <a:lstStyle>
            <a:lvl1pPr marL="0" indent="0">
              <a:buNone/>
              <a:defRPr sz="2000" b="0">
                <a:solidFill>
                  <a:schemeClr val="tx2"/>
                </a:solidFill>
              </a:defRPr>
            </a:lvl1pPr>
          </a:lstStyle>
          <a:p>
            <a:pPr lvl="0"/>
            <a:r>
              <a:rPr lang="en-US" dirty="0"/>
              <a:t>Edit text</a:t>
            </a:r>
          </a:p>
        </p:txBody>
      </p:sp>
      <p:sp>
        <p:nvSpPr>
          <p:cNvPr id="11" name="Text Placeholder 10">
            <a:extLst>
              <a:ext uri="{FF2B5EF4-FFF2-40B4-BE49-F238E27FC236}">
                <a16:creationId xmlns:a16="http://schemas.microsoft.com/office/drawing/2014/main" id="{551BA465-3D1A-D44E-A344-DC3494C80471}"/>
              </a:ext>
            </a:extLst>
          </p:cNvPr>
          <p:cNvSpPr>
            <a:spLocks noGrp="1"/>
          </p:cNvSpPr>
          <p:nvPr>
            <p:ph type="body" sz="quarter" idx="14" hasCustomPrompt="1"/>
          </p:nvPr>
        </p:nvSpPr>
        <p:spPr>
          <a:xfrm>
            <a:off x="4988688" y="1146175"/>
            <a:ext cx="3698111" cy="404813"/>
          </a:xfrm>
        </p:spPr>
        <p:txBody>
          <a:bodyPr/>
          <a:lstStyle>
            <a:lvl1pPr marL="0" indent="0">
              <a:buNone/>
              <a:defRPr>
                <a:solidFill>
                  <a:schemeClr val="tx2"/>
                </a:solidFill>
              </a:defRPr>
            </a:lvl1pPr>
          </a:lstStyle>
          <a:p>
            <a:pPr lvl="0"/>
            <a:r>
              <a:rPr lang="en-US" dirty="0"/>
              <a:t>Edit text</a:t>
            </a:r>
          </a:p>
        </p:txBody>
      </p:sp>
      <p:sp>
        <p:nvSpPr>
          <p:cNvPr id="14" name="Title 13">
            <a:extLst>
              <a:ext uri="{FF2B5EF4-FFF2-40B4-BE49-F238E27FC236}">
                <a16:creationId xmlns:a16="http://schemas.microsoft.com/office/drawing/2014/main" id="{D62C2F31-D4A7-A84E-BE28-5B65CE1FEAFA}"/>
              </a:ext>
            </a:extLst>
          </p:cNvPr>
          <p:cNvSpPr>
            <a:spLocks noGrp="1"/>
          </p:cNvSpPr>
          <p:nvPr>
            <p:ph type="title" hasCustomPrompt="1"/>
          </p:nvPr>
        </p:nvSpPr>
        <p:spPr/>
        <p:txBody>
          <a:bodyPr/>
          <a:lstStyle/>
          <a:p>
            <a:r>
              <a:rPr lang="en-US" dirty="0"/>
              <a:t>CLICK TO EDIT TITLE</a:t>
            </a:r>
          </a:p>
        </p:txBody>
      </p:sp>
      <p:sp>
        <p:nvSpPr>
          <p:cNvPr id="10" name="Date Placeholder 3">
            <a:extLst>
              <a:ext uri="{FF2B5EF4-FFF2-40B4-BE49-F238E27FC236}">
                <a16:creationId xmlns:a16="http://schemas.microsoft.com/office/drawing/2014/main" id="{684394D0-8755-BB4F-9093-FDEE9E059FA4}"/>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8/23/24</a:t>
            </a:fld>
            <a:endParaRPr lang="en-US" dirty="0"/>
          </a:p>
        </p:txBody>
      </p:sp>
      <p:sp>
        <p:nvSpPr>
          <p:cNvPr id="15" name="Footer Placeholder 4">
            <a:extLst>
              <a:ext uri="{FF2B5EF4-FFF2-40B4-BE49-F238E27FC236}">
                <a16:creationId xmlns:a16="http://schemas.microsoft.com/office/drawing/2014/main" id="{342A4A59-8978-0948-A878-FAF4E54DD0F7}"/>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6" name="Slide Number Placeholder 6">
            <a:extLst>
              <a:ext uri="{FF2B5EF4-FFF2-40B4-BE49-F238E27FC236}">
                <a16:creationId xmlns:a16="http://schemas.microsoft.com/office/drawing/2014/main" id="{66C93116-329D-DA4D-B073-4518A20D7D3C}"/>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379569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136D64-64FF-1C44-8A0D-A2DF256B7324}"/>
              </a:ext>
            </a:extLst>
          </p:cNvPr>
          <p:cNvSpPr>
            <a:spLocks noGrp="1"/>
          </p:cNvSpPr>
          <p:nvPr>
            <p:ph type="title" hasCustomPrompt="1"/>
          </p:nvPr>
        </p:nvSpPr>
        <p:spPr/>
        <p:txBody>
          <a:bodyPr/>
          <a:lstStyle/>
          <a:p>
            <a:r>
              <a:rPr lang="en-US" dirty="0"/>
              <a:t>CLICK TO EDIT TITLE</a:t>
            </a:r>
          </a:p>
        </p:txBody>
      </p:sp>
      <p:sp>
        <p:nvSpPr>
          <p:cNvPr id="11" name="Date Placeholder 3">
            <a:extLst>
              <a:ext uri="{FF2B5EF4-FFF2-40B4-BE49-F238E27FC236}">
                <a16:creationId xmlns:a16="http://schemas.microsoft.com/office/drawing/2014/main" id="{3CDD4257-B08E-364F-911B-4CCC652C5A6D}"/>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8/23/24</a:t>
            </a:fld>
            <a:endParaRPr lang="en-US" dirty="0"/>
          </a:p>
        </p:txBody>
      </p:sp>
      <p:sp>
        <p:nvSpPr>
          <p:cNvPr id="12" name="Footer Placeholder 4">
            <a:extLst>
              <a:ext uri="{FF2B5EF4-FFF2-40B4-BE49-F238E27FC236}">
                <a16:creationId xmlns:a16="http://schemas.microsoft.com/office/drawing/2014/main" id="{16C50B32-0B87-5141-A5F3-52F964543945}"/>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3" name="Slide Number Placeholder 6">
            <a:extLst>
              <a:ext uri="{FF2B5EF4-FFF2-40B4-BE49-F238E27FC236}">
                <a16:creationId xmlns:a16="http://schemas.microsoft.com/office/drawing/2014/main" id="{C377CB29-42E1-AB4E-A926-766F8B796289}"/>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423281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owerpoint_title_1.jpg">
            <a:extLst>
              <a:ext uri="{FF2B5EF4-FFF2-40B4-BE49-F238E27FC236}">
                <a16:creationId xmlns:a16="http://schemas.microsoft.com/office/drawing/2014/main" id="{840CFE91-EFD3-8A4F-A095-A0330436AA12}"/>
              </a:ext>
            </a:extLst>
          </p:cNvPr>
          <p:cNvPicPr>
            <a:picLocks noChangeAspect="1"/>
          </p:cNvPicPr>
          <p:nvPr userDrawn="1"/>
        </p:nvPicPr>
        <p:blipFill>
          <a:blip r:embed="rId2"/>
          <a:srcRect/>
          <a:stretch/>
        </p:blipFill>
        <p:spPr>
          <a:xfrm>
            <a:off x="-1" y="0"/>
            <a:ext cx="9144000" cy="5145024"/>
          </a:xfrm>
          <a:prstGeom prst="rect">
            <a:avLst/>
          </a:prstGeom>
        </p:spPr>
      </p:pic>
      <p:sp>
        <p:nvSpPr>
          <p:cNvPr id="2" name="Date Placeholder 1"/>
          <p:cNvSpPr>
            <a:spLocks noGrp="1"/>
          </p:cNvSpPr>
          <p:nvPr>
            <p:ph type="dt" sz="half" idx="10"/>
          </p:nvPr>
        </p:nvSpPr>
        <p:spPr>
          <a:xfrm>
            <a:off x="6099859" y="4676172"/>
            <a:ext cx="2743200" cy="364935"/>
          </a:xfrm>
        </p:spPr>
        <p:txBody>
          <a:bodyPr/>
          <a:lstStyle/>
          <a:p>
            <a:fld id="{BAE3DF83-C0BE-174A-B22A-4D787F632318}" type="datetimeFigureOut">
              <a:rPr lang="en-US" smtClean="0"/>
              <a:t>8/23/24</a:t>
            </a:fld>
            <a:endParaRPr lang="en-US" dirty="0"/>
          </a:p>
        </p:txBody>
      </p:sp>
      <p:sp>
        <p:nvSpPr>
          <p:cNvPr id="3" name="Footer Placeholder 2"/>
          <p:cNvSpPr>
            <a:spLocks noGrp="1"/>
          </p:cNvSpPr>
          <p:nvPr>
            <p:ph type="ftr" sz="quarter" idx="11"/>
          </p:nvPr>
        </p:nvSpPr>
        <p:spPr>
          <a:xfrm>
            <a:off x="289367" y="4676172"/>
            <a:ext cx="5613722" cy="364935"/>
          </a:xfrm>
        </p:spPr>
        <p:txBody>
          <a:bodyPr/>
          <a:lstStyle>
            <a:lvl1pPr algn="l">
              <a:defRPr/>
            </a:lvl1pPr>
          </a:lstStyle>
          <a:p>
            <a:r>
              <a:rPr lang="en-US" dirty="0"/>
              <a:t>FOOTER</a:t>
            </a:r>
          </a:p>
        </p:txBody>
      </p:sp>
    </p:spTree>
    <p:extLst>
      <p:ext uri="{BB962C8B-B14F-4D97-AF65-F5344CB8AC3E}">
        <p14:creationId xmlns:p14="http://schemas.microsoft.com/office/powerpoint/2010/main" val="276656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3ED1D5-513A-B04B-A4FA-4A46389E2103}"/>
              </a:ext>
            </a:extLst>
          </p:cNvPr>
          <p:cNvPicPr>
            <a:picLocks noChangeAspect="1"/>
          </p:cNvPicPr>
          <p:nvPr userDrawn="1"/>
        </p:nvPicPr>
        <p:blipFill>
          <a:blip r:embed="rId12"/>
          <a:srcRect/>
          <a:stretch/>
        </p:blipFill>
        <p:spPr>
          <a:xfrm>
            <a:off x="2709" y="4566"/>
            <a:ext cx="9143998" cy="5145023"/>
          </a:xfrm>
          <a:prstGeom prst="rect">
            <a:avLst/>
          </a:prstGeom>
        </p:spPr>
      </p:pic>
      <p:sp>
        <p:nvSpPr>
          <p:cNvPr id="2" name="Title Placeholder 1"/>
          <p:cNvSpPr>
            <a:spLocks noGrp="1"/>
          </p:cNvSpPr>
          <p:nvPr>
            <p:ph type="title"/>
          </p:nvPr>
        </p:nvSpPr>
        <p:spPr>
          <a:xfrm>
            <a:off x="457200" y="428263"/>
            <a:ext cx="8229600" cy="595275"/>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273215"/>
            <a:ext cx="8229600" cy="299784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8/23/24</a:t>
            </a:fld>
            <a:endParaRPr lang="en-US" dirty="0"/>
          </a:p>
        </p:txBody>
      </p:sp>
      <p:sp>
        <p:nvSpPr>
          <p:cNvPr id="5" name="Footer Placeholder 4"/>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7" name="Slide Number Placeholder 6">
            <a:extLst>
              <a:ext uri="{FF2B5EF4-FFF2-40B4-BE49-F238E27FC236}">
                <a16:creationId xmlns:a16="http://schemas.microsoft.com/office/drawing/2014/main" id="{BE3772B5-C98A-F24E-856B-49BCD662D3A7}"/>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3764032116"/>
      </p:ext>
    </p:extLst>
  </p:cSld>
  <p:clrMap bg1="lt1" tx1="dk1" bg2="lt2" tx2="dk2" accent1="accent1" accent2="accent2" accent3="accent3" accent4="accent4" accent5="accent5" accent6="accent6" hlink="hlink" folHlink="folHlink"/>
  <p:sldLayoutIdLst>
    <p:sldLayoutId id="2147483668" r:id="rId1"/>
    <p:sldLayoutId id="2147483663" r:id="rId2"/>
    <p:sldLayoutId id="2147483669" r:id="rId3"/>
    <p:sldLayoutId id="2147483664" r:id="rId4"/>
    <p:sldLayoutId id="2147483650" r:id="rId5"/>
    <p:sldLayoutId id="2147483661" r:id="rId6"/>
    <p:sldLayoutId id="2147483667" r:id="rId7"/>
    <p:sldLayoutId id="2147483665" r:id="rId8"/>
    <p:sldLayoutId id="2147483670" r:id="rId9"/>
    <p:sldLayoutId id="2147483666" r:id="rId10"/>
  </p:sldLayoutIdLst>
  <p:txStyles>
    <p:titleStyle>
      <a:lvl1pPr algn="l" defTabSz="342900" rtl="0" eaLnBrk="1" latinLnBrk="0" hangingPunct="1">
        <a:spcBef>
          <a:spcPct val="0"/>
        </a:spcBef>
        <a:buNone/>
        <a:defRPr sz="28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57175" indent="-257175" algn="l" defTabSz="342900" rtl="0" eaLnBrk="1" latinLnBrk="0" hangingPunct="1">
        <a:spcBef>
          <a:spcPct val="20000"/>
        </a:spcBef>
        <a:buClr>
          <a:schemeClr val="tx1"/>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1600" kern="1200">
          <a:solidFill>
            <a:schemeClr val="tx1"/>
          </a:solidFill>
          <a:latin typeface="+mj-lt"/>
          <a:ea typeface="+mn-ea"/>
          <a:cs typeface="+mn-cs"/>
        </a:defRPr>
      </a:lvl2pPr>
      <a:lvl3pPr marL="857250" indent="-171450" algn="l" defTabSz="342900" rtl="0" eaLnBrk="1" latinLnBrk="0" hangingPunct="1">
        <a:spcBef>
          <a:spcPct val="20000"/>
        </a:spcBef>
        <a:buClr>
          <a:schemeClr val="tx1"/>
        </a:buClr>
        <a:buFont typeface="Arial" panose="020B0604020202020204" pitchFamily="34" charset="0"/>
        <a:buChar char="•"/>
        <a:defRPr sz="1400" kern="1200">
          <a:solidFill>
            <a:schemeClr val="tx1"/>
          </a:solidFill>
          <a:latin typeface="+mj-lt"/>
          <a:ea typeface="+mn-ea"/>
          <a:cs typeface="+mn-cs"/>
        </a:defRPr>
      </a:lvl3pPr>
      <a:lvl4pPr marL="1200150" indent="-171450" algn="l" defTabSz="342900" rtl="0" eaLnBrk="1" latinLnBrk="0" hangingPunct="1">
        <a:spcBef>
          <a:spcPct val="20000"/>
        </a:spcBef>
        <a:buClr>
          <a:schemeClr val="tx1"/>
        </a:buClr>
        <a:buFont typeface="Arial" panose="020B0604020202020204" pitchFamily="34" charset="0"/>
        <a:buChar char="•"/>
        <a:defRPr sz="1200" kern="1200">
          <a:solidFill>
            <a:schemeClr val="tx1"/>
          </a:solidFill>
          <a:latin typeface="+mj-lt"/>
          <a:ea typeface="+mn-ea"/>
          <a:cs typeface="+mn-cs"/>
        </a:defRPr>
      </a:lvl4pPr>
      <a:lvl5pPr marL="1543050" indent="-171450" algn="l" defTabSz="342900" rtl="0" eaLnBrk="1" latinLnBrk="0" hangingPunct="1">
        <a:spcBef>
          <a:spcPct val="20000"/>
        </a:spcBef>
        <a:buClr>
          <a:schemeClr val="tx1"/>
        </a:buClr>
        <a:buFont typeface="Arial" panose="020B0604020202020204" pitchFamily="34" charset="0"/>
        <a:buChar char="•"/>
        <a:defRPr sz="1200" kern="1200">
          <a:solidFill>
            <a:schemeClr val="tx1"/>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rabournk@gvsu.ed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vandervk@gvsu.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vsu.edu/provost/coache-342.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gvsu.edu/provost/coache-implementation-timeline-343.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4A46A-7570-8146-B0B3-DE984919A1B9}"/>
              </a:ext>
            </a:extLst>
          </p:cNvPr>
          <p:cNvSpPr>
            <a:spLocks noGrp="1"/>
          </p:cNvSpPr>
          <p:nvPr>
            <p:ph type="ctrTitle"/>
          </p:nvPr>
        </p:nvSpPr>
        <p:spPr>
          <a:xfrm>
            <a:off x="1837765" y="3348724"/>
            <a:ext cx="5465860" cy="1131836"/>
          </a:xfrm>
        </p:spPr>
        <p:txBody>
          <a:bodyPr/>
          <a:lstStyle/>
          <a:p>
            <a:r>
              <a:rPr lang="en-US" dirty="0"/>
              <a:t>2024 COACHE Survey Administration</a:t>
            </a:r>
            <a:br>
              <a:rPr lang="en-US" sz="1600" dirty="0"/>
            </a:br>
            <a:r>
              <a:rPr lang="en-US" sz="1600" dirty="0"/>
              <a:t>Karyn E. </a:t>
            </a:r>
            <a:r>
              <a:rPr lang="en-US" sz="1600" dirty="0" err="1"/>
              <a:t>Rabourn</a:t>
            </a:r>
            <a:r>
              <a:rPr lang="en-US" sz="1600" dirty="0"/>
              <a:t>; Associate Professor, Higher Education </a:t>
            </a:r>
            <a:br>
              <a:rPr lang="en-US" sz="1600" dirty="0"/>
            </a:br>
            <a:r>
              <a:rPr lang="en-US" sz="1600" dirty="0"/>
              <a:t>Kathleen VanderVeen, Ph.D., Associate Vice President and Deputy Chief Inclusion &amp; Equity  Officer</a:t>
            </a:r>
          </a:p>
        </p:txBody>
      </p:sp>
    </p:spTree>
    <p:extLst>
      <p:ext uri="{BB962C8B-B14F-4D97-AF65-F5344CB8AC3E}">
        <p14:creationId xmlns:p14="http://schemas.microsoft.com/office/powerpoint/2010/main" val="181843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299C-9FAD-B879-A77B-E9D17569672C}"/>
              </a:ext>
            </a:extLst>
          </p:cNvPr>
          <p:cNvSpPr>
            <a:spLocks noGrp="1"/>
          </p:cNvSpPr>
          <p:nvPr>
            <p:ph type="title"/>
          </p:nvPr>
        </p:nvSpPr>
        <p:spPr/>
        <p:txBody>
          <a:bodyPr/>
          <a:lstStyle/>
          <a:p>
            <a:r>
              <a:rPr lang="en-US" dirty="0"/>
              <a:t>Faculty engagement in their own words…</a:t>
            </a:r>
          </a:p>
        </p:txBody>
      </p:sp>
      <p:sp>
        <p:nvSpPr>
          <p:cNvPr id="4" name="Content Placeholder 3">
            <a:extLst>
              <a:ext uri="{FF2B5EF4-FFF2-40B4-BE49-F238E27FC236}">
                <a16:creationId xmlns:a16="http://schemas.microsoft.com/office/drawing/2014/main" id="{97F36006-BF03-6973-E88B-0411514A54C9}"/>
              </a:ext>
            </a:extLst>
          </p:cNvPr>
          <p:cNvSpPr>
            <a:spLocks noGrp="1"/>
          </p:cNvSpPr>
          <p:nvPr>
            <p:ph idx="4294967295"/>
          </p:nvPr>
        </p:nvSpPr>
        <p:spPr>
          <a:xfrm>
            <a:off x="0" y="1247775"/>
            <a:ext cx="8229600" cy="2976563"/>
          </a:xfrm>
        </p:spPr>
        <p:txBody>
          <a:bodyPr/>
          <a:lstStyle/>
          <a:p>
            <a:pPr lvl="1"/>
            <a:r>
              <a:rPr lang="en-US" dirty="0"/>
              <a:t>I am here because I care a lot about faculty satisfaction and work-life balance.</a:t>
            </a:r>
          </a:p>
          <a:p>
            <a:pPr lvl="1"/>
            <a:r>
              <a:rPr lang="en-US" dirty="0"/>
              <a:t>There are a lot of really excellent aspects to working at GVSU, in our colleges, with our colleagues, etc. and we should celebrate those. We also have some real challenges that need to be addressed. COACHE will help us uncover both, and provide some nuance through the Dean's Reports, data slicers, etc.</a:t>
            </a:r>
          </a:p>
          <a:p>
            <a:pPr lvl="1"/>
            <a:r>
              <a:rPr lang="en-US" dirty="0"/>
              <a:t>One reason I’m here is to “sanity check” the results. If the results don’t line up with what I see and hear as part of faculty governance, I want to help us “drill down” and figure out why.</a:t>
            </a:r>
          </a:p>
          <a:p>
            <a:endParaRPr lang="en-US" dirty="0"/>
          </a:p>
        </p:txBody>
      </p:sp>
    </p:spTree>
    <p:extLst>
      <p:ext uri="{BB962C8B-B14F-4D97-AF65-F5344CB8AC3E}">
        <p14:creationId xmlns:p14="http://schemas.microsoft.com/office/powerpoint/2010/main" val="27817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953C-E0CF-15D5-0DB0-E896B101E353}"/>
              </a:ext>
            </a:extLst>
          </p:cNvPr>
          <p:cNvSpPr>
            <a:spLocks noGrp="1"/>
          </p:cNvSpPr>
          <p:nvPr>
            <p:ph type="title"/>
          </p:nvPr>
        </p:nvSpPr>
        <p:spPr/>
        <p:txBody>
          <a:bodyPr/>
          <a:lstStyle/>
          <a:p>
            <a:r>
              <a:rPr lang="en-US" dirty="0"/>
              <a:t>Communication Plan (a few tips)</a:t>
            </a:r>
          </a:p>
        </p:txBody>
      </p:sp>
      <p:sp>
        <p:nvSpPr>
          <p:cNvPr id="3" name="Content Placeholder 2">
            <a:extLst>
              <a:ext uri="{FF2B5EF4-FFF2-40B4-BE49-F238E27FC236}">
                <a16:creationId xmlns:a16="http://schemas.microsoft.com/office/drawing/2014/main" id="{1DB217B9-CF79-11F3-5A57-F3373F881508}"/>
              </a:ext>
            </a:extLst>
          </p:cNvPr>
          <p:cNvSpPr>
            <a:spLocks noGrp="1"/>
          </p:cNvSpPr>
          <p:nvPr>
            <p:ph idx="1"/>
          </p:nvPr>
        </p:nvSpPr>
        <p:spPr/>
        <p:txBody>
          <a:bodyPr>
            <a:normAutofit/>
          </a:bodyPr>
          <a:lstStyle/>
          <a:p>
            <a:pPr>
              <a:buFont typeface="Arial" panose="020B0604020202020204" pitchFamily="34" charset="0"/>
              <a:buChar char="•"/>
            </a:pPr>
            <a:r>
              <a:rPr lang="en-US" dirty="0"/>
              <a:t>Know how results will be used before starting</a:t>
            </a:r>
          </a:p>
          <a:p>
            <a:pPr lvl="1">
              <a:buFont typeface="Arial" panose="020B0604020202020204" pitchFamily="34" charset="0"/>
              <a:buChar char="•"/>
            </a:pPr>
            <a:r>
              <a:rPr lang="en-US" dirty="0"/>
              <a:t>Clear goals (established by steering committee)</a:t>
            </a:r>
          </a:p>
          <a:p>
            <a:pPr lvl="1">
              <a:buFont typeface="Arial" panose="020B0604020202020204" pitchFamily="34" charset="0"/>
              <a:buChar char="•"/>
            </a:pPr>
            <a:r>
              <a:rPr lang="en-US" dirty="0"/>
              <a:t>Clear outcomes</a:t>
            </a:r>
          </a:p>
          <a:p>
            <a:pPr lvl="1">
              <a:buFont typeface="Arial" panose="020B0604020202020204" pitchFamily="34" charset="0"/>
              <a:buChar char="•"/>
            </a:pPr>
            <a:r>
              <a:rPr lang="en-US" dirty="0"/>
              <a:t>Clear plan for “action”</a:t>
            </a:r>
          </a:p>
          <a:p>
            <a:pPr>
              <a:buFont typeface="Arial" panose="020B0604020202020204" pitchFamily="34" charset="0"/>
              <a:buChar char="•"/>
            </a:pPr>
            <a:r>
              <a:rPr lang="en-US" dirty="0"/>
              <a:t>Commit to action with results – in writing and statements from leadership on your campus </a:t>
            </a:r>
          </a:p>
          <a:p>
            <a:pPr>
              <a:buFont typeface="Arial" panose="020B0604020202020204" pitchFamily="34" charset="0"/>
              <a:buChar char="•"/>
            </a:pPr>
            <a:r>
              <a:rPr lang="en-US" dirty="0"/>
              <a:t>Engage the community throughout the process</a:t>
            </a:r>
          </a:p>
          <a:p>
            <a:pPr>
              <a:buFont typeface="Arial" panose="020B0604020202020204" pitchFamily="34" charset="0"/>
              <a:buChar char="•"/>
            </a:pPr>
            <a:r>
              <a:rPr lang="en-US" dirty="0"/>
              <a:t>Response rate monitoring</a:t>
            </a:r>
          </a:p>
          <a:p>
            <a:pPr>
              <a:buFont typeface="Arial" panose="020B0604020202020204" pitchFamily="34" charset="0"/>
              <a:buChar char="•"/>
            </a:pPr>
            <a:r>
              <a:rPr lang="en-US" dirty="0"/>
              <a:t>Introduce the timeline to the community once it is established</a:t>
            </a:r>
          </a:p>
          <a:p>
            <a:endParaRPr lang="en-US" dirty="0"/>
          </a:p>
        </p:txBody>
      </p:sp>
    </p:spTree>
    <p:extLst>
      <p:ext uri="{BB962C8B-B14F-4D97-AF65-F5344CB8AC3E}">
        <p14:creationId xmlns:p14="http://schemas.microsoft.com/office/powerpoint/2010/main" val="223059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917A-94FC-FF5D-C202-75E00EF998F1}"/>
              </a:ext>
            </a:extLst>
          </p:cNvPr>
          <p:cNvSpPr>
            <a:spLocks noGrp="1"/>
          </p:cNvSpPr>
          <p:nvPr>
            <p:ph type="ctrTitle"/>
          </p:nvPr>
        </p:nvSpPr>
        <p:spPr/>
        <p:txBody>
          <a:bodyPr/>
          <a:lstStyle/>
          <a:p>
            <a:pPr algn="ctr"/>
            <a:r>
              <a:rPr lang="en-US" dirty="0"/>
              <a:t>Questions?</a:t>
            </a:r>
          </a:p>
        </p:txBody>
      </p:sp>
      <p:sp>
        <p:nvSpPr>
          <p:cNvPr id="3" name="Text Placeholder 2">
            <a:extLst>
              <a:ext uri="{FF2B5EF4-FFF2-40B4-BE49-F238E27FC236}">
                <a16:creationId xmlns:a16="http://schemas.microsoft.com/office/drawing/2014/main" id="{48421C7A-1325-F74C-575D-F989633C82CD}"/>
              </a:ext>
            </a:extLst>
          </p:cNvPr>
          <p:cNvSpPr>
            <a:spLocks noGrp="1"/>
          </p:cNvSpPr>
          <p:nvPr>
            <p:ph type="body" sz="quarter" idx="10"/>
          </p:nvPr>
        </p:nvSpPr>
        <p:spPr>
          <a:xfrm>
            <a:off x="1000858" y="3367470"/>
            <a:ext cx="7130528" cy="701731"/>
          </a:xfrm>
        </p:spPr>
        <p:txBody>
          <a:bodyPr/>
          <a:lstStyle/>
          <a:p>
            <a:r>
              <a:rPr lang="en-US" dirty="0"/>
              <a:t>Karyn E. </a:t>
            </a:r>
            <a:r>
              <a:rPr lang="en-US" dirty="0" err="1"/>
              <a:t>Rabourn</a:t>
            </a:r>
            <a:r>
              <a:rPr lang="en-US" dirty="0"/>
              <a:t>: </a:t>
            </a:r>
            <a:r>
              <a:rPr lang="en-US" dirty="0">
                <a:hlinkClick r:id="rId3"/>
              </a:rPr>
              <a:t>rabournk@gvsu.edu</a:t>
            </a:r>
            <a:endParaRPr lang="en-US" dirty="0"/>
          </a:p>
          <a:p>
            <a:r>
              <a:rPr lang="en-US" dirty="0"/>
              <a:t>Kathleen </a:t>
            </a:r>
            <a:r>
              <a:rPr lang="en-US" dirty="0" err="1"/>
              <a:t>VanderVeen</a:t>
            </a:r>
            <a:r>
              <a:rPr lang="en-US" dirty="0"/>
              <a:t>: </a:t>
            </a:r>
            <a:r>
              <a:rPr lang="en-US" dirty="0">
                <a:hlinkClick r:id="rId4"/>
              </a:rPr>
              <a:t>vandervk@gvsu.edu</a:t>
            </a:r>
            <a:r>
              <a:rPr lang="en-US" dirty="0"/>
              <a:t> </a:t>
            </a:r>
          </a:p>
        </p:txBody>
      </p:sp>
    </p:spTree>
    <p:extLst>
      <p:ext uri="{BB962C8B-B14F-4D97-AF65-F5344CB8AC3E}">
        <p14:creationId xmlns:p14="http://schemas.microsoft.com/office/powerpoint/2010/main" val="159407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1EF2D84-9C65-C24A-BD8B-F870A217B7A1}"/>
              </a:ext>
            </a:extLst>
          </p:cNvPr>
          <p:cNvPicPr>
            <a:picLocks noGrp="1" noChangeAspect="1"/>
          </p:cNvPicPr>
          <p:nvPr>
            <p:ph sz="quarter" idx="12"/>
          </p:nvPr>
        </p:nvPicPr>
        <p:blipFill>
          <a:blip r:embed="rId2"/>
          <a:stretch>
            <a:fillRect/>
          </a:stretch>
        </p:blipFill>
        <p:spPr>
          <a:xfrm>
            <a:off x="457199" y="428264"/>
            <a:ext cx="2485208" cy="3727812"/>
          </a:xfrm>
        </p:spPr>
      </p:pic>
      <p:sp>
        <p:nvSpPr>
          <p:cNvPr id="7" name="Title 6">
            <a:extLst>
              <a:ext uri="{FF2B5EF4-FFF2-40B4-BE49-F238E27FC236}">
                <a16:creationId xmlns:a16="http://schemas.microsoft.com/office/drawing/2014/main" id="{6E449E6B-18F0-4F4F-9106-5E18F1F76174}"/>
              </a:ext>
            </a:extLst>
          </p:cNvPr>
          <p:cNvSpPr>
            <a:spLocks noGrp="1"/>
          </p:cNvSpPr>
          <p:nvPr>
            <p:ph type="title"/>
          </p:nvPr>
        </p:nvSpPr>
        <p:spPr>
          <a:xfrm>
            <a:off x="3443468" y="428263"/>
            <a:ext cx="5179671" cy="595275"/>
          </a:xfrm>
        </p:spPr>
        <p:txBody>
          <a:bodyPr/>
          <a:lstStyle/>
          <a:p>
            <a:r>
              <a:rPr lang="en-US" dirty="0"/>
              <a:t>Sample timeline </a:t>
            </a:r>
          </a:p>
        </p:txBody>
      </p:sp>
      <p:pic>
        <p:nvPicPr>
          <p:cNvPr id="2" name="Content Placeholder 6">
            <a:extLst>
              <a:ext uri="{FF2B5EF4-FFF2-40B4-BE49-F238E27FC236}">
                <a16:creationId xmlns:a16="http://schemas.microsoft.com/office/drawing/2014/main" id="{7D901D3C-3D65-3722-FADC-E91E89FF54BE}"/>
              </a:ext>
            </a:extLst>
          </p:cNvPr>
          <p:cNvPicPr>
            <a:picLocks noGrp="1"/>
          </p:cNvPicPr>
          <p:nvPr>
            <p:ph idx="1"/>
          </p:nvPr>
        </p:nvPicPr>
        <p:blipFill>
          <a:blip r:embed="rId3"/>
          <a:stretch>
            <a:fillRect/>
          </a:stretch>
        </p:blipFill>
        <p:spPr>
          <a:xfrm>
            <a:off x="3475590" y="1277938"/>
            <a:ext cx="5115408" cy="2878137"/>
          </a:xfrm>
          <a:prstGeom prst="rect">
            <a:avLst/>
          </a:prstGeom>
        </p:spPr>
      </p:pic>
    </p:spTree>
    <p:extLst>
      <p:ext uri="{BB962C8B-B14F-4D97-AF65-F5344CB8AC3E}">
        <p14:creationId xmlns:p14="http://schemas.microsoft.com/office/powerpoint/2010/main" val="212193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0184-1846-24E0-C3D6-DF2DECCFD93D}"/>
              </a:ext>
            </a:extLst>
          </p:cNvPr>
          <p:cNvSpPr>
            <a:spLocks noGrp="1"/>
          </p:cNvSpPr>
          <p:nvPr>
            <p:ph type="title"/>
          </p:nvPr>
        </p:nvSpPr>
        <p:spPr/>
        <p:txBody>
          <a:bodyPr/>
          <a:lstStyle/>
          <a:p>
            <a:r>
              <a:rPr lang="en-US" dirty="0"/>
              <a:t>Sample materials </a:t>
            </a:r>
          </a:p>
        </p:txBody>
      </p:sp>
      <p:pic>
        <p:nvPicPr>
          <p:cNvPr id="4" name="Content Placeholder 3">
            <a:extLst>
              <a:ext uri="{FF2B5EF4-FFF2-40B4-BE49-F238E27FC236}">
                <a16:creationId xmlns:a16="http://schemas.microsoft.com/office/drawing/2014/main" id="{F766F384-DE07-5D53-5A53-983D3EDA07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1100" y="1247775"/>
            <a:ext cx="5441799" cy="2976563"/>
          </a:xfrm>
          <a:prstGeom prst="rect">
            <a:avLst/>
          </a:prstGeom>
        </p:spPr>
      </p:pic>
    </p:spTree>
    <p:extLst>
      <p:ext uri="{BB962C8B-B14F-4D97-AF65-F5344CB8AC3E}">
        <p14:creationId xmlns:p14="http://schemas.microsoft.com/office/powerpoint/2010/main" val="14900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0C5B8-B57F-7E4D-B1D6-7DBE2C8D1A1B}"/>
              </a:ext>
            </a:extLst>
          </p:cNvPr>
          <p:cNvSpPr>
            <a:spLocks noGrp="1"/>
          </p:cNvSpPr>
          <p:nvPr>
            <p:ph idx="1"/>
          </p:nvPr>
        </p:nvSpPr>
        <p:spPr>
          <a:xfrm>
            <a:off x="457199" y="1278182"/>
            <a:ext cx="4511041" cy="2877129"/>
          </a:xfrm>
        </p:spPr>
        <p:txBody>
          <a:bodyPr/>
          <a:lstStyle/>
          <a:p>
            <a:r>
              <a:rPr lang="en-US" dirty="0">
                <a:latin typeface="Lato" panose="020F0502020204030203" pitchFamily="34" charset="0"/>
              </a:rPr>
              <a:t>Established in 1963 in </a:t>
            </a:r>
            <a:r>
              <a:rPr lang="en-US" i="0" u="none" strike="noStrike" dirty="0">
                <a:effectLst/>
                <a:latin typeface="Lato" panose="020F0502020204030203" pitchFamily="34" charset="0"/>
              </a:rPr>
              <a:t>Allendale, MI</a:t>
            </a:r>
          </a:p>
          <a:p>
            <a:r>
              <a:rPr lang="en-US" i="0" u="none" strike="noStrike" dirty="0">
                <a:effectLst/>
                <a:latin typeface="Lato" panose="020F0502020204030203" pitchFamily="34" charset="0"/>
              </a:rPr>
              <a:t>7 (</a:t>
            </a:r>
            <a:r>
              <a:rPr lang="en-US" i="1" u="none" strike="noStrike" dirty="0">
                <a:effectLst/>
                <a:latin typeface="Lato" panose="020F0502020204030203" pitchFamily="34" charset="0"/>
              </a:rPr>
              <a:t>8</a:t>
            </a:r>
            <a:r>
              <a:rPr lang="en-US" i="0" u="none" strike="noStrike" dirty="0">
                <a:effectLst/>
                <a:latin typeface="Lato" panose="020F0502020204030203" pitchFamily="34" charset="0"/>
              </a:rPr>
              <a:t>) colleges across two campuses (Allendale and Grand Rapids, MI)</a:t>
            </a:r>
          </a:p>
          <a:p>
            <a:r>
              <a:rPr lang="en-US" dirty="0">
                <a:latin typeface="Lato" panose="020F0502020204030203" pitchFamily="34" charset="0"/>
              </a:rPr>
              <a:t>Approximately 22,000 students</a:t>
            </a:r>
            <a:endParaRPr lang="en-US" i="0" u="none" strike="noStrike" dirty="0">
              <a:effectLst/>
              <a:latin typeface="Lato" panose="020F0502020204030203" pitchFamily="34" charset="0"/>
            </a:endParaRPr>
          </a:p>
          <a:p>
            <a:pPr algn="l"/>
            <a:r>
              <a:rPr lang="en-US" i="0" u="none" strike="noStrike" dirty="0">
                <a:effectLst/>
                <a:latin typeface="Lato" panose="020F0502020204030203" pitchFamily="34" charset="0"/>
              </a:rPr>
              <a:t>1,234 faculty members</a:t>
            </a:r>
          </a:p>
          <a:p>
            <a:pPr algn="l"/>
            <a:endParaRPr lang="en-US" dirty="0">
              <a:latin typeface="Lato" panose="020F0502020204030203" pitchFamily="34" charset="0"/>
            </a:endParaRPr>
          </a:p>
        </p:txBody>
      </p:sp>
      <p:sp>
        <p:nvSpPr>
          <p:cNvPr id="2" name="Title 1">
            <a:extLst>
              <a:ext uri="{FF2B5EF4-FFF2-40B4-BE49-F238E27FC236}">
                <a16:creationId xmlns:a16="http://schemas.microsoft.com/office/drawing/2014/main" id="{7815FE42-EBC3-4646-BC1E-E906840D0E79}"/>
              </a:ext>
            </a:extLst>
          </p:cNvPr>
          <p:cNvSpPr>
            <a:spLocks noGrp="1"/>
          </p:cNvSpPr>
          <p:nvPr>
            <p:ph type="title"/>
          </p:nvPr>
        </p:nvSpPr>
        <p:spPr/>
        <p:txBody>
          <a:bodyPr/>
          <a:lstStyle/>
          <a:p>
            <a:r>
              <a:rPr lang="en-US" dirty="0"/>
              <a:t>Grand Valley State University </a:t>
            </a:r>
          </a:p>
        </p:txBody>
      </p:sp>
      <p:pic>
        <p:nvPicPr>
          <p:cNvPr id="5" name="Content Placeholder 6">
            <a:extLst>
              <a:ext uri="{FF2B5EF4-FFF2-40B4-BE49-F238E27FC236}">
                <a16:creationId xmlns:a16="http://schemas.microsoft.com/office/drawing/2014/main" id="{373E0A6B-F620-6267-2230-7C52F75AF5FA}"/>
              </a:ext>
            </a:extLst>
          </p:cNvPr>
          <p:cNvPicPr>
            <a:picLocks noGrp="1" noChangeAspect="1"/>
          </p:cNvPicPr>
          <p:nvPr>
            <p:ph sz="quarter" idx="12"/>
          </p:nvPr>
        </p:nvPicPr>
        <p:blipFill>
          <a:blip r:embed="rId3"/>
          <a:stretch>
            <a:fillRect/>
          </a:stretch>
        </p:blipFill>
        <p:spPr>
          <a:xfrm>
            <a:off x="5650176" y="428263"/>
            <a:ext cx="2955344" cy="3898835"/>
          </a:xfrm>
        </p:spPr>
      </p:pic>
    </p:spTree>
    <p:extLst>
      <p:ext uri="{BB962C8B-B14F-4D97-AF65-F5344CB8AC3E}">
        <p14:creationId xmlns:p14="http://schemas.microsoft.com/office/powerpoint/2010/main" val="36528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1FEE8-22DA-0A49-8FDB-8AD820535720}"/>
              </a:ext>
            </a:extLst>
          </p:cNvPr>
          <p:cNvSpPr>
            <a:spLocks noGrp="1"/>
          </p:cNvSpPr>
          <p:nvPr>
            <p:ph type="title"/>
          </p:nvPr>
        </p:nvSpPr>
        <p:spPr/>
        <p:txBody>
          <a:bodyPr>
            <a:normAutofit/>
          </a:bodyPr>
          <a:lstStyle/>
          <a:p>
            <a:pPr algn="r"/>
            <a:r>
              <a:rPr lang="en-US" dirty="0"/>
              <a:t>Grand Valley State University</a:t>
            </a:r>
          </a:p>
        </p:txBody>
      </p:sp>
      <p:sp>
        <p:nvSpPr>
          <p:cNvPr id="3" name="Text Placeholder 2"/>
          <p:cNvSpPr>
            <a:spLocks noGrp="1"/>
          </p:cNvSpPr>
          <p:nvPr>
            <p:ph idx="1"/>
          </p:nvPr>
        </p:nvSpPr>
        <p:spPr>
          <a:xfrm>
            <a:off x="3149600" y="1117739"/>
            <a:ext cx="5668641" cy="2976791"/>
          </a:xfrm>
        </p:spPr>
        <p:txBody>
          <a:bodyPr>
            <a:normAutofit/>
          </a:bodyPr>
          <a:lstStyle/>
          <a:p>
            <a:r>
              <a:rPr lang="en-US" dirty="0"/>
              <a:t>GVSU has administered 7 climate surveys over 30 years (every 4 years approximately) for faculty, staff and students</a:t>
            </a:r>
          </a:p>
          <a:p>
            <a:pPr lvl="1"/>
            <a:r>
              <a:rPr lang="en-US" dirty="0"/>
              <a:t>Women’s Climate Study was first administered in 1994</a:t>
            </a:r>
          </a:p>
          <a:p>
            <a:pPr lvl="1"/>
            <a:r>
              <a:rPr lang="en-US" dirty="0"/>
              <a:t>Currently named </a:t>
            </a:r>
            <a:r>
              <a:rPr lang="en-US" dirty="0" err="1"/>
              <a:t>myGVSU</a:t>
            </a:r>
            <a:r>
              <a:rPr lang="en-US" dirty="0"/>
              <a:t> Climate Survey</a:t>
            </a:r>
          </a:p>
          <a:p>
            <a:r>
              <a:rPr lang="en-US" dirty="0"/>
              <a:t>University-wide task force recommended participation in the COACHE faculty satisfaction survey to gain a more robust understanding of faculty experiences at GVSU</a:t>
            </a:r>
          </a:p>
        </p:txBody>
      </p:sp>
      <p:pic>
        <p:nvPicPr>
          <p:cNvPr id="2" name="Content Placeholder 10">
            <a:extLst>
              <a:ext uri="{FF2B5EF4-FFF2-40B4-BE49-F238E27FC236}">
                <a16:creationId xmlns:a16="http://schemas.microsoft.com/office/drawing/2014/main" id="{AC205B35-F598-FAF9-849D-72358E2FA399}"/>
              </a:ext>
            </a:extLst>
          </p:cNvPr>
          <p:cNvPicPr>
            <a:picLocks noChangeAspect="1"/>
          </p:cNvPicPr>
          <p:nvPr/>
        </p:nvPicPr>
        <p:blipFill>
          <a:blip r:embed="rId3"/>
          <a:stretch>
            <a:fillRect/>
          </a:stretch>
        </p:blipFill>
        <p:spPr>
          <a:xfrm>
            <a:off x="325759" y="464290"/>
            <a:ext cx="2485208" cy="3727812"/>
          </a:xfrm>
          <a:prstGeom prst="rect">
            <a:avLst/>
          </a:prstGeom>
        </p:spPr>
      </p:pic>
    </p:spTree>
    <p:extLst>
      <p:ext uri="{BB962C8B-B14F-4D97-AF65-F5344CB8AC3E}">
        <p14:creationId xmlns:p14="http://schemas.microsoft.com/office/powerpoint/2010/main" val="184804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3A20-6512-4B07-C466-D449D635BA50}"/>
              </a:ext>
            </a:extLst>
          </p:cNvPr>
          <p:cNvSpPr>
            <a:spLocks noGrp="1"/>
          </p:cNvSpPr>
          <p:nvPr>
            <p:ph type="title"/>
          </p:nvPr>
        </p:nvSpPr>
        <p:spPr/>
        <p:txBody>
          <a:bodyPr/>
          <a:lstStyle/>
          <a:p>
            <a:r>
              <a:rPr lang="en-US" dirty="0"/>
              <a:t>Strategies for climate survey administration at GVSU</a:t>
            </a:r>
          </a:p>
        </p:txBody>
      </p:sp>
      <p:sp>
        <p:nvSpPr>
          <p:cNvPr id="3" name="Content Placeholder 2">
            <a:extLst>
              <a:ext uri="{FF2B5EF4-FFF2-40B4-BE49-F238E27FC236}">
                <a16:creationId xmlns:a16="http://schemas.microsoft.com/office/drawing/2014/main" id="{4358C347-299D-DA66-13F6-5F99B13A8C33}"/>
              </a:ext>
            </a:extLst>
          </p:cNvPr>
          <p:cNvSpPr>
            <a:spLocks noGrp="1"/>
          </p:cNvSpPr>
          <p:nvPr>
            <p:ph idx="1"/>
          </p:nvPr>
        </p:nvSpPr>
        <p:spPr/>
        <p:txBody>
          <a:bodyPr>
            <a:normAutofit lnSpcReduction="10000"/>
          </a:bodyPr>
          <a:lstStyle/>
          <a:p>
            <a:r>
              <a:rPr lang="en-US" dirty="0"/>
              <a:t>Encourage active engagement and community buy-in</a:t>
            </a:r>
          </a:p>
          <a:p>
            <a:pPr lvl="1"/>
            <a:r>
              <a:rPr lang="en-US" dirty="0"/>
              <a:t>Create steering committee with representation from various colleges, disciplines, and governance committees</a:t>
            </a:r>
          </a:p>
          <a:p>
            <a:pPr lvl="0">
              <a:buFont typeface="Arial" panose="020B0604020202020204" pitchFamily="34" charset="0"/>
              <a:buChar char="•"/>
            </a:pPr>
            <a:r>
              <a:rPr lang="en-US" dirty="0">
                <a:cs typeface="+mn-cs"/>
              </a:rPr>
              <a:t>Advertising and incentivizing</a:t>
            </a:r>
          </a:p>
          <a:p>
            <a:pPr lvl="1"/>
            <a:r>
              <a:rPr lang="en-US" dirty="0"/>
              <a:t>Create communication plan </a:t>
            </a:r>
          </a:p>
          <a:p>
            <a:pPr lvl="2"/>
            <a:r>
              <a:rPr lang="en-US" dirty="0"/>
              <a:t>Website</a:t>
            </a:r>
          </a:p>
          <a:p>
            <a:pPr lvl="2"/>
            <a:r>
              <a:rPr lang="en-US" dirty="0">
                <a:cs typeface="+mn-cs"/>
              </a:rPr>
              <a:t>Emails</a:t>
            </a:r>
          </a:p>
          <a:p>
            <a:pPr lvl="2"/>
            <a:r>
              <a:rPr lang="en-US" dirty="0"/>
              <a:t>Meeting with various faculty leadership groups</a:t>
            </a:r>
          </a:p>
          <a:p>
            <a:pPr lvl="1"/>
            <a:r>
              <a:rPr lang="en-US" dirty="0">
                <a:cs typeface="+mn-cs"/>
              </a:rPr>
              <a:t>Professional development/research doll</a:t>
            </a:r>
            <a:r>
              <a:rPr lang="en-US" dirty="0"/>
              <a:t>ars, contribution to student relief fund</a:t>
            </a:r>
            <a:endParaRPr lang="en-US" dirty="0">
              <a:cs typeface="+mn-cs"/>
            </a:endParaRPr>
          </a:p>
          <a:p>
            <a:pPr lvl="0">
              <a:buFont typeface="Arial" panose="020B0604020202020204" pitchFamily="34" charset="0"/>
              <a:buChar char="•"/>
            </a:pPr>
            <a:r>
              <a:rPr lang="en-US" dirty="0">
                <a:cs typeface="+mn-cs"/>
              </a:rPr>
              <a:t>GVSU has website that shows how the data informed university planning and initiatives</a:t>
            </a:r>
            <a:endParaRPr lang="en-US" dirty="0"/>
          </a:p>
        </p:txBody>
      </p:sp>
    </p:spTree>
    <p:extLst>
      <p:ext uri="{BB962C8B-B14F-4D97-AF65-F5344CB8AC3E}">
        <p14:creationId xmlns:p14="http://schemas.microsoft.com/office/powerpoint/2010/main" val="311518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DAD2-7EE3-890C-1C93-ECC8C47B2AF5}"/>
              </a:ext>
            </a:extLst>
          </p:cNvPr>
          <p:cNvSpPr>
            <a:spLocks noGrp="1"/>
          </p:cNvSpPr>
          <p:nvPr>
            <p:ph type="title"/>
          </p:nvPr>
        </p:nvSpPr>
        <p:spPr/>
        <p:txBody>
          <a:bodyPr/>
          <a:lstStyle/>
          <a:p>
            <a:r>
              <a:rPr lang="en-US" dirty="0"/>
              <a:t>Strategies for climate survey administration at GVSU</a:t>
            </a:r>
          </a:p>
        </p:txBody>
      </p:sp>
      <p:sp>
        <p:nvSpPr>
          <p:cNvPr id="3" name="Content Placeholder 2">
            <a:extLst>
              <a:ext uri="{FF2B5EF4-FFF2-40B4-BE49-F238E27FC236}">
                <a16:creationId xmlns:a16="http://schemas.microsoft.com/office/drawing/2014/main" id="{03ECFA22-2597-3029-8B47-E37F55DFF2C3}"/>
              </a:ext>
            </a:extLst>
          </p:cNvPr>
          <p:cNvSpPr>
            <a:spLocks noGrp="1"/>
          </p:cNvSpPr>
          <p:nvPr>
            <p:ph idx="1"/>
          </p:nvPr>
        </p:nvSpPr>
        <p:spPr/>
        <p:txBody>
          <a:bodyPr>
            <a:normAutofit/>
          </a:bodyPr>
          <a:lstStyle/>
          <a:p>
            <a:r>
              <a:rPr lang="en-US" dirty="0"/>
              <a:t>Making the case to university leadership</a:t>
            </a:r>
          </a:p>
          <a:p>
            <a:pPr lvl="1">
              <a:buFont typeface="Wingdings" panose="05000000000000000000" pitchFamily="2" charset="2"/>
              <a:buChar char="ü"/>
            </a:pPr>
            <a:r>
              <a:rPr lang="en-US" dirty="0"/>
              <a:t>Tie to mission and strategic planning (accreditation)</a:t>
            </a:r>
          </a:p>
          <a:p>
            <a:pPr lvl="1">
              <a:buFont typeface="Wingdings" panose="05000000000000000000" pitchFamily="2" charset="2"/>
              <a:buChar char="ü"/>
            </a:pPr>
            <a:r>
              <a:rPr lang="en-US" dirty="0"/>
              <a:t>Build on the culture of assessment in IHEs</a:t>
            </a:r>
          </a:p>
          <a:p>
            <a:pPr lvl="1">
              <a:buFont typeface="Wingdings" panose="05000000000000000000" pitchFamily="2" charset="2"/>
              <a:buChar char="ü"/>
            </a:pPr>
            <a:r>
              <a:rPr lang="en-US" dirty="0">
                <a:ea typeface="ＭＳ Ｐゴシック" panose="020B0600070205080204" pitchFamily="34" charset="-128"/>
              </a:rPr>
              <a:t>Bottomline financial implications</a:t>
            </a:r>
          </a:p>
          <a:p>
            <a:pPr lvl="1" eaLnBrk="1" hangingPunct="1">
              <a:buFont typeface="Wingdings" panose="05000000000000000000" pitchFamily="2" charset="2"/>
              <a:buChar char="ü"/>
            </a:pPr>
            <a:r>
              <a:rPr lang="en-US" dirty="0">
                <a:ea typeface="ＭＳ Ｐゴシック" panose="020B0600070205080204" pitchFamily="34" charset="-128"/>
              </a:rPr>
              <a:t>Recruitment, crisis response, retention, target limited resources</a:t>
            </a:r>
          </a:p>
          <a:p>
            <a:pPr lvl="1">
              <a:buFont typeface="Wingdings" panose="05000000000000000000" pitchFamily="2" charset="2"/>
              <a:buChar char="ü"/>
            </a:pPr>
            <a:r>
              <a:rPr lang="en-US" dirty="0">
                <a:ea typeface="ＭＳ Ｐゴシック" panose="020B0600070205080204" pitchFamily="34" charset="-128"/>
              </a:rPr>
              <a:t>Present a clear timeline with resource needs and outcomes</a:t>
            </a:r>
          </a:p>
          <a:p>
            <a:pPr lvl="1">
              <a:buFont typeface="Wingdings" panose="05000000000000000000" pitchFamily="2" charset="2"/>
              <a:buChar char="ü"/>
            </a:pPr>
            <a:r>
              <a:rPr lang="en-US" dirty="0"/>
              <a:t>Reiterate why climate is important</a:t>
            </a:r>
          </a:p>
          <a:p>
            <a:pPr lvl="1" eaLnBrk="1" hangingPunct="1">
              <a:buFont typeface="Wingdings" panose="05000000000000000000" pitchFamily="2" charset="2"/>
              <a:buChar char="ü"/>
            </a:pPr>
            <a:r>
              <a:rPr lang="en-US" dirty="0">
                <a:ea typeface="ＭＳ Ｐゴシック" panose="020B0600070205080204" pitchFamily="34" charset="-128"/>
              </a:rPr>
              <a:t>Persistence and Retention of students and employees</a:t>
            </a:r>
          </a:p>
          <a:p>
            <a:pPr lvl="1"/>
            <a:endParaRPr lang="en-US" dirty="0"/>
          </a:p>
        </p:txBody>
      </p:sp>
    </p:spTree>
    <p:extLst>
      <p:ext uri="{BB962C8B-B14F-4D97-AF65-F5344CB8AC3E}">
        <p14:creationId xmlns:p14="http://schemas.microsoft.com/office/powerpoint/2010/main" val="236708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92FB5C4-B9F1-1C44-9AC8-BB2763B55E32}"/>
              </a:ext>
            </a:extLst>
          </p:cNvPr>
          <p:cNvSpPr>
            <a:spLocks noGrp="1"/>
          </p:cNvSpPr>
          <p:nvPr>
            <p:ph idx="1"/>
          </p:nvPr>
        </p:nvSpPr>
        <p:spPr>
          <a:xfrm>
            <a:off x="457199" y="1278182"/>
            <a:ext cx="5237545" cy="2877129"/>
          </a:xfrm>
        </p:spPr>
        <p:txBody>
          <a:bodyPr/>
          <a:lstStyle/>
          <a:p>
            <a:r>
              <a:rPr lang="en-US" dirty="0">
                <a:hlinkClick r:id="rId3"/>
              </a:rPr>
              <a:t>Office of the Provost: COACHE webpage</a:t>
            </a:r>
            <a:endParaRPr lang="en-US" dirty="0"/>
          </a:p>
          <a:p>
            <a:r>
              <a:rPr lang="en-US" dirty="0"/>
              <a:t>COACHE Steering Committee 2023-2024</a:t>
            </a:r>
          </a:p>
          <a:p>
            <a:pPr lvl="1"/>
            <a:r>
              <a:rPr lang="en-US" dirty="0"/>
              <a:t>Established in July 2023</a:t>
            </a:r>
          </a:p>
          <a:p>
            <a:pPr lvl="2"/>
            <a:r>
              <a:rPr lang="en-US" dirty="0"/>
              <a:t>Office of the Provost (2, and Chair)</a:t>
            </a:r>
          </a:p>
          <a:p>
            <a:pPr lvl="2"/>
            <a:r>
              <a:rPr lang="en-US" dirty="0"/>
              <a:t>VP and AVP, Inclusion and Equity (2)</a:t>
            </a:r>
          </a:p>
          <a:p>
            <a:pPr lvl="2"/>
            <a:r>
              <a:rPr lang="en-US" dirty="0"/>
              <a:t>University Communications Dean/Associate Dean</a:t>
            </a:r>
          </a:p>
          <a:p>
            <a:pPr lvl="2"/>
            <a:r>
              <a:rPr lang="en-US" b="1" dirty="0"/>
              <a:t>Faculty (5)</a:t>
            </a:r>
          </a:p>
          <a:p>
            <a:pPr lvl="2"/>
            <a:r>
              <a:rPr lang="en-US" dirty="0"/>
              <a:t>AVP (Faculty Teaching and Learning)</a:t>
            </a:r>
          </a:p>
        </p:txBody>
      </p:sp>
      <p:pic>
        <p:nvPicPr>
          <p:cNvPr id="17" name="Content Placeholder 16">
            <a:extLst>
              <a:ext uri="{FF2B5EF4-FFF2-40B4-BE49-F238E27FC236}">
                <a16:creationId xmlns:a16="http://schemas.microsoft.com/office/drawing/2014/main" id="{4509E1FF-2C0B-D645-96CC-AEC3E51272A0}"/>
              </a:ext>
            </a:extLst>
          </p:cNvPr>
          <p:cNvPicPr>
            <a:picLocks noGrp="1" noChangeAspect="1"/>
          </p:cNvPicPr>
          <p:nvPr>
            <p:ph sz="quarter" idx="12"/>
          </p:nvPr>
        </p:nvPicPr>
        <p:blipFill>
          <a:blip r:embed="rId4"/>
          <a:stretch>
            <a:fillRect/>
          </a:stretch>
        </p:blipFill>
        <p:spPr>
          <a:xfrm>
            <a:off x="6197201" y="428264"/>
            <a:ext cx="2489599" cy="3727812"/>
          </a:xfrm>
        </p:spPr>
      </p:pic>
      <p:sp>
        <p:nvSpPr>
          <p:cNvPr id="18" name="Title 17">
            <a:extLst>
              <a:ext uri="{FF2B5EF4-FFF2-40B4-BE49-F238E27FC236}">
                <a16:creationId xmlns:a16="http://schemas.microsoft.com/office/drawing/2014/main" id="{0A80B5ED-5260-3F48-94ED-C24194F55FC8}"/>
              </a:ext>
            </a:extLst>
          </p:cNvPr>
          <p:cNvSpPr>
            <a:spLocks noGrp="1"/>
          </p:cNvSpPr>
          <p:nvPr>
            <p:ph type="title"/>
          </p:nvPr>
        </p:nvSpPr>
        <p:spPr>
          <a:xfrm>
            <a:off x="457200" y="428263"/>
            <a:ext cx="5237544" cy="595275"/>
          </a:xfrm>
        </p:spPr>
        <p:txBody>
          <a:bodyPr/>
          <a:lstStyle/>
          <a:p>
            <a:r>
              <a:rPr lang="en-US" dirty="0"/>
              <a:t>PREPARING FOR COACHE</a:t>
            </a:r>
          </a:p>
        </p:txBody>
      </p:sp>
    </p:spTree>
    <p:extLst>
      <p:ext uri="{BB962C8B-B14F-4D97-AF65-F5344CB8AC3E}">
        <p14:creationId xmlns:p14="http://schemas.microsoft.com/office/powerpoint/2010/main" val="409376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AB4B9F7-77D4-164F-93E6-EC7D96E9BD12}"/>
              </a:ext>
            </a:extLst>
          </p:cNvPr>
          <p:cNvPicPr>
            <a:picLocks noGrp="1" noChangeAspect="1"/>
          </p:cNvPicPr>
          <p:nvPr>
            <p:ph sz="quarter" idx="12"/>
          </p:nvPr>
        </p:nvPicPr>
        <p:blipFill>
          <a:blip r:embed="rId3"/>
          <a:stretch>
            <a:fillRect/>
          </a:stretch>
        </p:blipFill>
        <p:spPr>
          <a:xfrm>
            <a:off x="457200" y="428263"/>
            <a:ext cx="2552810" cy="3842795"/>
          </a:xfrm>
        </p:spPr>
      </p:pic>
      <p:sp>
        <p:nvSpPr>
          <p:cNvPr id="9" name="Title 8">
            <a:extLst>
              <a:ext uri="{FF2B5EF4-FFF2-40B4-BE49-F238E27FC236}">
                <a16:creationId xmlns:a16="http://schemas.microsoft.com/office/drawing/2014/main" id="{466D4506-0501-2E4C-831C-F3E638439403}"/>
              </a:ext>
            </a:extLst>
          </p:cNvPr>
          <p:cNvSpPr>
            <a:spLocks noGrp="1"/>
          </p:cNvSpPr>
          <p:nvPr>
            <p:ph type="title"/>
          </p:nvPr>
        </p:nvSpPr>
        <p:spPr>
          <a:xfrm>
            <a:off x="3426107" y="428263"/>
            <a:ext cx="5310008" cy="595275"/>
          </a:xfrm>
        </p:spPr>
        <p:txBody>
          <a:bodyPr>
            <a:normAutofit fontScale="90000"/>
          </a:bodyPr>
          <a:lstStyle/>
          <a:p>
            <a:r>
              <a:rPr lang="en-US" dirty="0"/>
              <a:t>COACHE Steering Committee 2023-2024</a:t>
            </a:r>
          </a:p>
        </p:txBody>
      </p:sp>
      <p:sp>
        <p:nvSpPr>
          <p:cNvPr id="11" name="Content Placeholder 10">
            <a:extLst>
              <a:ext uri="{FF2B5EF4-FFF2-40B4-BE49-F238E27FC236}">
                <a16:creationId xmlns:a16="http://schemas.microsoft.com/office/drawing/2014/main" id="{9697A606-8D56-7946-AB5D-A87303D1A102}"/>
              </a:ext>
            </a:extLst>
          </p:cNvPr>
          <p:cNvSpPr>
            <a:spLocks noGrp="1"/>
          </p:cNvSpPr>
          <p:nvPr>
            <p:ph idx="1"/>
          </p:nvPr>
        </p:nvSpPr>
        <p:spPr>
          <a:xfrm>
            <a:off x="3426107" y="1278182"/>
            <a:ext cx="5310008" cy="2992876"/>
          </a:xfrm>
        </p:spPr>
        <p:txBody>
          <a:bodyPr/>
          <a:lstStyle/>
          <a:p>
            <a:r>
              <a:rPr lang="en-US" dirty="0">
                <a:hlinkClick r:id="rId4"/>
              </a:rPr>
              <a:t>COACHE Implementation Plan </a:t>
            </a:r>
            <a:endParaRPr lang="en-US" dirty="0"/>
          </a:p>
          <a:p>
            <a:pPr lvl="1"/>
            <a:r>
              <a:rPr lang="en-US" dirty="0"/>
              <a:t>July-December 2023 (arrangements with COACHE, planning, </a:t>
            </a:r>
            <a:r>
              <a:rPr lang="en-US" b="1" dirty="0"/>
              <a:t>working groups</a:t>
            </a:r>
            <a:r>
              <a:rPr lang="en-US" dirty="0"/>
              <a:t>)</a:t>
            </a:r>
          </a:p>
          <a:p>
            <a:pPr lvl="1"/>
            <a:r>
              <a:rPr lang="en-US" dirty="0"/>
              <a:t>Pre-survey communications (October 2023-February 2024)</a:t>
            </a:r>
          </a:p>
          <a:p>
            <a:pPr lvl="1"/>
            <a:r>
              <a:rPr lang="en-US" dirty="0"/>
              <a:t>Establish of Post-Survey Action Committee (March-April 2024)</a:t>
            </a:r>
          </a:p>
          <a:p>
            <a:pPr lvl="1"/>
            <a:r>
              <a:rPr lang="en-US" dirty="0"/>
              <a:t>Initial Review of Survey Results and Planning for Fall 2024</a:t>
            </a:r>
          </a:p>
        </p:txBody>
      </p:sp>
    </p:spTree>
    <p:extLst>
      <p:ext uri="{BB962C8B-B14F-4D97-AF65-F5344CB8AC3E}">
        <p14:creationId xmlns:p14="http://schemas.microsoft.com/office/powerpoint/2010/main" val="203769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DC913F8-C203-C44C-B7B3-F85B5397F3A8}"/>
              </a:ext>
            </a:extLst>
          </p:cNvPr>
          <p:cNvPicPr>
            <a:picLocks noGrp="1" noChangeAspect="1"/>
          </p:cNvPicPr>
          <p:nvPr>
            <p:ph sz="quarter" idx="12"/>
          </p:nvPr>
        </p:nvPicPr>
        <p:blipFill>
          <a:blip r:embed="rId3"/>
          <a:stretch>
            <a:fillRect/>
          </a:stretch>
        </p:blipFill>
        <p:spPr>
          <a:xfrm>
            <a:off x="5798975" y="428264"/>
            <a:ext cx="2825129" cy="3727048"/>
          </a:xfrm>
        </p:spPr>
      </p:pic>
      <p:sp>
        <p:nvSpPr>
          <p:cNvPr id="9" name="Title 8">
            <a:extLst>
              <a:ext uri="{FF2B5EF4-FFF2-40B4-BE49-F238E27FC236}">
                <a16:creationId xmlns:a16="http://schemas.microsoft.com/office/drawing/2014/main" id="{BC7589B9-CA05-7849-ADEF-6478D80782E7}"/>
              </a:ext>
            </a:extLst>
          </p:cNvPr>
          <p:cNvSpPr>
            <a:spLocks noGrp="1"/>
          </p:cNvSpPr>
          <p:nvPr>
            <p:ph type="title"/>
          </p:nvPr>
        </p:nvSpPr>
        <p:spPr>
          <a:xfrm>
            <a:off x="457200" y="428263"/>
            <a:ext cx="4855580" cy="595275"/>
          </a:xfrm>
        </p:spPr>
        <p:txBody>
          <a:bodyPr>
            <a:normAutofit fontScale="90000"/>
          </a:bodyPr>
          <a:lstStyle/>
          <a:p>
            <a:r>
              <a:rPr lang="en-US" dirty="0"/>
              <a:t>COACHE Steering Committee 2023-2024 Working Groups</a:t>
            </a:r>
          </a:p>
        </p:txBody>
      </p:sp>
      <p:sp>
        <p:nvSpPr>
          <p:cNvPr id="11" name="Content Placeholder 10">
            <a:extLst>
              <a:ext uri="{FF2B5EF4-FFF2-40B4-BE49-F238E27FC236}">
                <a16:creationId xmlns:a16="http://schemas.microsoft.com/office/drawing/2014/main" id="{7DF28EE4-247E-8D4C-9FC6-78E6EFC2C361}"/>
              </a:ext>
            </a:extLst>
          </p:cNvPr>
          <p:cNvSpPr>
            <a:spLocks noGrp="1"/>
          </p:cNvSpPr>
          <p:nvPr>
            <p:ph idx="1"/>
          </p:nvPr>
        </p:nvSpPr>
        <p:spPr>
          <a:xfrm>
            <a:off x="457199" y="1278182"/>
            <a:ext cx="4855581" cy="2877129"/>
          </a:xfrm>
        </p:spPr>
        <p:txBody>
          <a:bodyPr/>
          <a:lstStyle/>
          <a:p>
            <a:r>
              <a:rPr lang="en-US" dirty="0"/>
              <a:t>Communication </a:t>
            </a:r>
          </a:p>
          <a:p>
            <a:pPr lvl="1"/>
            <a:r>
              <a:rPr lang="en-US" dirty="0"/>
              <a:t>Plan and implement pre-survey communication (written and otherwise) </a:t>
            </a:r>
          </a:p>
          <a:p>
            <a:pPr lvl="1"/>
            <a:r>
              <a:rPr lang="en-US" dirty="0"/>
              <a:t>Draft email message from Provost’s Office</a:t>
            </a:r>
          </a:p>
          <a:p>
            <a:r>
              <a:rPr lang="en-US" dirty="0"/>
              <a:t>Custom Questions</a:t>
            </a:r>
          </a:p>
          <a:p>
            <a:pPr lvl="1"/>
            <a:r>
              <a:rPr lang="en-US" dirty="0"/>
              <a:t>Worked with subgroup to decide if you need them </a:t>
            </a:r>
          </a:p>
          <a:p>
            <a:pPr lvl="1"/>
            <a:r>
              <a:rPr lang="en-US" dirty="0"/>
              <a:t>Analyze what your goal is for asking </a:t>
            </a:r>
          </a:p>
        </p:txBody>
      </p:sp>
    </p:spTree>
    <p:extLst>
      <p:ext uri="{BB962C8B-B14F-4D97-AF65-F5344CB8AC3E}">
        <p14:creationId xmlns:p14="http://schemas.microsoft.com/office/powerpoint/2010/main" val="271222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87CE5BA-157A-424D-8D30-CFDE6A063D9C}"/>
              </a:ext>
            </a:extLst>
          </p:cNvPr>
          <p:cNvPicPr>
            <a:picLocks noGrp="1" noChangeAspect="1"/>
          </p:cNvPicPr>
          <p:nvPr>
            <p:ph sz="quarter" idx="12"/>
          </p:nvPr>
        </p:nvPicPr>
        <p:blipFill>
          <a:blip r:embed="rId3"/>
          <a:stretch>
            <a:fillRect/>
          </a:stretch>
        </p:blipFill>
        <p:spPr>
          <a:xfrm>
            <a:off x="457199" y="428264"/>
            <a:ext cx="2963808" cy="3727812"/>
          </a:xfrm>
        </p:spPr>
      </p:pic>
      <p:sp>
        <p:nvSpPr>
          <p:cNvPr id="9" name="Title 8">
            <a:extLst>
              <a:ext uri="{FF2B5EF4-FFF2-40B4-BE49-F238E27FC236}">
                <a16:creationId xmlns:a16="http://schemas.microsoft.com/office/drawing/2014/main" id="{4B245263-60A3-6C43-834B-69B0510A1616}"/>
              </a:ext>
            </a:extLst>
          </p:cNvPr>
          <p:cNvSpPr>
            <a:spLocks noGrp="1"/>
          </p:cNvSpPr>
          <p:nvPr>
            <p:ph type="title"/>
          </p:nvPr>
        </p:nvSpPr>
        <p:spPr>
          <a:xfrm>
            <a:off x="3767559" y="428263"/>
            <a:ext cx="4844005" cy="595275"/>
          </a:xfrm>
        </p:spPr>
        <p:txBody>
          <a:bodyPr>
            <a:normAutofit fontScale="90000"/>
          </a:bodyPr>
          <a:lstStyle/>
          <a:p>
            <a:r>
              <a:rPr lang="en-US" dirty="0"/>
              <a:t>COACHE Steering Committee (2.0) 2024-2025</a:t>
            </a:r>
          </a:p>
        </p:txBody>
      </p:sp>
      <p:sp>
        <p:nvSpPr>
          <p:cNvPr id="11" name="Content Placeholder 10">
            <a:extLst>
              <a:ext uri="{FF2B5EF4-FFF2-40B4-BE49-F238E27FC236}">
                <a16:creationId xmlns:a16="http://schemas.microsoft.com/office/drawing/2014/main" id="{2371EC58-281C-FE40-B98C-928750774096}"/>
              </a:ext>
            </a:extLst>
          </p:cNvPr>
          <p:cNvSpPr>
            <a:spLocks noGrp="1"/>
          </p:cNvSpPr>
          <p:nvPr>
            <p:ph idx="1"/>
          </p:nvPr>
        </p:nvSpPr>
        <p:spPr>
          <a:xfrm>
            <a:off x="3767558" y="1278182"/>
            <a:ext cx="4844006" cy="2877129"/>
          </a:xfrm>
        </p:spPr>
        <p:txBody>
          <a:bodyPr/>
          <a:lstStyle/>
          <a:p>
            <a:r>
              <a:rPr lang="en-US" dirty="0"/>
              <a:t>Committee Membership</a:t>
            </a:r>
          </a:p>
          <a:p>
            <a:pPr lvl="1"/>
            <a:r>
              <a:rPr lang="en-US" dirty="0"/>
              <a:t>Provost’s Office (2), Division of Inclusion and Equity (1), Senior Leadership Team (1), University Communications (1), </a:t>
            </a:r>
            <a:r>
              <a:rPr lang="en-US" b="1" dirty="0"/>
              <a:t>Faculty (11) </a:t>
            </a:r>
          </a:p>
          <a:p>
            <a:pPr lvl="1"/>
            <a:r>
              <a:rPr lang="en-US" dirty="0"/>
              <a:t>Faculty members include affiliate and tenure stream, teaching and library faculty</a:t>
            </a:r>
          </a:p>
          <a:p>
            <a:pPr lvl="1"/>
            <a:r>
              <a:rPr lang="en-US" dirty="0"/>
              <a:t>Some faculty representatives also serve on University Academic Senate (and its executive committee)</a:t>
            </a:r>
          </a:p>
        </p:txBody>
      </p:sp>
    </p:spTree>
    <p:extLst>
      <p:ext uri="{BB962C8B-B14F-4D97-AF65-F5344CB8AC3E}">
        <p14:creationId xmlns:p14="http://schemas.microsoft.com/office/powerpoint/2010/main" val="3859314211"/>
      </p:ext>
    </p:extLst>
  </p:cSld>
  <p:clrMapOvr>
    <a:masterClrMapping/>
  </p:clrMapOvr>
</p:sld>
</file>

<file path=ppt/theme/theme1.xml><?xml version="1.0" encoding="utf-8"?>
<a:theme xmlns:a="http://schemas.openxmlformats.org/drawingml/2006/main" name="GVSU Design 2">
  <a:themeElements>
    <a:clrScheme name="Next is Now">
      <a:dk1>
        <a:srgbClr val="0032A0"/>
      </a:dk1>
      <a:lt1>
        <a:srgbClr val="FFFFFF"/>
      </a:lt1>
      <a:dk2>
        <a:srgbClr val="00A9DA"/>
      </a:dk2>
      <a:lt2>
        <a:srgbClr val="D0E1EB"/>
      </a:lt2>
      <a:accent1>
        <a:srgbClr val="00C3B3"/>
      </a:accent1>
      <a:accent2>
        <a:srgbClr val="82469E"/>
      </a:accent2>
      <a:accent3>
        <a:srgbClr val="7BBB56"/>
      </a:accent3>
      <a:accent4>
        <a:srgbClr val="AB9CD8"/>
      </a:accent4>
      <a:accent5>
        <a:srgbClr val="5CC7FB"/>
      </a:accent5>
      <a:accent6>
        <a:srgbClr val="3271EB"/>
      </a:accent6>
      <a:hlink>
        <a:srgbClr val="5F259D"/>
      </a:hlink>
      <a:folHlink>
        <a:srgbClr val="B23A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6008</TotalTime>
  <Words>712</Words>
  <Application>Microsoft Macintosh PowerPoint</Application>
  <PresentationFormat>On-screen Show (16:9)</PresentationFormat>
  <Paragraphs>88</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Arial Narrow</vt:lpstr>
      <vt:lpstr>Calibri</vt:lpstr>
      <vt:lpstr>Lato</vt:lpstr>
      <vt:lpstr>Wingdings</vt:lpstr>
      <vt:lpstr>GVSU Design 2</vt:lpstr>
      <vt:lpstr>2024 COACHE Survey Administration Karyn E. Rabourn; Associate Professor, Higher Education  Kathleen VanderVeen, Ph.D., Associate Vice President and Deputy Chief Inclusion &amp; Equity  Officer</vt:lpstr>
      <vt:lpstr>Grand Valley State University </vt:lpstr>
      <vt:lpstr>Grand Valley State University</vt:lpstr>
      <vt:lpstr>Strategies for climate survey administration at GVSU</vt:lpstr>
      <vt:lpstr>Strategies for climate survey administration at GVSU</vt:lpstr>
      <vt:lpstr>PREPARING FOR COACHE</vt:lpstr>
      <vt:lpstr>COACHE Steering Committee 2023-2024</vt:lpstr>
      <vt:lpstr>COACHE Steering Committee 2023-2024 Working Groups</vt:lpstr>
      <vt:lpstr>COACHE Steering Committee (2.0) 2024-2025</vt:lpstr>
      <vt:lpstr>Faculty engagement in their own words…</vt:lpstr>
      <vt:lpstr>Communication Plan (a few tips)</vt:lpstr>
      <vt:lpstr>Questions?</vt:lpstr>
      <vt:lpstr>Sample timeline </vt:lpstr>
      <vt:lpstr>Sample materials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Steiner</dc:creator>
  <cp:lastModifiedBy>Karyn Rabourn</cp:lastModifiedBy>
  <cp:revision>134</cp:revision>
  <cp:lastPrinted>2016-11-18T15:35:52Z</cp:lastPrinted>
  <dcterms:created xsi:type="dcterms:W3CDTF">2012-08-29T17:26:34Z</dcterms:created>
  <dcterms:modified xsi:type="dcterms:W3CDTF">2024-08-23T14:16:54Z</dcterms:modified>
</cp:coreProperties>
</file>