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98" r:id="rId2"/>
    <p:sldMasterId id="2147483685" r:id="rId3"/>
  </p:sldMasterIdLst>
  <p:notesMasterIdLst>
    <p:notesMasterId r:id="rId32"/>
  </p:notesMasterIdLst>
  <p:sldIdLst>
    <p:sldId id="256" r:id="rId4"/>
    <p:sldId id="257" r:id="rId5"/>
    <p:sldId id="315" r:id="rId6"/>
    <p:sldId id="313" r:id="rId7"/>
    <p:sldId id="334" r:id="rId8"/>
    <p:sldId id="335" r:id="rId9"/>
    <p:sldId id="323" r:id="rId10"/>
    <p:sldId id="340" r:id="rId11"/>
    <p:sldId id="343" r:id="rId12"/>
    <p:sldId id="314" r:id="rId13"/>
    <p:sldId id="347" r:id="rId14"/>
    <p:sldId id="344" r:id="rId15"/>
    <p:sldId id="349" r:id="rId16"/>
    <p:sldId id="342" r:id="rId17"/>
    <p:sldId id="262" r:id="rId18"/>
    <p:sldId id="288" r:id="rId19"/>
    <p:sldId id="276" r:id="rId20"/>
    <p:sldId id="284" r:id="rId21"/>
    <p:sldId id="279" r:id="rId22"/>
    <p:sldId id="289" r:id="rId23"/>
    <p:sldId id="282" r:id="rId24"/>
    <p:sldId id="269" r:id="rId25"/>
    <p:sldId id="271" r:id="rId26"/>
    <p:sldId id="331" r:id="rId27"/>
    <p:sldId id="329" r:id="rId28"/>
    <p:sldId id="332" r:id="rId29"/>
    <p:sldId id="346" r:id="rId30"/>
    <p:sldId id="35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2D4328-F313-9039-1C16-ECD2A3F08658}" name="Suzanna Rose" initials="SR" userId="S::srose@fiu.edu::69cdb7f6-1d49-418e-93ec-a4b9d04ad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58405"/>
    <a:srgbClr val="D13384"/>
    <a:srgbClr val="23B7C9"/>
    <a:srgbClr val="011893"/>
    <a:srgbClr val="B4B5B4"/>
    <a:srgbClr val="081E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3"/>
    <p:restoredTop sz="88367"/>
  </p:normalViewPr>
  <p:slideViewPr>
    <p:cSldViewPr snapToGrid="0">
      <p:cViewPr varScale="1">
        <p:scale>
          <a:sx n="101" d="100"/>
          <a:sy n="101" d="100"/>
        </p:scale>
        <p:origin x="26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84D40-EB66-469C-92B9-A73A900E5BC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78F5C07-0B8C-40D9-A3DA-46F10F5AF980}">
      <dgm:prSet/>
      <dgm:spPr/>
      <dgm:t>
        <a:bodyPr/>
        <a:lstStyle/>
        <a:p>
          <a:r>
            <a:rPr lang="en-US"/>
            <a:t>72% of engineering faculty were international scholars</a:t>
          </a:r>
        </a:p>
      </dgm:t>
    </dgm:pt>
    <dgm:pt modelId="{A35CAD5A-D173-4BE7-8CDE-6C5E0BD8ACDE}" type="parTrans" cxnId="{376E16A0-4AF3-40E0-896B-B4B34B5B6C93}">
      <dgm:prSet/>
      <dgm:spPr/>
      <dgm:t>
        <a:bodyPr/>
        <a:lstStyle/>
        <a:p>
          <a:endParaRPr lang="en-US"/>
        </a:p>
      </dgm:t>
    </dgm:pt>
    <dgm:pt modelId="{9BA25020-77CE-4251-89C0-67950DE53A81}" type="sibTrans" cxnId="{376E16A0-4AF3-40E0-896B-B4B34B5B6C93}">
      <dgm:prSet/>
      <dgm:spPr/>
      <dgm:t>
        <a:bodyPr/>
        <a:lstStyle/>
        <a:p>
          <a:endParaRPr lang="en-US"/>
        </a:p>
      </dgm:t>
    </dgm:pt>
    <dgm:pt modelId="{FD00FFA7-87F5-459E-99C3-45F243A58589}">
      <dgm:prSet/>
      <dgm:spPr/>
      <dgm:t>
        <a:bodyPr/>
        <a:lstStyle/>
        <a:p>
          <a:r>
            <a:rPr lang="en-US" dirty="0"/>
            <a:t>Five years of hiring patterns revealed a strong preference for hiring </a:t>
          </a:r>
          <a:r>
            <a:rPr lang="en-US" b="1" dirty="0"/>
            <a:t>same-nationality</a:t>
          </a:r>
          <a:r>
            <a:rPr lang="en-US" dirty="0"/>
            <a:t> faculty and admitting same-nationality doctoral students.</a:t>
          </a:r>
          <a:br>
            <a:rPr lang="en-US" dirty="0"/>
          </a:br>
          <a:endParaRPr lang="en-US" dirty="0"/>
        </a:p>
      </dgm:t>
    </dgm:pt>
    <dgm:pt modelId="{43BC8A3C-C421-4711-B515-AED11D3B96CF}" type="parTrans" cxnId="{5DFC4D2A-E34B-41C1-8BE0-772AFB62F3D7}">
      <dgm:prSet/>
      <dgm:spPr/>
      <dgm:t>
        <a:bodyPr/>
        <a:lstStyle/>
        <a:p>
          <a:endParaRPr lang="en-US"/>
        </a:p>
      </dgm:t>
    </dgm:pt>
    <dgm:pt modelId="{E65B2EE1-8A22-4297-814E-A25425436E9B}" type="sibTrans" cxnId="{5DFC4D2A-E34B-41C1-8BE0-772AFB62F3D7}">
      <dgm:prSet/>
      <dgm:spPr/>
      <dgm:t>
        <a:bodyPr/>
        <a:lstStyle/>
        <a:p>
          <a:endParaRPr lang="en-US"/>
        </a:p>
      </dgm:t>
    </dgm:pt>
    <dgm:pt modelId="{44842754-C289-4558-B8FB-88C9690CDEC9}">
      <dgm:prSet/>
      <dgm:spPr/>
      <dgm:t>
        <a:bodyPr/>
        <a:lstStyle/>
        <a:p>
          <a:r>
            <a:rPr lang="en-US"/>
            <a:t>Could this be a barrier to recruiting African-American and Hispanic-American women in STEM?</a:t>
          </a:r>
        </a:p>
      </dgm:t>
    </dgm:pt>
    <dgm:pt modelId="{DDD7EEFA-6032-405A-A533-DC2635B623DD}" type="parTrans" cxnId="{89ECDA4C-DFDC-4A6E-9E4D-8526A3552C0A}">
      <dgm:prSet/>
      <dgm:spPr/>
      <dgm:t>
        <a:bodyPr/>
        <a:lstStyle/>
        <a:p>
          <a:endParaRPr lang="en-US"/>
        </a:p>
      </dgm:t>
    </dgm:pt>
    <dgm:pt modelId="{E72C59CC-A7E3-426C-A1D4-02BF53377A68}" type="sibTrans" cxnId="{89ECDA4C-DFDC-4A6E-9E4D-8526A3552C0A}">
      <dgm:prSet/>
      <dgm:spPr/>
      <dgm:t>
        <a:bodyPr/>
        <a:lstStyle/>
        <a:p>
          <a:endParaRPr lang="en-US"/>
        </a:p>
      </dgm:t>
    </dgm:pt>
    <dgm:pt modelId="{E94C6656-34E8-1D41-AB7F-DD7AD04E3667}" type="pres">
      <dgm:prSet presAssocID="{90184D40-EB66-469C-92B9-A73A900E5BC0}" presName="vert0" presStyleCnt="0">
        <dgm:presLayoutVars>
          <dgm:dir/>
          <dgm:animOne val="branch"/>
          <dgm:animLvl val="lvl"/>
        </dgm:presLayoutVars>
      </dgm:prSet>
      <dgm:spPr/>
    </dgm:pt>
    <dgm:pt modelId="{07479CE8-56D1-DB4A-BFC0-1BE01421036F}" type="pres">
      <dgm:prSet presAssocID="{B78F5C07-0B8C-40D9-A3DA-46F10F5AF980}" presName="thickLine" presStyleLbl="alignNode1" presStyleIdx="0" presStyleCnt="3"/>
      <dgm:spPr/>
    </dgm:pt>
    <dgm:pt modelId="{6DD0F104-153B-B34B-96B0-AAC4A7183412}" type="pres">
      <dgm:prSet presAssocID="{B78F5C07-0B8C-40D9-A3DA-46F10F5AF980}" presName="horz1" presStyleCnt="0"/>
      <dgm:spPr/>
    </dgm:pt>
    <dgm:pt modelId="{03343D33-D2E1-0848-BDD3-B671768DB212}" type="pres">
      <dgm:prSet presAssocID="{B78F5C07-0B8C-40D9-A3DA-46F10F5AF980}" presName="tx1" presStyleLbl="revTx" presStyleIdx="0" presStyleCnt="3"/>
      <dgm:spPr/>
    </dgm:pt>
    <dgm:pt modelId="{09D0F3BD-6660-0643-9EEE-16D470B58246}" type="pres">
      <dgm:prSet presAssocID="{B78F5C07-0B8C-40D9-A3DA-46F10F5AF980}" presName="vert1" presStyleCnt="0"/>
      <dgm:spPr/>
    </dgm:pt>
    <dgm:pt modelId="{5F5A32E6-16D1-3245-BC57-BB178EBD1767}" type="pres">
      <dgm:prSet presAssocID="{FD00FFA7-87F5-459E-99C3-45F243A58589}" presName="thickLine" presStyleLbl="alignNode1" presStyleIdx="1" presStyleCnt="3"/>
      <dgm:spPr/>
    </dgm:pt>
    <dgm:pt modelId="{566EA5B7-F95E-9E4E-934C-F86A24F8B67B}" type="pres">
      <dgm:prSet presAssocID="{FD00FFA7-87F5-459E-99C3-45F243A58589}" presName="horz1" presStyleCnt="0"/>
      <dgm:spPr/>
    </dgm:pt>
    <dgm:pt modelId="{AC37C98B-B387-8A46-B59D-D792C00DF21A}" type="pres">
      <dgm:prSet presAssocID="{FD00FFA7-87F5-459E-99C3-45F243A58589}" presName="tx1" presStyleLbl="revTx" presStyleIdx="1" presStyleCnt="3"/>
      <dgm:spPr/>
    </dgm:pt>
    <dgm:pt modelId="{C4472E61-4424-B64E-9A3C-A201B582202D}" type="pres">
      <dgm:prSet presAssocID="{FD00FFA7-87F5-459E-99C3-45F243A58589}" presName="vert1" presStyleCnt="0"/>
      <dgm:spPr/>
    </dgm:pt>
    <dgm:pt modelId="{8F19C541-C4FC-F042-9187-03906B623E85}" type="pres">
      <dgm:prSet presAssocID="{44842754-C289-4558-B8FB-88C9690CDEC9}" presName="thickLine" presStyleLbl="alignNode1" presStyleIdx="2" presStyleCnt="3"/>
      <dgm:spPr/>
    </dgm:pt>
    <dgm:pt modelId="{07806100-27F8-FA43-8CC0-5A37A602893A}" type="pres">
      <dgm:prSet presAssocID="{44842754-C289-4558-B8FB-88C9690CDEC9}" presName="horz1" presStyleCnt="0"/>
      <dgm:spPr/>
    </dgm:pt>
    <dgm:pt modelId="{82D8B409-A451-C94A-AD70-59689B0D070B}" type="pres">
      <dgm:prSet presAssocID="{44842754-C289-4558-B8FB-88C9690CDEC9}" presName="tx1" presStyleLbl="revTx" presStyleIdx="2" presStyleCnt="3"/>
      <dgm:spPr/>
    </dgm:pt>
    <dgm:pt modelId="{7EC218E0-3013-044D-B57F-302321944A8A}" type="pres">
      <dgm:prSet presAssocID="{44842754-C289-4558-B8FB-88C9690CDEC9}" presName="vert1" presStyleCnt="0"/>
      <dgm:spPr/>
    </dgm:pt>
  </dgm:ptLst>
  <dgm:cxnLst>
    <dgm:cxn modelId="{5DFC4D2A-E34B-41C1-8BE0-772AFB62F3D7}" srcId="{90184D40-EB66-469C-92B9-A73A900E5BC0}" destId="{FD00FFA7-87F5-459E-99C3-45F243A58589}" srcOrd="1" destOrd="0" parTransId="{43BC8A3C-C421-4711-B515-AED11D3B96CF}" sibTransId="{E65B2EE1-8A22-4297-814E-A25425436E9B}"/>
    <dgm:cxn modelId="{A9BA6943-CBA1-1B42-A4B1-3AB2014705E9}" type="presOf" srcId="{FD00FFA7-87F5-459E-99C3-45F243A58589}" destId="{AC37C98B-B387-8A46-B59D-D792C00DF21A}" srcOrd="0" destOrd="0" presId="urn:microsoft.com/office/officeart/2008/layout/LinedList"/>
    <dgm:cxn modelId="{89ECDA4C-DFDC-4A6E-9E4D-8526A3552C0A}" srcId="{90184D40-EB66-469C-92B9-A73A900E5BC0}" destId="{44842754-C289-4558-B8FB-88C9690CDEC9}" srcOrd="2" destOrd="0" parTransId="{DDD7EEFA-6032-405A-A533-DC2635B623DD}" sibTransId="{E72C59CC-A7E3-426C-A1D4-02BF53377A68}"/>
    <dgm:cxn modelId="{376E16A0-4AF3-40E0-896B-B4B34B5B6C93}" srcId="{90184D40-EB66-469C-92B9-A73A900E5BC0}" destId="{B78F5C07-0B8C-40D9-A3DA-46F10F5AF980}" srcOrd="0" destOrd="0" parTransId="{A35CAD5A-D173-4BE7-8CDE-6C5E0BD8ACDE}" sibTransId="{9BA25020-77CE-4251-89C0-67950DE53A81}"/>
    <dgm:cxn modelId="{314381B9-1639-1442-B370-ADE332822AFB}" type="presOf" srcId="{90184D40-EB66-469C-92B9-A73A900E5BC0}" destId="{E94C6656-34E8-1D41-AB7F-DD7AD04E3667}" srcOrd="0" destOrd="0" presId="urn:microsoft.com/office/officeart/2008/layout/LinedList"/>
    <dgm:cxn modelId="{3C6EA5D0-D138-5C4C-8C87-A873CCB632BA}" type="presOf" srcId="{44842754-C289-4558-B8FB-88C9690CDEC9}" destId="{82D8B409-A451-C94A-AD70-59689B0D070B}" srcOrd="0" destOrd="0" presId="urn:microsoft.com/office/officeart/2008/layout/LinedList"/>
    <dgm:cxn modelId="{F27B25DA-ADD0-1242-9B9D-F4A839BA8E31}" type="presOf" srcId="{B78F5C07-0B8C-40D9-A3DA-46F10F5AF980}" destId="{03343D33-D2E1-0848-BDD3-B671768DB212}" srcOrd="0" destOrd="0" presId="urn:microsoft.com/office/officeart/2008/layout/LinedList"/>
    <dgm:cxn modelId="{D94D472F-973E-7A47-A566-CB3C5F88A20C}" type="presParOf" srcId="{E94C6656-34E8-1D41-AB7F-DD7AD04E3667}" destId="{07479CE8-56D1-DB4A-BFC0-1BE01421036F}" srcOrd="0" destOrd="0" presId="urn:microsoft.com/office/officeart/2008/layout/LinedList"/>
    <dgm:cxn modelId="{956FBD02-FB49-1644-B798-7A1358904BE0}" type="presParOf" srcId="{E94C6656-34E8-1D41-AB7F-DD7AD04E3667}" destId="{6DD0F104-153B-B34B-96B0-AAC4A7183412}" srcOrd="1" destOrd="0" presId="urn:microsoft.com/office/officeart/2008/layout/LinedList"/>
    <dgm:cxn modelId="{E10A0A3C-725D-BB42-BF25-09EDCE73E7D7}" type="presParOf" srcId="{6DD0F104-153B-B34B-96B0-AAC4A7183412}" destId="{03343D33-D2E1-0848-BDD3-B671768DB212}" srcOrd="0" destOrd="0" presId="urn:microsoft.com/office/officeart/2008/layout/LinedList"/>
    <dgm:cxn modelId="{7F9A7188-D96A-8247-8D5F-8F74A9DD4AA7}" type="presParOf" srcId="{6DD0F104-153B-B34B-96B0-AAC4A7183412}" destId="{09D0F3BD-6660-0643-9EEE-16D470B58246}" srcOrd="1" destOrd="0" presId="urn:microsoft.com/office/officeart/2008/layout/LinedList"/>
    <dgm:cxn modelId="{9964404D-8E49-5642-9EDC-4167507E159D}" type="presParOf" srcId="{E94C6656-34E8-1D41-AB7F-DD7AD04E3667}" destId="{5F5A32E6-16D1-3245-BC57-BB178EBD1767}" srcOrd="2" destOrd="0" presId="urn:microsoft.com/office/officeart/2008/layout/LinedList"/>
    <dgm:cxn modelId="{A5901A60-1E0F-944E-A130-62CA462CEDCF}" type="presParOf" srcId="{E94C6656-34E8-1D41-AB7F-DD7AD04E3667}" destId="{566EA5B7-F95E-9E4E-934C-F86A24F8B67B}" srcOrd="3" destOrd="0" presId="urn:microsoft.com/office/officeart/2008/layout/LinedList"/>
    <dgm:cxn modelId="{C89EE825-F0C6-8542-8F6B-81B0040E68C1}" type="presParOf" srcId="{566EA5B7-F95E-9E4E-934C-F86A24F8B67B}" destId="{AC37C98B-B387-8A46-B59D-D792C00DF21A}" srcOrd="0" destOrd="0" presId="urn:microsoft.com/office/officeart/2008/layout/LinedList"/>
    <dgm:cxn modelId="{7FF9CB41-E7CF-9E4F-859F-79AED5CFA162}" type="presParOf" srcId="{566EA5B7-F95E-9E4E-934C-F86A24F8B67B}" destId="{C4472E61-4424-B64E-9A3C-A201B582202D}" srcOrd="1" destOrd="0" presId="urn:microsoft.com/office/officeart/2008/layout/LinedList"/>
    <dgm:cxn modelId="{4CDD97AD-D55D-4045-BCD7-AF3CE8B3D778}" type="presParOf" srcId="{E94C6656-34E8-1D41-AB7F-DD7AD04E3667}" destId="{8F19C541-C4FC-F042-9187-03906B623E85}" srcOrd="4" destOrd="0" presId="urn:microsoft.com/office/officeart/2008/layout/LinedList"/>
    <dgm:cxn modelId="{ECEA14F9-1B2B-594F-83DF-10B14807D7CF}" type="presParOf" srcId="{E94C6656-34E8-1D41-AB7F-DD7AD04E3667}" destId="{07806100-27F8-FA43-8CC0-5A37A602893A}" srcOrd="5" destOrd="0" presId="urn:microsoft.com/office/officeart/2008/layout/LinedList"/>
    <dgm:cxn modelId="{0256BA48-4357-4649-9562-5F843D1FBC4C}" type="presParOf" srcId="{07806100-27F8-FA43-8CC0-5A37A602893A}" destId="{82D8B409-A451-C94A-AD70-59689B0D070B}" srcOrd="0" destOrd="0" presId="urn:microsoft.com/office/officeart/2008/layout/LinedList"/>
    <dgm:cxn modelId="{B7E85563-07A1-C54C-9A90-BBC59FDEE4BE}" type="presParOf" srcId="{07806100-27F8-FA43-8CC0-5A37A602893A}" destId="{7EC218E0-3013-044D-B57F-302321944A8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79CE8-56D1-DB4A-BFC0-1BE01421036F}">
      <dsp:nvSpPr>
        <dsp:cNvPr id="0" name=""/>
        <dsp:cNvSpPr/>
      </dsp:nvSpPr>
      <dsp:spPr>
        <a:xfrm>
          <a:off x="0" y="2311"/>
          <a:ext cx="6669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43D33-D2E1-0848-BDD3-B671768DB212}">
      <dsp:nvSpPr>
        <dsp:cNvPr id="0" name=""/>
        <dsp:cNvSpPr/>
      </dsp:nvSpPr>
      <dsp:spPr>
        <a:xfrm>
          <a:off x="0" y="2311"/>
          <a:ext cx="6669740" cy="1576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72% of engineering faculty were international scholars</a:t>
          </a:r>
        </a:p>
      </dsp:txBody>
      <dsp:txXfrm>
        <a:off x="0" y="2311"/>
        <a:ext cx="6669740" cy="1576371"/>
      </dsp:txXfrm>
    </dsp:sp>
    <dsp:sp modelId="{5F5A32E6-16D1-3245-BC57-BB178EBD1767}">
      <dsp:nvSpPr>
        <dsp:cNvPr id="0" name=""/>
        <dsp:cNvSpPr/>
      </dsp:nvSpPr>
      <dsp:spPr>
        <a:xfrm>
          <a:off x="0" y="1578682"/>
          <a:ext cx="6669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37C98B-B387-8A46-B59D-D792C00DF21A}">
      <dsp:nvSpPr>
        <dsp:cNvPr id="0" name=""/>
        <dsp:cNvSpPr/>
      </dsp:nvSpPr>
      <dsp:spPr>
        <a:xfrm>
          <a:off x="0" y="1578682"/>
          <a:ext cx="6669740" cy="1576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Five years of hiring patterns revealed a strong preference for hiring </a:t>
          </a:r>
          <a:r>
            <a:rPr lang="en-US" sz="2400" b="1" kern="1200" dirty="0"/>
            <a:t>same-nationality</a:t>
          </a:r>
          <a:r>
            <a:rPr lang="en-US" sz="2400" kern="1200" dirty="0"/>
            <a:t> faculty and admitting same-nationality doctoral students.</a:t>
          </a:r>
          <a:br>
            <a:rPr lang="en-US" sz="2400" kern="1200" dirty="0"/>
          </a:br>
          <a:endParaRPr lang="en-US" sz="2400" kern="1200" dirty="0"/>
        </a:p>
      </dsp:txBody>
      <dsp:txXfrm>
        <a:off x="0" y="1578682"/>
        <a:ext cx="6669740" cy="1576371"/>
      </dsp:txXfrm>
    </dsp:sp>
    <dsp:sp modelId="{8F19C541-C4FC-F042-9187-03906B623E85}">
      <dsp:nvSpPr>
        <dsp:cNvPr id="0" name=""/>
        <dsp:cNvSpPr/>
      </dsp:nvSpPr>
      <dsp:spPr>
        <a:xfrm>
          <a:off x="0" y="3155054"/>
          <a:ext cx="6669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8B409-A451-C94A-AD70-59689B0D070B}">
      <dsp:nvSpPr>
        <dsp:cNvPr id="0" name=""/>
        <dsp:cNvSpPr/>
      </dsp:nvSpPr>
      <dsp:spPr>
        <a:xfrm>
          <a:off x="0" y="3155054"/>
          <a:ext cx="6669740" cy="1576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Could this be a barrier to recruiting African-American and Hispanic-American women in STEM?</a:t>
          </a:r>
        </a:p>
      </dsp:txBody>
      <dsp:txXfrm>
        <a:off x="0" y="3155054"/>
        <a:ext cx="6669740" cy="157637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F0898-A92C-6B4E-9720-8EEEC72FA261}"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31BF1-C7DE-A748-9D8D-C13AF8264F87}" type="slidenum">
              <a:rPr lang="en-US" smtClean="0"/>
              <a:t>‹#›</a:t>
            </a:fld>
            <a:endParaRPr lang="en-US"/>
          </a:p>
        </p:txBody>
      </p:sp>
    </p:spTree>
    <p:extLst>
      <p:ext uri="{BB962C8B-B14F-4D97-AF65-F5344CB8AC3E}">
        <p14:creationId xmlns:p14="http://schemas.microsoft.com/office/powerpoint/2010/main" val="1837026616"/>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31BF1-C7DE-A748-9D8D-C13AF8264F87}" type="slidenum">
              <a:rPr lang="en-US" smtClean="0"/>
              <a:t>1</a:t>
            </a:fld>
            <a:endParaRPr lang="en-US"/>
          </a:p>
        </p:txBody>
      </p:sp>
    </p:spTree>
    <p:extLst>
      <p:ext uri="{BB962C8B-B14F-4D97-AF65-F5344CB8AC3E}">
        <p14:creationId xmlns:p14="http://schemas.microsoft.com/office/powerpoint/2010/main" val="38126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328C0F-C76C-8041-88B0-6AD737782E06}" type="slidenum">
              <a:rPr lang="en-US" smtClean="0"/>
              <a:t>17</a:t>
            </a:fld>
            <a:endParaRPr lang="en-US"/>
          </a:p>
        </p:txBody>
      </p:sp>
    </p:spTree>
    <p:extLst>
      <p:ext uri="{BB962C8B-B14F-4D97-AF65-F5344CB8AC3E}">
        <p14:creationId xmlns:p14="http://schemas.microsoft.com/office/powerpoint/2010/main" val="6290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958405"/>
                </a:solidFill>
                <a:latin typeface="Arial" panose="020B0604020202020204" pitchFamily="34" charset="0"/>
                <a:cs typeface="Arial" panose="020B0604020202020204" pitchFamily="34" charset="0"/>
              </a:rPr>
              <a:t>Outcomes:</a:t>
            </a:r>
          </a:p>
          <a:p>
            <a:pPr marL="342900" indent="-342900">
              <a:buFontTx/>
              <a:buChar char="-"/>
            </a:pPr>
            <a:r>
              <a:rPr lang="en-US" sz="1200" dirty="0">
                <a:solidFill>
                  <a:srgbClr val="002060"/>
                </a:solidFill>
                <a:latin typeface="Arial" panose="020B0604020202020204" pitchFamily="34" charset="0"/>
                <a:cs typeface="Arial" panose="020B0604020202020204" pitchFamily="34" charset="0"/>
              </a:rPr>
              <a:t>All intervention group faculty had significant changes in attitudes and behaviors pre to post-test</a:t>
            </a:r>
          </a:p>
          <a:p>
            <a:endParaRPr lang="en-US" dirty="0"/>
          </a:p>
        </p:txBody>
      </p:sp>
      <p:sp>
        <p:nvSpPr>
          <p:cNvPr id="4" name="Slide Number Placeholder 3"/>
          <p:cNvSpPr>
            <a:spLocks noGrp="1"/>
          </p:cNvSpPr>
          <p:nvPr>
            <p:ph type="sldNum" sz="quarter" idx="5"/>
          </p:nvPr>
        </p:nvSpPr>
        <p:spPr/>
        <p:txBody>
          <a:bodyPr/>
          <a:lstStyle/>
          <a:p>
            <a:fld id="{19328C0F-C76C-8041-88B0-6AD737782E06}" type="slidenum">
              <a:rPr lang="en-US" smtClean="0"/>
              <a:t>18</a:t>
            </a:fld>
            <a:endParaRPr lang="en-US"/>
          </a:p>
        </p:txBody>
      </p:sp>
    </p:spTree>
    <p:extLst>
      <p:ext uri="{BB962C8B-B14F-4D97-AF65-F5344CB8AC3E}">
        <p14:creationId xmlns:p14="http://schemas.microsoft.com/office/powerpoint/2010/main" val="176417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328C0F-C76C-8041-88B0-6AD737782E06}" type="slidenum">
              <a:rPr lang="en-US" smtClean="0"/>
              <a:t>20</a:t>
            </a:fld>
            <a:endParaRPr lang="en-US"/>
          </a:p>
        </p:txBody>
      </p:sp>
    </p:spTree>
    <p:extLst>
      <p:ext uri="{BB962C8B-B14F-4D97-AF65-F5344CB8AC3E}">
        <p14:creationId xmlns:p14="http://schemas.microsoft.com/office/powerpoint/2010/main" val="380407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31BF1-C7DE-A748-9D8D-C13AF8264F87}" type="slidenum">
              <a:rPr lang="en-US" smtClean="0"/>
              <a:t>21</a:t>
            </a:fld>
            <a:endParaRPr lang="en-US"/>
          </a:p>
        </p:txBody>
      </p:sp>
    </p:spTree>
    <p:extLst>
      <p:ext uri="{BB962C8B-B14F-4D97-AF65-F5344CB8AC3E}">
        <p14:creationId xmlns:p14="http://schemas.microsoft.com/office/powerpoint/2010/main" val="26952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dig deeper with COACHE</a:t>
            </a:r>
          </a:p>
        </p:txBody>
      </p:sp>
      <p:sp>
        <p:nvSpPr>
          <p:cNvPr id="4" name="Slide Number Placeholder 3"/>
          <p:cNvSpPr>
            <a:spLocks noGrp="1"/>
          </p:cNvSpPr>
          <p:nvPr>
            <p:ph type="sldNum" sz="quarter" idx="5"/>
          </p:nvPr>
        </p:nvSpPr>
        <p:spPr/>
        <p:txBody>
          <a:bodyPr/>
          <a:lstStyle/>
          <a:p>
            <a:fld id="{19328C0F-C76C-8041-88B0-6AD737782E06}" type="slidenum">
              <a:rPr lang="en-US" smtClean="0"/>
              <a:t>23</a:t>
            </a:fld>
            <a:endParaRPr lang="en-US"/>
          </a:p>
        </p:txBody>
      </p:sp>
    </p:spTree>
    <p:extLst>
      <p:ext uri="{BB962C8B-B14F-4D97-AF65-F5344CB8AC3E}">
        <p14:creationId xmlns:p14="http://schemas.microsoft.com/office/powerpoint/2010/main" val="124509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a:t>
            </a:r>
          </a:p>
          <a:p>
            <a:endParaRPr lang="en-US" dirty="0"/>
          </a:p>
        </p:txBody>
      </p:sp>
      <p:sp>
        <p:nvSpPr>
          <p:cNvPr id="4" name="Slide Number Placeholder 3"/>
          <p:cNvSpPr>
            <a:spLocks noGrp="1"/>
          </p:cNvSpPr>
          <p:nvPr>
            <p:ph type="sldNum" sz="quarter" idx="5"/>
          </p:nvPr>
        </p:nvSpPr>
        <p:spPr/>
        <p:txBody>
          <a:bodyPr/>
          <a:lstStyle/>
          <a:p>
            <a:fld id="{A7AB882A-90D7-FB4D-B996-1F0AF3284E8B}" type="slidenum">
              <a:rPr lang="en-US" smtClean="0"/>
              <a:t>24</a:t>
            </a:fld>
            <a:endParaRPr lang="en-US"/>
          </a:p>
        </p:txBody>
      </p:sp>
    </p:spTree>
    <p:extLst>
      <p:ext uri="{BB962C8B-B14F-4D97-AF65-F5344CB8AC3E}">
        <p14:creationId xmlns:p14="http://schemas.microsoft.com/office/powerpoint/2010/main" val="120135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7AB882A-90D7-FB4D-B996-1F0AF3284E8B}" type="slidenum">
              <a:rPr lang="en-US" smtClean="0"/>
              <a:t>25</a:t>
            </a:fld>
            <a:endParaRPr lang="en-US"/>
          </a:p>
        </p:txBody>
      </p:sp>
    </p:spTree>
    <p:extLst>
      <p:ext uri="{BB962C8B-B14F-4D97-AF65-F5344CB8AC3E}">
        <p14:creationId xmlns:p14="http://schemas.microsoft.com/office/powerpoint/2010/main" val="2522147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75% of URM faculty agree there is visible leadership for support of diversity (vs. 60% cohort)</a:t>
            </a:r>
          </a:p>
          <a:p>
            <a:r>
              <a:rPr lang="en-US" sz="2000" dirty="0"/>
              <a:t>75% of URM faculty agree colleagues are committed to D&amp;I</a:t>
            </a:r>
          </a:p>
        </p:txBody>
      </p:sp>
      <p:sp>
        <p:nvSpPr>
          <p:cNvPr id="4" name="Slide Number Placeholder 3"/>
          <p:cNvSpPr>
            <a:spLocks noGrp="1"/>
          </p:cNvSpPr>
          <p:nvPr>
            <p:ph type="sldNum" sz="quarter" idx="5"/>
          </p:nvPr>
        </p:nvSpPr>
        <p:spPr/>
        <p:txBody>
          <a:bodyPr/>
          <a:lstStyle/>
          <a:p>
            <a:fld id="{A7AB882A-90D7-FB4D-B996-1F0AF3284E8B}" type="slidenum">
              <a:rPr lang="en-US" smtClean="0"/>
              <a:t>26</a:t>
            </a:fld>
            <a:endParaRPr lang="en-US"/>
          </a:p>
        </p:txBody>
      </p:sp>
    </p:spTree>
    <p:extLst>
      <p:ext uri="{BB962C8B-B14F-4D97-AF65-F5344CB8AC3E}">
        <p14:creationId xmlns:p14="http://schemas.microsoft.com/office/powerpoint/2010/main" val="4094908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mean, what can I say?</a:t>
            </a:r>
          </a:p>
        </p:txBody>
      </p:sp>
      <p:sp>
        <p:nvSpPr>
          <p:cNvPr id="4" name="Slide Number Placeholder 3"/>
          <p:cNvSpPr>
            <a:spLocks noGrp="1"/>
          </p:cNvSpPr>
          <p:nvPr>
            <p:ph type="sldNum" sz="quarter" idx="5"/>
          </p:nvPr>
        </p:nvSpPr>
        <p:spPr/>
        <p:txBody>
          <a:bodyPr/>
          <a:lstStyle/>
          <a:p>
            <a:fld id="{F3D31BF1-C7DE-A748-9D8D-C13AF8264F87}" type="slidenum">
              <a:rPr lang="en-US" smtClean="0"/>
              <a:t>27</a:t>
            </a:fld>
            <a:endParaRPr lang="en-US"/>
          </a:p>
        </p:txBody>
      </p:sp>
    </p:spTree>
    <p:extLst>
      <p:ext uri="{BB962C8B-B14F-4D97-AF65-F5344CB8AC3E}">
        <p14:creationId xmlns:p14="http://schemas.microsoft.com/office/powerpoint/2010/main" val="4213606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31BF1-C7DE-A748-9D8D-C13AF8264F87}" type="slidenum">
              <a:rPr lang="en-US" smtClean="0"/>
              <a:t>28</a:t>
            </a:fld>
            <a:endParaRPr lang="en-US"/>
          </a:p>
        </p:txBody>
      </p:sp>
    </p:spTree>
    <p:extLst>
      <p:ext uri="{BB962C8B-B14F-4D97-AF65-F5344CB8AC3E}">
        <p14:creationId xmlns:p14="http://schemas.microsoft.com/office/powerpoint/2010/main" val="39947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more to come</a:t>
            </a:r>
          </a:p>
        </p:txBody>
      </p:sp>
      <p:sp>
        <p:nvSpPr>
          <p:cNvPr id="4" name="Slide Number Placeholder 3"/>
          <p:cNvSpPr>
            <a:spLocks noGrp="1"/>
          </p:cNvSpPr>
          <p:nvPr>
            <p:ph type="sldNum" sz="quarter" idx="5"/>
          </p:nvPr>
        </p:nvSpPr>
        <p:spPr/>
        <p:txBody>
          <a:bodyPr/>
          <a:lstStyle/>
          <a:p>
            <a:fld id="{F3D31BF1-C7DE-A748-9D8D-C13AF8264F87}" type="slidenum">
              <a:rPr lang="en-US" smtClean="0"/>
              <a:t>4</a:t>
            </a:fld>
            <a:endParaRPr lang="en-US"/>
          </a:p>
        </p:txBody>
      </p:sp>
    </p:spTree>
    <p:extLst>
      <p:ext uri="{BB962C8B-B14F-4D97-AF65-F5344CB8AC3E}">
        <p14:creationId xmlns:p14="http://schemas.microsoft.com/office/powerpoint/2010/main" val="3557206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this work was done under the NSF grant, but COACHE was and is used as a measure of its success</a:t>
            </a:r>
          </a:p>
          <a:p>
            <a:endParaRPr lang="en-US" dirty="0"/>
          </a:p>
        </p:txBody>
      </p:sp>
      <p:sp>
        <p:nvSpPr>
          <p:cNvPr id="4" name="Slide Number Placeholder 3"/>
          <p:cNvSpPr>
            <a:spLocks noGrp="1"/>
          </p:cNvSpPr>
          <p:nvPr>
            <p:ph type="sldNum" sz="quarter" idx="5"/>
          </p:nvPr>
        </p:nvSpPr>
        <p:spPr/>
        <p:txBody>
          <a:bodyPr/>
          <a:lstStyle/>
          <a:p>
            <a:fld id="{A7AB882A-90D7-FB4D-B996-1F0AF3284E8B}" type="slidenum">
              <a:rPr lang="en-US" smtClean="0"/>
              <a:t>5</a:t>
            </a:fld>
            <a:endParaRPr lang="en-US"/>
          </a:p>
        </p:txBody>
      </p:sp>
    </p:spTree>
    <p:extLst>
      <p:ext uri="{BB962C8B-B14F-4D97-AF65-F5344CB8AC3E}">
        <p14:creationId xmlns:p14="http://schemas.microsoft.com/office/powerpoint/2010/main" val="2148189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a:t>
            </a:r>
          </a:p>
          <a:p>
            <a:endParaRPr lang="en-US" dirty="0"/>
          </a:p>
        </p:txBody>
      </p:sp>
      <p:sp>
        <p:nvSpPr>
          <p:cNvPr id="4" name="Slide Number Placeholder 3"/>
          <p:cNvSpPr>
            <a:spLocks noGrp="1"/>
          </p:cNvSpPr>
          <p:nvPr>
            <p:ph type="sldNum" sz="quarter" idx="5"/>
          </p:nvPr>
        </p:nvSpPr>
        <p:spPr/>
        <p:txBody>
          <a:bodyPr/>
          <a:lstStyle/>
          <a:p>
            <a:fld id="{A7AB882A-90D7-FB4D-B996-1F0AF3284E8B}" type="slidenum">
              <a:rPr lang="en-US" smtClean="0"/>
              <a:t>6</a:t>
            </a:fld>
            <a:endParaRPr lang="en-US"/>
          </a:p>
        </p:txBody>
      </p:sp>
    </p:spTree>
    <p:extLst>
      <p:ext uri="{BB962C8B-B14F-4D97-AF65-F5344CB8AC3E}">
        <p14:creationId xmlns:p14="http://schemas.microsoft.com/office/powerpoint/2010/main" val="364622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a:t>
            </a:r>
          </a:p>
        </p:txBody>
      </p:sp>
      <p:sp>
        <p:nvSpPr>
          <p:cNvPr id="4" name="Slide Number Placeholder 3"/>
          <p:cNvSpPr>
            <a:spLocks noGrp="1"/>
          </p:cNvSpPr>
          <p:nvPr>
            <p:ph type="sldNum" sz="quarter" idx="5"/>
          </p:nvPr>
        </p:nvSpPr>
        <p:spPr/>
        <p:txBody>
          <a:bodyPr/>
          <a:lstStyle/>
          <a:p>
            <a:fld id="{A7AB882A-90D7-FB4D-B996-1F0AF3284E8B}" type="slidenum">
              <a:rPr lang="en-US" smtClean="0"/>
              <a:t>7</a:t>
            </a:fld>
            <a:endParaRPr lang="en-US"/>
          </a:p>
        </p:txBody>
      </p:sp>
    </p:spTree>
    <p:extLst>
      <p:ext uri="{BB962C8B-B14F-4D97-AF65-F5344CB8AC3E}">
        <p14:creationId xmlns:p14="http://schemas.microsoft.com/office/powerpoint/2010/main" val="2409026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a:t>
            </a:r>
          </a:p>
          <a:p>
            <a:r>
              <a:rPr lang="en-US" dirty="0"/>
              <a:t>Response rate = ~1.5% higher than peers; up from 40%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COACHE Chief Academic Officer Report, we define a "response rate" as the percent of all qualified subjects whose responses, following the data conditioning process, were deemed eligible to be included in this analysis. The nonrespondents include faculty who were "screened out" by the survey application or by later data cleaning processes. Therefore, the proportion of faculty who started the survey may be higher than the response rate reported here.</a:t>
            </a:r>
          </a:p>
          <a:p>
            <a:endParaRPr lang="en-US" dirty="0"/>
          </a:p>
        </p:txBody>
      </p:sp>
      <p:sp>
        <p:nvSpPr>
          <p:cNvPr id="4" name="Slide Number Placeholder 3"/>
          <p:cNvSpPr>
            <a:spLocks noGrp="1"/>
          </p:cNvSpPr>
          <p:nvPr>
            <p:ph type="sldNum" sz="quarter" idx="5"/>
          </p:nvPr>
        </p:nvSpPr>
        <p:spPr/>
        <p:txBody>
          <a:bodyPr/>
          <a:lstStyle/>
          <a:p>
            <a:fld id="{A7AB882A-90D7-FB4D-B996-1F0AF3284E8B}" type="slidenum">
              <a:rPr lang="en-US" smtClean="0"/>
              <a:t>8</a:t>
            </a:fld>
            <a:endParaRPr lang="en-US"/>
          </a:p>
        </p:txBody>
      </p:sp>
    </p:spTree>
    <p:extLst>
      <p:ext uri="{BB962C8B-B14F-4D97-AF65-F5344CB8AC3E}">
        <p14:creationId xmlns:p14="http://schemas.microsoft.com/office/powerpoint/2010/main" val="366657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and CEC</a:t>
            </a:r>
          </a:p>
        </p:txBody>
      </p:sp>
      <p:sp>
        <p:nvSpPr>
          <p:cNvPr id="4" name="Slide Number Placeholder 3"/>
          <p:cNvSpPr>
            <a:spLocks noGrp="1"/>
          </p:cNvSpPr>
          <p:nvPr>
            <p:ph type="sldNum" sz="quarter" idx="5"/>
          </p:nvPr>
        </p:nvSpPr>
        <p:spPr/>
        <p:txBody>
          <a:bodyPr/>
          <a:lstStyle/>
          <a:p>
            <a:fld id="{F3D31BF1-C7DE-A748-9D8D-C13AF8264F87}" type="slidenum">
              <a:rPr lang="en-US" smtClean="0"/>
              <a:t>11</a:t>
            </a:fld>
            <a:endParaRPr lang="en-US"/>
          </a:p>
        </p:txBody>
      </p:sp>
    </p:spTree>
    <p:extLst>
      <p:ext uri="{BB962C8B-B14F-4D97-AF65-F5344CB8AC3E}">
        <p14:creationId xmlns:p14="http://schemas.microsoft.com/office/powerpoint/2010/main" val="398446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31BF1-C7DE-A748-9D8D-C13AF8264F87}" type="slidenum">
              <a:rPr lang="en-US" smtClean="0"/>
              <a:t>14</a:t>
            </a:fld>
            <a:endParaRPr lang="en-US"/>
          </a:p>
        </p:txBody>
      </p:sp>
    </p:spTree>
    <p:extLst>
      <p:ext uri="{BB962C8B-B14F-4D97-AF65-F5344CB8AC3E}">
        <p14:creationId xmlns:p14="http://schemas.microsoft.com/office/powerpoint/2010/main" val="2034864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328C0F-C76C-8041-88B0-6AD737782E06}" type="slidenum">
              <a:rPr lang="en-US" smtClean="0"/>
              <a:t>16</a:t>
            </a:fld>
            <a:endParaRPr lang="en-US"/>
          </a:p>
        </p:txBody>
      </p:sp>
    </p:spTree>
    <p:extLst>
      <p:ext uri="{BB962C8B-B14F-4D97-AF65-F5344CB8AC3E}">
        <p14:creationId xmlns:p14="http://schemas.microsoft.com/office/powerpoint/2010/main" val="27269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661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E103830-C89C-494E-9F1B-E7E3228A8C3A}" type="datetimeFigureOut">
              <a:rPr lang="en-US" smtClean="0"/>
              <a:t>7/31/2023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2EEE031-07F3-464F-8FF4-501D405211ED}" type="slidenum">
              <a:rPr lang="en-US" smtClean="0"/>
              <a:t>‹#›</a:t>
            </a:fld>
            <a:endParaRPr lang="en-US"/>
          </a:p>
        </p:txBody>
      </p:sp>
    </p:spTree>
    <p:extLst>
      <p:ext uri="{BB962C8B-B14F-4D97-AF65-F5344CB8AC3E}">
        <p14:creationId xmlns:p14="http://schemas.microsoft.com/office/powerpoint/2010/main" val="289827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E103830-C89C-494E-9F1B-E7E3228A8C3A}" type="datetimeFigureOut">
              <a:rPr lang="en-US" smtClean="0"/>
              <a:t>7/31/2023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2EEE031-07F3-464F-8FF4-501D405211ED}" type="slidenum">
              <a:rPr lang="en-US" smtClean="0"/>
              <a:t>‹#›</a:t>
            </a:fld>
            <a:endParaRPr lang="en-US"/>
          </a:p>
        </p:txBody>
      </p:sp>
    </p:spTree>
    <p:extLst>
      <p:ext uri="{BB962C8B-B14F-4D97-AF65-F5344CB8AC3E}">
        <p14:creationId xmlns:p14="http://schemas.microsoft.com/office/powerpoint/2010/main" val="1244234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Bar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C2FC0D-00C8-2B44-BFC5-85A3072DBAC9}"/>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Content Placeholder 15">
            <a:extLst>
              <a:ext uri="{FF2B5EF4-FFF2-40B4-BE49-F238E27FC236}">
                <a16:creationId xmlns:a16="http://schemas.microsoft.com/office/drawing/2014/main" id="{B1D91A48-7ACA-AC4C-961A-3A2B06F35F69}"/>
              </a:ext>
            </a:extLst>
          </p:cNvPr>
          <p:cNvSpPr>
            <a:spLocks noGrp="1"/>
          </p:cNvSpPr>
          <p:nvPr userDrawn="1">
            <p:ph sz="quarter" idx="10"/>
          </p:nvPr>
        </p:nvSpPr>
        <p:spPr>
          <a:xfrm>
            <a:off x="1700784" y="2309878"/>
            <a:ext cx="8759952" cy="4249484"/>
          </a:xfrm>
        </p:spPr>
        <p:txBody>
          <a:bodyPr>
            <a:normAutofit/>
          </a:bodyPr>
          <a:lstStyle>
            <a:lvl1pPr marL="0" indent="0">
              <a:buNone/>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itle 18">
            <a:extLst>
              <a:ext uri="{FF2B5EF4-FFF2-40B4-BE49-F238E27FC236}">
                <a16:creationId xmlns:a16="http://schemas.microsoft.com/office/drawing/2014/main" id="{C716CB0E-F1FF-504E-9653-C73C2D7C4396}"/>
              </a:ext>
            </a:extLst>
          </p:cNvPr>
          <p:cNvSpPr txBox="1">
            <a:spLocks/>
          </p:cNvSpPr>
          <p:nvPr userDrawn="1"/>
        </p:nvSpPr>
        <p:spPr>
          <a:xfrm>
            <a:off x="3282204" y="894072"/>
            <a:ext cx="6105637" cy="7216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spc="300">
                <a:solidFill>
                  <a:srgbClr val="D92D8A"/>
                </a:solidFill>
                <a:latin typeface="Arial" panose="020B0604020202020204" pitchFamily="34" charset="0"/>
                <a:ea typeface="+mj-ea"/>
                <a:cs typeface="Arial" panose="020B0604020202020204" pitchFamily="34" charset="0"/>
              </a:defRPr>
            </a:lvl1pPr>
          </a:lstStyle>
          <a:p>
            <a:endParaRPr lang="en-US" sz="3200" spc="0" dirty="0"/>
          </a:p>
        </p:txBody>
      </p:sp>
      <p:sp>
        <p:nvSpPr>
          <p:cNvPr id="32" name="Title 1">
            <a:extLst>
              <a:ext uri="{FF2B5EF4-FFF2-40B4-BE49-F238E27FC236}">
                <a16:creationId xmlns:a16="http://schemas.microsoft.com/office/drawing/2014/main" id="{1AFD9C3E-7E7C-AB48-8364-4BE099796C05}"/>
              </a:ext>
            </a:extLst>
          </p:cNvPr>
          <p:cNvSpPr>
            <a:spLocks noGrp="1"/>
          </p:cNvSpPr>
          <p:nvPr userDrawn="1">
            <p:ph type="title"/>
          </p:nvPr>
        </p:nvSpPr>
        <p:spPr>
          <a:xfrm>
            <a:off x="868680" y="1444599"/>
            <a:ext cx="10316400" cy="747456"/>
          </a:xfrm>
          <a:prstGeom prst="rect">
            <a:avLst/>
          </a:prstGeom>
        </p:spPr>
        <p:txBody>
          <a:bodyPr anchor="ctr">
            <a:noAutofit/>
          </a:bodyPr>
          <a:lstStyle>
            <a:lvl1pPr algn="l">
              <a:defRPr sz="3200">
                <a:solidFill>
                  <a:srgbClr val="BA407E"/>
                </a:solidFill>
              </a:defRPr>
            </a:lvl1pPr>
          </a:lstStyle>
          <a:p>
            <a:endParaRPr lang="en-US" dirty="0"/>
          </a:p>
        </p:txBody>
      </p:sp>
      <p:pic>
        <p:nvPicPr>
          <p:cNvPr id="13" name="Picture 12">
            <a:extLst>
              <a:ext uri="{FF2B5EF4-FFF2-40B4-BE49-F238E27FC236}">
                <a16:creationId xmlns:a16="http://schemas.microsoft.com/office/drawing/2014/main" id="{E3221B3A-4ADF-BF47-B396-B8DE44B6E82B}"/>
              </a:ext>
            </a:extLst>
          </p:cNvPr>
          <p:cNvPicPr>
            <a:picLocks noChangeAspect="1"/>
          </p:cNvPicPr>
          <p:nvPr userDrawn="1"/>
        </p:nvPicPr>
        <p:blipFill>
          <a:blip r:embed="rId2"/>
          <a:stretch>
            <a:fillRect/>
          </a:stretch>
        </p:blipFill>
        <p:spPr>
          <a:xfrm>
            <a:off x="0" y="2"/>
            <a:ext cx="5458968" cy="1373703"/>
          </a:xfrm>
          <a:prstGeom prst="rect">
            <a:avLst/>
          </a:prstGeom>
        </p:spPr>
      </p:pic>
      <p:grpSp>
        <p:nvGrpSpPr>
          <p:cNvPr id="6" name="Group 5">
            <a:extLst>
              <a:ext uri="{FF2B5EF4-FFF2-40B4-BE49-F238E27FC236}">
                <a16:creationId xmlns:a16="http://schemas.microsoft.com/office/drawing/2014/main" id="{108648C1-9CF3-0A4D-9C42-58182AAFED0D}"/>
              </a:ext>
            </a:extLst>
          </p:cNvPr>
          <p:cNvGrpSpPr/>
          <p:nvPr userDrawn="1"/>
        </p:nvGrpSpPr>
        <p:grpSpPr>
          <a:xfrm>
            <a:off x="11185082" y="309527"/>
            <a:ext cx="735607" cy="735607"/>
            <a:chOff x="11185080" y="298640"/>
            <a:chExt cx="735606" cy="735606"/>
          </a:xfrm>
        </p:grpSpPr>
        <p:sp>
          <p:nvSpPr>
            <p:cNvPr id="28" name="Rectangle 27">
              <a:extLst>
                <a:ext uri="{FF2B5EF4-FFF2-40B4-BE49-F238E27FC236}">
                  <a16:creationId xmlns:a16="http://schemas.microsoft.com/office/drawing/2014/main" id="{16B3CB66-C4EA-1D4A-AB31-F3B036627C35}"/>
                </a:ext>
              </a:extLst>
            </p:cNvPr>
            <p:cNvSpPr/>
            <p:nvPr/>
          </p:nvSpPr>
          <p:spPr>
            <a:xfrm rot="5400000">
              <a:off x="11473635" y="10085"/>
              <a:ext cx="158496" cy="735606"/>
            </a:xfrm>
            <a:prstGeom prst="rect">
              <a:avLst/>
            </a:prstGeom>
            <a:gradFill>
              <a:gsLst>
                <a:gs pos="30000">
                  <a:schemeClr val="accent4">
                    <a:lumMod val="75000"/>
                  </a:schemeClr>
                </a:gs>
                <a:gs pos="91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4" name="Rectangle 13">
              <a:extLst>
                <a:ext uri="{FF2B5EF4-FFF2-40B4-BE49-F238E27FC236}">
                  <a16:creationId xmlns:a16="http://schemas.microsoft.com/office/drawing/2014/main" id="{A4A76546-D0E6-0C40-8546-FFDB0B324F5B}"/>
                </a:ext>
              </a:extLst>
            </p:cNvPr>
            <p:cNvSpPr/>
            <p:nvPr userDrawn="1"/>
          </p:nvSpPr>
          <p:spPr>
            <a:xfrm>
              <a:off x="11762190" y="298640"/>
              <a:ext cx="158496" cy="735606"/>
            </a:xfrm>
            <a:prstGeom prst="rect">
              <a:avLst/>
            </a:prstGeom>
            <a:gradFill>
              <a:gsLst>
                <a:gs pos="30000">
                  <a:schemeClr val="accent4">
                    <a:lumMod val="75000"/>
                  </a:schemeClr>
                </a:gs>
                <a:gs pos="91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spTree>
    <p:extLst>
      <p:ext uri="{BB962C8B-B14F-4D97-AF65-F5344CB8AC3E}">
        <p14:creationId xmlns:p14="http://schemas.microsoft.com/office/powerpoint/2010/main" val="164781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4950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287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84717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4641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90525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6446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E103830-C89C-494E-9F1B-E7E3228A8C3A}" type="datetimeFigureOut">
              <a:rPr lang="en-US" smtClean="0"/>
              <a:t>7/31/2023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2EEE031-07F3-464F-8FF4-501D405211ED}" type="slidenum">
              <a:rPr lang="en-US" smtClean="0"/>
              <a:t>‹#›</a:t>
            </a:fld>
            <a:endParaRPr lang="en-US"/>
          </a:p>
        </p:txBody>
      </p:sp>
    </p:spTree>
    <p:extLst>
      <p:ext uri="{BB962C8B-B14F-4D97-AF65-F5344CB8AC3E}">
        <p14:creationId xmlns:p14="http://schemas.microsoft.com/office/powerpoint/2010/main" val="316474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96541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9654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84586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E103830-C89C-494E-9F1B-E7E3228A8C3A}" type="datetimeFigureOut">
              <a:rPr lang="en-US" smtClean="0"/>
              <a:t>7/31/2023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2EEE031-07F3-464F-8FF4-501D405211ED}" type="slidenum">
              <a:rPr lang="en-US" smtClean="0"/>
              <a:t>‹#›</a:t>
            </a:fld>
            <a:endParaRPr lang="en-US"/>
          </a:p>
        </p:txBody>
      </p:sp>
    </p:spTree>
    <p:extLst>
      <p:ext uri="{BB962C8B-B14F-4D97-AF65-F5344CB8AC3E}">
        <p14:creationId xmlns:p14="http://schemas.microsoft.com/office/powerpoint/2010/main" val="1083051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E103830-C89C-494E-9F1B-E7E3228A8C3A}" type="datetimeFigureOut">
              <a:rPr lang="en-US" smtClean="0"/>
              <a:t>7/31/2023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2EEE031-07F3-464F-8FF4-501D405211ED}" type="slidenum">
              <a:rPr lang="en-US" smtClean="0"/>
              <a:t>‹#›</a:t>
            </a:fld>
            <a:endParaRPr lang="en-US"/>
          </a:p>
        </p:txBody>
      </p:sp>
    </p:spTree>
    <p:extLst>
      <p:ext uri="{BB962C8B-B14F-4D97-AF65-F5344CB8AC3E}">
        <p14:creationId xmlns:p14="http://schemas.microsoft.com/office/powerpoint/2010/main" val="1948973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Bar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C2FC0D-00C8-2B44-BFC5-85A3072DBAC9}"/>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Content Placeholder 15">
            <a:extLst>
              <a:ext uri="{FF2B5EF4-FFF2-40B4-BE49-F238E27FC236}">
                <a16:creationId xmlns:a16="http://schemas.microsoft.com/office/drawing/2014/main" id="{B1D91A48-7ACA-AC4C-961A-3A2B06F35F69}"/>
              </a:ext>
            </a:extLst>
          </p:cNvPr>
          <p:cNvSpPr>
            <a:spLocks noGrp="1"/>
          </p:cNvSpPr>
          <p:nvPr userDrawn="1">
            <p:ph sz="quarter" idx="10"/>
          </p:nvPr>
        </p:nvSpPr>
        <p:spPr>
          <a:xfrm>
            <a:off x="1700784" y="2309878"/>
            <a:ext cx="8759952" cy="4249484"/>
          </a:xfrm>
        </p:spPr>
        <p:txBody>
          <a:bodyPr>
            <a:normAutofit/>
          </a:bodyPr>
          <a:lstStyle>
            <a:lvl1pPr marL="0" indent="0">
              <a:buNone/>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itle 18">
            <a:extLst>
              <a:ext uri="{FF2B5EF4-FFF2-40B4-BE49-F238E27FC236}">
                <a16:creationId xmlns:a16="http://schemas.microsoft.com/office/drawing/2014/main" id="{C716CB0E-F1FF-504E-9653-C73C2D7C4396}"/>
              </a:ext>
            </a:extLst>
          </p:cNvPr>
          <p:cNvSpPr txBox="1">
            <a:spLocks/>
          </p:cNvSpPr>
          <p:nvPr userDrawn="1"/>
        </p:nvSpPr>
        <p:spPr>
          <a:xfrm>
            <a:off x="3282204" y="894072"/>
            <a:ext cx="6105637" cy="7216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spc="300">
                <a:solidFill>
                  <a:srgbClr val="D92D8A"/>
                </a:solidFill>
                <a:latin typeface="Arial" panose="020B0604020202020204" pitchFamily="34" charset="0"/>
                <a:ea typeface="+mj-ea"/>
                <a:cs typeface="Arial" panose="020B0604020202020204" pitchFamily="34" charset="0"/>
              </a:defRPr>
            </a:lvl1pPr>
          </a:lstStyle>
          <a:p>
            <a:endParaRPr lang="en-US" sz="3200" spc="0" dirty="0"/>
          </a:p>
        </p:txBody>
      </p:sp>
      <p:sp>
        <p:nvSpPr>
          <p:cNvPr id="32" name="Title 1">
            <a:extLst>
              <a:ext uri="{FF2B5EF4-FFF2-40B4-BE49-F238E27FC236}">
                <a16:creationId xmlns:a16="http://schemas.microsoft.com/office/drawing/2014/main" id="{1AFD9C3E-7E7C-AB48-8364-4BE099796C05}"/>
              </a:ext>
            </a:extLst>
          </p:cNvPr>
          <p:cNvSpPr>
            <a:spLocks noGrp="1"/>
          </p:cNvSpPr>
          <p:nvPr userDrawn="1">
            <p:ph type="title"/>
          </p:nvPr>
        </p:nvSpPr>
        <p:spPr>
          <a:xfrm>
            <a:off x="868680" y="1444599"/>
            <a:ext cx="10316400" cy="747456"/>
          </a:xfrm>
          <a:prstGeom prst="rect">
            <a:avLst/>
          </a:prstGeom>
        </p:spPr>
        <p:txBody>
          <a:bodyPr anchor="ctr">
            <a:noAutofit/>
          </a:bodyPr>
          <a:lstStyle>
            <a:lvl1pPr algn="l">
              <a:defRPr sz="3200">
                <a:solidFill>
                  <a:srgbClr val="BA407E"/>
                </a:solidFill>
              </a:defRPr>
            </a:lvl1pPr>
          </a:lstStyle>
          <a:p>
            <a:endParaRPr lang="en-US" dirty="0"/>
          </a:p>
        </p:txBody>
      </p:sp>
      <p:pic>
        <p:nvPicPr>
          <p:cNvPr id="13" name="Picture 12">
            <a:extLst>
              <a:ext uri="{FF2B5EF4-FFF2-40B4-BE49-F238E27FC236}">
                <a16:creationId xmlns:a16="http://schemas.microsoft.com/office/drawing/2014/main" id="{E3221B3A-4ADF-BF47-B396-B8DE44B6E82B}"/>
              </a:ext>
            </a:extLst>
          </p:cNvPr>
          <p:cNvPicPr>
            <a:picLocks noChangeAspect="1"/>
          </p:cNvPicPr>
          <p:nvPr userDrawn="1"/>
        </p:nvPicPr>
        <p:blipFill>
          <a:blip r:embed="rId2"/>
          <a:stretch>
            <a:fillRect/>
          </a:stretch>
        </p:blipFill>
        <p:spPr>
          <a:xfrm>
            <a:off x="0" y="2"/>
            <a:ext cx="5458968" cy="1373703"/>
          </a:xfrm>
          <a:prstGeom prst="rect">
            <a:avLst/>
          </a:prstGeom>
        </p:spPr>
      </p:pic>
      <p:grpSp>
        <p:nvGrpSpPr>
          <p:cNvPr id="6" name="Group 5">
            <a:extLst>
              <a:ext uri="{FF2B5EF4-FFF2-40B4-BE49-F238E27FC236}">
                <a16:creationId xmlns:a16="http://schemas.microsoft.com/office/drawing/2014/main" id="{108648C1-9CF3-0A4D-9C42-58182AAFED0D}"/>
              </a:ext>
            </a:extLst>
          </p:cNvPr>
          <p:cNvGrpSpPr/>
          <p:nvPr userDrawn="1"/>
        </p:nvGrpSpPr>
        <p:grpSpPr>
          <a:xfrm>
            <a:off x="11185082" y="309527"/>
            <a:ext cx="735607" cy="735607"/>
            <a:chOff x="11185080" y="298640"/>
            <a:chExt cx="735606" cy="735606"/>
          </a:xfrm>
        </p:grpSpPr>
        <p:sp>
          <p:nvSpPr>
            <p:cNvPr id="28" name="Rectangle 27">
              <a:extLst>
                <a:ext uri="{FF2B5EF4-FFF2-40B4-BE49-F238E27FC236}">
                  <a16:creationId xmlns:a16="http://schemas.microsoft.com/office/drawing/2014/main" id="{16B3CB66-C4EA-1D4A-AB31-F3B036627C35}"/>
                </a:ext>
              </a:extLst>
            </p:cNvPr>
            <p:cNvSpPr/>
            <p:nvPr/>
          </p:nvSpPr>
          <p:spPr>
            <a:xfrm rot="5400000">
              <a:off x="11473635" y="10085"/>
              <a:ext cx="158496" cy="735606"/>
            </a:xfrm>
            <a:prstGeom prst="rect">
              <a:avLst/>
            </a:prstGeom>
            <a:gradFill>
              <a:gsLst>
                <a:gs pos="30000">
                  <a:schemeClr val="accent4">
                    <a:lumMod val="75000"/>
                  </a:schemeClr>
                </a:gs>
                <a:gs pos="91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4" name="Rectangle 13">
              <a:extLst>
                <a:ext uri="{FF2B5EF4-FFF2-40B4-BE49-F238E27FC236}">
                  <a16:creationId xmlns:a16="http://schemas.microsoft.com/office/drawing/2014/main" id="{A4A76546-D0E6-0C40-8546-FFDB0B324F5B}"/>
                </a:ext>
              </a:extLst>
            </p:cNvPr>
            <p:cNvSpPr/>
            <p:nvPr userDrawn="1"/>
          </p:nvSpPr>
          <p:spPr>
            <a:xfrm>
              <a:off x="11762190" y="298640"/>
              <a:ext cx="158496" cy="735606"/>
            </a:xfrm>
            <a:prstGeom prst="rect">
              <a:avLst/>
            </a:prstGeom>
            <a:gradFill>
              <a:gsLst>
                <a:gs pos="30000">
                  <a:schemeClr val="accent4">
                    <a:lumMod val="75000"/>
                  </a:schemeClr>
                </a:gs>
                <a:gs pos="91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spTree>
    <p:extLst>
      <p:ext uri="{BB962C8B-B14F-4D97-AF65-F5344CB8AC3E}">
        <p14:creationId xmlns:p14="http://schemas.microsoft.com/office/powerpoint/2010/main" val="1039086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1A1C-AAE4-8D4D-9E3F-C291E6CB2A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E13927-1E96-7C4F-A481-CCB0B7FD8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858FE3-5FD7-924F-A896-EBB319530D42}"/>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5" name="Footer Placeholder 4">
            <a:extLst>
              <a:ext uri="{FF2B5EF4-FFF2-40B4-BE49-F238E27FC236}">
                <a16:creationId xmlns:a16="http://schemas.microsoft.com/office/drawing/2014/main" id="{9CF3DC6A-3BC4-8442-AFBA-9D33DC100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BF7BD-7F30-5E47-8699-2A3199E84F3A}"/>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640077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E664-595B-9347-BFAE-E96DE3200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347D7-6AB0-8B4F-82FC-E867D402A9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612D5-0616-194D-A22B-016274EFCFBC}"/>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5" name="Footer Placeholder 4">
            <a:extLst>
              <a:ext uri="{FF2B5EF4-FFF2-40B4-BE49-F238E27FC236}">
                <a16:creationId xmlns:a16="http://schemas.microsoft.com/office/drawing/2014/main" id="{8A1A57BA-5104-B242-AD05-C37FBBE93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E8F3B-DC53-E542-8186-F81AB6B90724}"/>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1847879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6F04-CC17-AD4F-85CF-02553C790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EE9E66-98CC-2F4C-A94C-A62421DBCD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E5D046-0BE1-5D45-80B1-F6C310413E7B}"/>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5" name="Footer Placeholder 4">
            <a:extLst>
              <a:ext uri="{FF2B5EF4-FFF2-40B4-BE49-F238E27FC236}">
                <a16:creationId xmlns:a16="http://schemas.microsoft.com/office/drawing/2014/main" id="{97E01CE6-4DA8-444E-855F-2E7B9FC60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8DF1F-883B-B64D-A8A4-56283934FFCD}"/>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2895680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3C53-8420-9546-B5A5-357920E92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7606B-9714-BE48-A4D5-1E5DC0A74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4FE97A-FBC5-FA43-841B-1B676B3703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F39711-F3FB-AC48-8292-485A433EDEE9}"/>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6" name="Footer Placeholder 5">
            <a:extLst>
              <a:ext uri="{FF2B5EF4-FFF2-40B4-BE49-F238E27FC236}">
                <a16:creationId xmlns:a16="http://schemas.microsoft.com/office/drawing/2014/main" id="{7748CFAD-11C3-8448-8987-55EA76E0E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7CC47-C54D-6D47-ADB9-3DDF26366C64}"/>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4025300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E607-4CEA-164E-8231-26CD373FC1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44F200-8C72-9F4D-AC30-F7C28436E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04C10-CCE7-2044-A083-2173081037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58F67-4E51-8744-8D27-14479E6015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4BC2D9-84D9-E343-8F12-FF185DE9D1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AF5846-0A2F-F944-B81A-D4FC87B8A597}"/>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8" name="Footer Placeholder 7">
            <a:extLst>
              <a:ext uri="{FF2B5EF4-FFF2-40B4-BE49-F238E27FC236}">
                <a16:creationId xmlns:a16="http://schemas.microsoft.com/office/drawing/2014/main" id="{838F66AD-3FFE-724B-A74D-1DAE2A07C9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ABFC9-6004-C647-8A28-D8F2496DC30B}"/>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106383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3184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8612-5F99-DF4D-80B5-F3960DEAD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CB61E5-BBE7-BB40-9635-15EF4F829719}"/>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4" name="Footer Placeholder 3">
            <a:extLst>
              <a:ext uri="{FF2B5EF4-FFF2-40B4-BE49-F238E27FC236}">
                <a16:creationId xmlns:a16="http://schemas.microsoft.com/office/drawing/2014/main" id="{BDA0F8E1-F49A-D54F-9FFC-77E512E4B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81E724-7A01-904A-B057-6969280EC7CF}"/>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434532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Bar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C2FC0D-00C8-2B44-BFC5-85A3072DBAC9}"/>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51B882C-C539-A944-97F2-FC0CDA5F0C74}"/>
              </a:ext>
            </a:extLst>
          </p:cNvPr>
          <p:cNvGrpSpPr/>
          <p:nvPr userDrawn="1"/>
        </p:nvGrpSpPr>
        <p:grpSpPr>
          <a:xfrm flipV="1">
            <a:off x="11185080" y="298640"/>
            <a:ext cx="735606" cy="746592"/>
            <a:chOff x="10666920" y="5421408"/>
            <a:chExt cx="735606" cy="746592"/>
          </a:xfrm>
        </p:grpSpPr>
        <p:sp>
          <p:nvSpPr>
            <p:cNvPr id="28" name="Rectangle 27">
              <a:extLst>
                <a:ext uri="{FF2B5EF4-FFF2-40B4-BE49-F238E27FC236}">
                  <a16:creationId xmlns:a16="http://schemas.microsoft.com/office/drawing/2014/main" id="{16B3CB66-C4EA-1D4A-AB31-F3B036627C35}"/>
                </a:ext>
              </a:extLst>
            </p:cNvPr>
            <p:cNvSpPr/>
            <p:nvPr/>
          </p:nvSpPr>
          <p:spPr>
            <a:xfrm rot="16200000" flipV="1">
              <a:off x="10955475" y="5720949"/>
              <a:ext cx="158496" cy="735606"/>
            </a:xfrm>
            <a:prstGeom prst="rect">
              <a:avLst/>
            </a:prstGeom>
            <a:gradFill>
              <a:gsLst>
                <a:gs pos="30000">
                  <a:srgbClr val="00FFFF"/>
                </a:gs>
                <a:gs pos="91000">
                  <a:srgbClr val="F8C9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28">
              <a:extLst>
                <a:ext uri="{FF2B5EF4-FFF2-40B4-BE49-F238E27FC236}">
                  <a16:creationId xmlns:a16="http://schemas.microsoft.com/office/drawing/2014/main" id="{2A919F03-190B-A144-89EE-F2C24C54E8DF}"/>
                </a:ext>
              </a:extLst>
            </p:cNvPr>
            <p:cNvSpPr/>
            <p:nvPr/>
          </p:nvSpPr>
          <p:spPr>
            <a:xfrm flipV="1">
              <a:off x="11244030" y="5421408"/>
              <a:ext cx="158496" cy="593121"/>
            </a:xfrm>
            <a:prstGeom prst="rect">
              <a:avLst/>
            </a:prstGeom>
            <a:gradFill>
              <a:gsLst>
                <a:gs pos="29000">
                  <a:srgbClr val="00FFFF"/>
                </a:gs>
                <a:gs pos="86000">
                  <a:srgbClr val="F8C9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0" name="Content Placeholder 15">
            <a:extLst>
              <a:ext uri="{FF2B5EF4-FFF2-40B4-BE49-F238E27FC236}">
                <a16:creationId xmlns:a16="http://schemas.microsoft.com/office/drawing/2014/main" id="{B1D91A48-7ACA-AC4C-961A-3A2B06F35F69}"/>
              </a:ext>
            </a:extLst>
          </p:cNvPr>
          <p:cNvSpPr>
            <a:spLocks noGrp="1"/>
          </p:cNvSpPr>
          <p:nvPr>
            <p:ph sz="quarter" idx="10"/>
          </p:nvPr>
        </p:nvSpPr>
        <p:spPr>
          <a:xfrm>
            <a:off x="3282203" y="1788668"/>
            <a:ext cx="7902877" cy="4249484"/>
          </a:xfrm>
        </p:spPr>
        <p:txBody>
          <a:bodyPr>
            <a:normAutofit/>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itle 18">
            <a:extLst>
              <a:ext uri="{FF2B5EF4-FFF2-40B4-BE49-F238E27FC236}">
                <a16:creationId xmlns:a16="http://schemas.microsoft.com/office/drawing/2014/main" id="{C716CB0E-F1FF-504E-9653-C73C2D7C4396}"/>
              </a:ext>
            </a:extLst>
          </p:cNvPr>
          <p:cNvSpPr txBox="1">
            <a:spLocks/>
          </p:cNvSpPr>
          <p:nvPr userDrawn="1"/>
        </p:nvSpPr>
        <p:spPr>
          <a:xfrm>
            <a:off x="3282203" y="894071"/>
            <a:ext cx="6105637" cy="7216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spc="300">
                <a:solidFill>
                  <a:srgbClr val="D92D8A"/>
                </a:solidFill>
                <a:latin typeface="Arial" panose="020B0604020202020204" pitchFamily="34" charset="0"/>
                <a:ea typeface="+mj-ea"/>
                <a:cs typeface="Arial" panose="020B0604020202020204" pitchFamily="34" charset="0"/>
              </a:defRPr>
            </a:lvl1pPr>
          </a:lstStyle>
          <a:p>
            <a:endParaRPr lang="en-US" sz="3200" spc="0" dirty="0"/>
          </a:p>
        </p:txBody>
      </p:sp>
      <p:sp>
        <p:nvSpPr>
          <p:cNvPr id="32" name="Title 1">
            <a:extLst>
              <a:ext uri="{FF2B5EF4-FFF2-40B4-BE49-F238E27FC236}">
                <a16:creationId xmlns:a16="http://schemas.microsoft.com/office/drawing/2014/main" id="{1AFD9C3E-7E7C-AB48-8364-4BE099796C05}"/>
              </a:ext>
            </a:extLst>
          </p:cNvPr>
          <p:cNvSpPr>
            <a:spLocks noGrp="1"/>
          </p:cNvSpPr>
          <p:nvPr>
            <p:ph type="title"/>
          </p:nvPr>
        </p:nvSpPr>
        <p:spPr>
          <a:xfrm>
            <a:off x="3282203" y="819848"/>
            <a:ext cx="7902877" cy="747456"/>
          </a:xfrm>
          <a:prstGeom prst="rect">
            <a:avLst/>
          </a:prstGeom>
        </p:spPr>
        <p:txBody>
          <a:bodyPr anchor="ctr">
            <a:noAutofit/>
          </a:bodyPr>
          <a:lstStyle>
            <a:lvl1pPr algn="l">
              <a:defRPr sz="3200">
                <a:solidFill>
                  <a:schemeClr val="accent3"/>
                </a:solidFill>
              </a:defRPr>
            </a:lvl1pPr>
          </a:lstStyle>
          <a:p>
            <a:endParaRPr lang="en-US" dirty="0"/>
          </a:p>
        </p:txBody>
      </p:sp>
    </p:spTree>
    <p:extLst>
      <p:ext uri="{BB962C8B-B14F-4D97-AF65-F5344CB8AC3E}">
        <p14:creationId xmlns:p14="http://schemas.microsoft.com/office/powerpoint/2010/main" val="250321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689344-2E2F-8C44-B9E2-50F13EA98943}"/>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3" name="Footer Placeholder 2">
            <a:extLst>
              <a:ext uri="{FF2B5EF4-FFF2-40B4-BE49-F238E27FC236}">
                <a16:creationId xmlns:a16="http://schemas.microsoft.com/office/drawing/2014/main" id="{073A3CF7-6CAF-3046-8AF8-3DCDDA120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9F211C-9F6B-0C4F-84AC-4F573072823E}"/>
              </a:ext>
            </a:extLst>
          </p:cNvPr>
          <p:cNvSpPr>
            <a:spLocks noGrp="1"/>
          </p:cNvSpPr>
          <p:nvPr>
            <p:ph type="sldNum" sz="quarter" idx="12"/>
          </p:nvPr>
        </p:nvSpPr>
        <p:spPr/>
        <p:txBody>
          <a:bodyPr/>
          <a:lstStyle/>
          <a:p>
            <a:fld id="{D6764A4F-8ACF-A242-8C8F-B2E7E09AAA2D}" type="slidenum">
              <a:rPr lang="en-US" smtClean="0"/>
              <a:t>‹#›</a:t>
            </a:fld>
            <a:endParaRPr lang="en-US"/>
          </a:p>
        </p:txBody>
      </p:sp>
      <p:pic>
        <p:nvPicPr>
          <p:cNvPr id="7" name="Picture 6">
            <a:extLst>
              <a:ext uri="{FF2B5EF4-FFF2-40B4-BE49-F238E27FC236}">
                <a16:creationId xmlns:a16="http://schemas.microsoft.com/office/drawing/2014/main" id="{ACFD4FE9-D1B3-D14C-93A3-25B3015794C1}"/>
              </a:ext>
            </a:extLst>
          </p:cNvPr>
          <p:cNvPicPr>
            <a:picLocks noChangeAspect="1"/>
          </p:cNvPicPr>
          <p:nvPr userDrawn="1"/>
        </p:nvPicPr>
        <p:blipFill>
          <a:blip r:embed="rId2"/>
          <a:stretch>
            <a:fillRect/>
          </a:stretch>
        </p:blipFill>
        <p:spPr>
          <a:xfrm>
            <a:off x="0" y="0"/>
            <a:ext cx="5458968" cy="1373702"/>
          </a:xfrm>
          <a:prstGeom prst="rect">
            <a:avLst/>
          </a:prstGeom>
        </p:spPr>
      </p:pic>
    </p:spTree>
    <p:extLst>
      <p:ext uri="{BB962C8B-B14F-4D97-AF65-F5344CB8AC3E}">
        <p14:creationId xmlns:p14="http://schemas.microsoft.com/office/powerpoint/2010/main" val="678931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0168-F801-9043-9D0D-9F06625706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FDBA2-D07D-CE4C-9419-EE35BFA3E5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EE7F1D-1BE4-5748-B72B-26B4A9BA3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2F85-0911-C548-827D-CC9600AF2C32}"/>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6" name="Footer Placeholder 5">
            <a:extLst>
              <a:ext uri="{FF2B5EF4-FFF2-40B4-BE49-F238E27FC236}">
                <a16:creationId xmlns:a16="http://schemas.microsoft.com/office/drawing/2014/main" id="{45D24587-D543-4042-8324-E4038E182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2D3F4-A031-D247-91C9-0A9E04635D77}"/>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835864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118B-6D26-DB4D-83F5-B323AD33E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886CCD-D3CE-3D4A-AB4F-D208F4C1D8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E9DCD3-83A6-E54E-92B9-407E19C47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EA893C-CE94-7543-BA0F-35978FE6252C}"/>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6" name="Footer Placeholder 5">
            <a:extLst>
              <a:ext uri="{FF2B5EF4-FFF2-40B4-BE49-F238E27FC236}">
                <a16:creationId xmlns:a16="http://schemas.microsoft.com/office/drawing/2014/main" id="{61C0788B-2A5B-254A-BAC9-2CD16D801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4B557-6536-F64B-B846-119727D59AEF}"/>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464794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F92-78CB-984D-ACD5-F7DCEE1621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49603B-20D4-3146-AB55-38F300F5C0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B3007-3144-CA49-AB0F-7B1FE5A9D0DE}"/>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5" name="Footer Placeholder 4">
            <a:extLst>
              <a:ext uri="{FF2B5EF4-FFF2-40B4-BE49-F238E27FC236}">
                <a16:creationId xmlns:a16="http://schemas.microsoft.com/office/drawing/2014/main" id="{2B48463B-1387-E041-B82F-7B31373AB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3859E-BD54-E949-8E82-4AFE7CB1142B}"/>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2509901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C6FA0A-637F-2F4E-9A01-AEF1B17C3D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AA853-46CB-934D-A519-C9C80CBD26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B0B1B-A77E-8443-8829-7AC65216658E}"/>
              </a:ext>
            </a:extLst>
          </p:cNvPr>
          <p:cNvSpPr>
            <a:spLocks noGrp="1"/>
          </p:cNvSpPr>
          <p:nvPr>
            <p:ph type="dt" sz="half" idx="10"/>
          </p:nvPr>
        </p:nvSpPr>
        <p:spPr/>
        <p:txBody>
          <a:bodyPr/>
          <a:lstStyle/>
          <a:p>
            <a:fld id="{8DDA3812-18E1-2442-8842-F3A90ACB8E25}" type="datetimeFigureOut">
              <a:rPr lang="en-US" smtClean="0"/>
              <a:t>7/31/2023</a:t>
            </a:fld>
            <a:endParaRPr lang="en-US"/>
          </a:p>
        </p:txBody>
      </p:sp>
      <p:sp>
        <p:nvSpPr>
          <p:cNvPr id="5" name="Footer Placeholder 4">
            <a:extLst>
              <a:ext uri="{FF2B5EF4-FFF2-40B4-BE49-F238E27FC236}">
                <a16:creationId xmlns:a16="http://schemas.microsoft.com/office/drawing/2014/main" id="{B2085727-8642-054E-AF9C-7295C54B4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17E99-7170-E84A-8435-C8D7E838F9B7}"/>
              </a:ext>
            </a:extLst>
          </p:cNvPr>
          <p:cNvSpPr>
            <a:spLocks noGrp="1"/>
          </p:cNvSpPr>
          <p:nvPr>
            <p:ph type="sldNum" sz="quarter" idx="12"/>
          </p:nvPr>
        </p:nvSpPr>
        <p:spPr/>
        <p:txBody>
          <a:bodyPr/>
          <a:lstStyle/>
          <a:p>
            <a:fld id="{D6764A4F-8ACF-A242-8C8F-B2E7E09AAA2D}" type="slidenum">
              <a:rPr lang="en-US" smtClean="0"/>
              <a:t>‹#›</a:t>
            </a:fld>
            <a:endParaRPr lang="en-US"/>
          </a:p>
        </p:txBody>
      </p:sp>
    </p:spTree>
    <p:extLst>
      <p:ext uri="{BB962C8B-B14F-4D97-AF65-F5344CB8AC3E}">
        <p14:creationId xmlns:p14="http://schemas.microsoft.com/office/powerpoint/2010/main" val="35968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9716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9938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3107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E103830-C89C-494E-9F1B-E7E3228A8C3A}" type="datetimeFigureOut">
              <a:rPr lang="en-US" smtClean="0"/>
              <a:t>7/31/2023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2EEE031-07F3-464F-8FF4-501D405211ED}" type="slidenum">
              <a:rPr lang="en-US" smtClean="0"/>
              <a:t>‹#›</a:t>
            </a:fld>
            <a:endParaRPr lang="en-US"/>
          </a:p>
        </p:txBody>
      </p:sp>
    </p:spTree>
    <p:extLst>
      <p:ext uri="{BB962C8B-B14F-4D97-AF65-F5344CB8AC3E}">
        <p14:creationId xmlns:p14="http://schemas.microsoft.com/office/powerpoint/2010/main" val="133376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0859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7/31/2023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0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9156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4153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black background with white text&#10;&#10;Description automatically generated">
            <a:extLst>
              <a:ext uri="{FF2B5EF4-FFF2-40B4-BE49-F238E27FC236}">
                <a16:creationId xmlns:a16="http://schemas.microsoft.com/office/drawing/2014/main" id="{F3A44444-2190-8AA4-6577-C24A95092209}"/>
              </a:ext>
            </a:extLst>
          </p:cNvPr>
          <p:cNvPicPr>
            <a:picLocks noChangeAspect="1"/>
          </p:cNvPicPr>
          <p:nvPr userDrawn="1"/>
        </p:nvPicPr>
        <p:blipFill>
          <a:blip r:embed="rId14"/>
          <a:stretch>
            <a:fillRect/>
          </a:stretch>
        </p:blipFill>
        <p:spPr>
          <a:xfrm>
            <a:off x="9085873" y="64807"/>
            <a:ext cx="2876203" cy="840167"/>
          </a:xfrm>
          <a:prstGeom prst="rect">
            <a:avLst/>
          </a:prstGeom>
          <a:solidFill>
            <a:schemeClr val="bg1"/>
          </a:solidFill>
        </p:spPr>
      </p:pic>
      <p:pic>
        <p:nvPicPr>
          <p:cNvPr id="8" name="Picture 7" descr="A black and blue sign with blue text&#10;&#10;Description automatically generated">
            <a:extLst>
              <a:ext uri="{FF2B5EF4-FFF2-40B4-BE49-F238E27FC236}">
                <a16:creationId xmlns:a16="http://schemas.microsoft.com/office/drawing/2014/main" id="{B4D0F580-4B48-DDAB-B217-19BA1A772838}"/>
              </a:ext>
            </a:extLst>
          </p:cNvPr>
          <p:cNvPicPr>
            <a:picLocks noChangeAspect="1"/>
          </p:cNvPicPr>
          <p:nvPr userDrawn="1"/>
        </p:nvPicPr>
        <p:blipFill>
          <a:blip r:embed="rId15"/>
          <a:stretch>
            <a:fillRect/>
          </a:stretch>
        </p:blipFill>
        <p:spPr>
          <a:xfrm>
            <a:off x="174172" y="120702"/>
            <a:ext cx="2931957" cy="659860"/>
          </a:xfrm>
          <a:prstGeom prst="rect">
            <a:avLst/>
          </a:prstGeom>
        </p:spPr>
      </p:pic>
    </p:spTree>
    <p:extLst>
      <p:ext uri="{BB962C8B-B14F-4D97-AF65-F5344CB8AC3E}">
        <p14:creationId xmlns:p14="http://schemas.microsoft.com/office/powerpoint/2010/main" val="29084034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xStyles>
    <p:titleStyle>
      <a:lvl1pPr algn="l" defTabSz="914400" rtl="0" eaLnBrk="1" latinLnBrk="0" hangingPunct="1">
        <a:lnSpc>
          <a:spcPct val="90000"/>
        </a:lnSpc>
        <a:spcBef>
          <a:spcPct val="0"/>
        </a:spcBef>
        <a:buNone/>
        <a:defRPr sz="4000" b="1" kern="1200">
          <a:solidFill>
            <a:srgbClr val="01189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18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8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8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8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8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9156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4153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black and blue sign with blue text&#10;&#10;Description automatically generated">
            <a:extLst>
              <a:ext uri="{FF2B5EF4-FFF2-40B4-BE49-F238E27FC236}">
                <a16:creationId xmlns:a16="http://schemas.microsoft.com/office/drawing/2014/main" id="{B4D0F580-4B48-DDAB-B217-19BA1A772838}"/>
              </a:ext>
            </a:extLst>
          </p:cNvPr>
          <p:cNvPicPr>
            <a:picLocks noChangeAspect="1"/>
          </p:cNvPicPr>
          <p:nvPr userDrawn="1"/>
        </p:nvPicPr>
        <p:blipFill>
          <a:blip r:embed="rId14"/>
          <a:stretch>
            <a:fillRect/>
          </a:stretch>
        </p:blipFill>
        <p:spPr>
          <a:xfrm>
            <a:off x="174172" y="120702"/>
            <a:ext cx="2931957" cy="659860"/>
          </a:xfrm>
          <a:prstGeom prst="rect">
            <a:avLst/>
          </a:prstGeom>
        </p:spPr>
      </p:pic>
    </p:spTree>
    <p:extLst>
      <p:ext uri="{BB962C8B-B14F-4D97-AF65-F5344CB8AC3E}">
        <p14:creationId xmlns:p14="http://schemas.microsoft.com/office/powerpoint/2010/main" val="43441416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000" b="1" kern="1200">
          <a:solidFill>
            <a:srgbClr val="01189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18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8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8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8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8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A95C46-5209-7840-9D2E-1305EC0511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87C23A-91D2-274B-8F3E-84323F84FC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FAA76-4532-A743-9B46-4ACAFB7DE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A3812-18E1-2442-8842-F3A90ACB8E25}" type="datetimeFigureOut">
              <a:rPr lang="en-US" smtClean="0"/>
              <a:t>7/31/2023</a:t>
            </a:fld>
            <a:endParaRPr lang="en-US"/>
          </a:p>
        </p:txBody>
      </p:sp>
      <p:sp>
        <p:nvSpPr>
          <p:cNvPr id="5" name="Footer Placeholder 4">
            <a:extLst>
              <a:ext uri="{FF2B5EF4-FFF2-40B4-BE49-F238E27FC236}">
                <a16:creationId xmlns:a16="http://schemas.microsoft.com/office/drawing/2014/main" id="{C3F19840-FDF5-7248-A878-F08DEA03A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FD96C9-3D21-AB4E-BF03-83D697CD8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64A4F-8ACF-A242-8C8F-B2E7E09AAA2D}" type="slidenum">
              <a:rPr lang="en-US" smtClean="0"/>
              <a:t>‹#›</a:t>
            </a:fld>
            <a:endParaRPr lang="en-US"/>
          </a:p>
        </p:txBody>
      </p:sp>
    </p:spTree>
    <p:extLst>
      <p:ext uri="{BB962C8B-B14F-4D97-AF65-F5344CB8AC3E}">
        <p14:creationId xmlns:p14="http://schemas.microsoft.com/office/powerpoint/2010/main" val="18680250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80D3A8-9A2D-A15D-D88A-2CB745D87944}"/>
              </a:ext>
            </a:extLst>
          </p:cNvPr>
          <p:cNvSpPr>
            <a:spLocks noGrp="1"/>
          </p:cNvSpPr>
          <p:nvPr>
            <p:ph type="ctrTitle"/>
          </p:nvPr>
        </p:nvSpPr>
        <p:spPr>
          <a:xfrm>
            <a:off x="338667" y="4008475"/>
            <a:ext cx="11367911" cy="974028"/>
          </a:xfrm>
        </p:spPr>
        <p:txBody>
          <a:bodyPr anchor="ctr" anchorCtr="1">
            <a:normAutofit/>
          </a:bodyPr>
          <a:lstStyle/>
          <a:p>
            <a:r>
              <a:rPr lang="en-US" sz="3200" b="1" dirty="0"/>
              <a:t>FIU Bystander Program and Working with COACHE Data</a:t>
            </a:r>
            <a:endParaRPr lang="en-US" sz="5333" b="1" dirty="0"/>
          </a:p>
        </p:txBody>
      </p:sp>
      <p:sp>
        <p:nvSpPr>
          <p:cNvPr id="10" name="Subtitle 9">
            <a:extLst>
              <a:ext uri="{FF2B5EF4-FFF2-40B4-BE49-F238E27FC236}">
                <a16:creationId xmlns:a16="http://schemas.microsoft.com/office/drawing/2014/main" id="{2BCF0861-9333-B3EC-28EE-EB48587D7BFF}"/>
              </a:ext>
            </a:extLst>
          </p:cNvPr>
          <p:cNvSpPr>
            <a:spLocks noGrp="1"/>
          </p:cNvSpPr>
          <p:nvPr>
            <p:ph type="subTitle" idx="1"/>
          </p:nvPr>
        </p:nvSpPr>
        <p:spPr>
          <a:xfrm>
            <a:off x="1395339" y="4982533"/>
            <a:ext cx="4244623" cy="1655763"/>
          </a:xfrm>
        </p:spPr>
        <p:txBody>
          <a:bodyPr>
            <a:normAutofit fontScale="92500" lnSpcReduction="20000"/>
          </a:bodyPr>
          <a:lstStyle/>
          <a:p>
            <a:pPr>
              <a:lnSpc>
                <a:spcPct val="110000"/>
              </a:lnSpc>
            </a:pPr>
            <a:r>
              <a:rPr lang="en-US" sz="2000" dirty="0">
                <a:solidFill>
                  <a:schemeClr val="tx1"/>
                </a:solidFill>
              </a:rPr>
              <a:t>Suzanna Rose, Ph.D.</a:t>
            </a:r>
            <a:br>
              <a:rPr lang="en-US" sz="2000" dirty="0">
                <a:solidFill>
                  <a:schemeClr val="tx1"/>
                </a:solidFill>
              </a:rPr>
            </a:br>
            <a:r>
              <a:rPr lang="en-US" sz="2000" dirty="0">
                <a:solidFill>
                  <a:schemeClr val="tx1"/>
                </a:solidFill>
              </a:rPr>
              <a:t>Assoc. Provost, AWED </a:t>
            </a:r>
          </a:p>
          <a:p>
            <a:pPr>
              <a:lnSpc>
                <a:spcPct val="110000"/>
              </a:lnSpc>
            </a:pPr>
            <a:r>
              <a:rPr lang="en-US" sz="2000" b="1" dirty="0">
                <a:solidFill>
                  <a:schemeClr val="tx1"/>
                </a:solidFill>
                <a:cs typeface="+mn-cs"/>
              </a:rPr>
              <a:t>Caroline Simpson</a:t>
            </a:r>
            <a:r>
              <a:rPr lang="en-US" sz="2000" dirty="0">
                <a:solidFill>
                  <a:schemeClr val="tx1"/>
                </a:solidFill>
                <a:cs typeface="+mn-cs"/>
              </a:rPr>
              <a:t>, Ph.D.</a:t>
            </a:r>
            <a:br>
              <a:rPr lang="en-US" sz="2000" dirty="0">
                <a:solidFill>
                  <a:schemeClr val="tx1"/>
                </a:solidFill>
                <a:cs typeface="+mn-cs"/>
              </a:rPr>
            </a:br>
            <a:r>
              <a:rPr lang="en-US" sz="2000" dirty="0">
                <a:solidFill>
                  <a:schemeClr val="tx1"/>
                </a:solidFill>
                <a:cs typeface="+mn-cs"/>
              </a:rPr>
              <a:t>Assoc. Director, AWED</a:t>
            </a:r>
            <a:br>
              <a:rPr lang="en-US" sz="2000" dirty="0">
                <a:solidFill>
                  <a:schemeClr val="tx1"/>
                </a:solidFill>
                <a:cs typeface="+mn-cs"/>
              </a:rPr>
            </a:br>
            <a:r>
              <a:rPr lang="en-US" sz="2000" dirty="0">
                <a:solidFill>
                  <a:schemeClr val="tx1"/>
                </a:solidFill>
                <a:cs typeface="+mn-cs"/>
              </a:rPr>
              <a:t>Professor, Physics</a:t>
            </a:r>
            <a:endParaRPr lang="en-US" sz="2000" dirty="0">
              <a:solidFill>
                <a:schemeClr val="tx1"/>
              </a:solidFill>
            </a:endParaRPr>
          </a:p>
        </p:txBody>
      </p:sp>
      <p:pic>
        <p:nvPicPr>
          <p:cNvPr id="9" name="Content Placeholder 5" descr="A picture containing transport, wheel&#10;&#10;Description automatically generated">
            <a:extLst>
              <a:ext uri="{FF2B5EF4-FFF2-40B4-BE49-F238E27FC236}">
                <a16:creationId xmlns:a16="http://schemas.microsoft.com/office/drawing/2014/main" id="{59C6C963-D3A1-106B-CFAF-FC3365930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11" y="5750370"/>
            <a:ext cx="969524" cy="974028"/>
          </a:xfrm>
          <a:prstGeom prst="rect">
            <a:avLst/>
          </a:prstGeom>
          <a:solidFill>
            <a:schemeClr val="bg1"/>
          </a:solidFill>
        </p:spPr>
      </p:pic>
      <p:pic>
        <p:nvPicPr>
          <p:cNvPr id="14" name="Picture 13" descr="A hand stopping a domino effect&#10;&#10;Description automatically generated">
            <a:extLst>
              <a:ext uri="{FF2B5EF4-FFF2-40B4-BE49-F238E27FC236}">
                <a16:creationId xmlns:a16="http://schemas.microsoft.com/office/drawing/2014/main" id="{34FE489E-6D50-A4F8-655F-C4386368710B}"/>
              </a:ext>
            </a:extLst>
          </p:cNvPr>
          <p:cNvPicPr>
            <a:picLocks noChangeAspect="1"/>
          </p:cNvPicPr>
          <p:nvPr/>
        </p:nvPicPr>
        <p:blipFill rotWithShape="1">
          <a:blip r:embed="rId4"/>
          <a:srcRect r="547"/>
          <a:stretch/>
        </p:blipFill>
        <p:spPr>
          <a:xfrm>
            <a:off x="0" y="1047585"/>
            <a:ext cx="12192000" cy="2817079"/>
          </a:xfrm>
          <a:prstGeom prst="rect">
            <a:avLst/>
          </a:prstGeom>
        </p:spPr>
      </p:pic>
      <p:sp>
        <p:nvSpPr>
          <p:cNvPr id="2" name="Subtitle 9">
            <a:extLst>
              <a:ext uri="{FF2B5EF4-FFF2-40B4-BE49-F238E27FC236}">
                <a16:creationId xmlns:a16="http://schemas.microsoft.com/office/drawing/2014/main" id="{6D940FC3-3C73-41C6-C9CA-122D8A6AC3C7}"/>
              </a:ext>
            </a:extLst>
          </p:cNvPr>
          <p:cNvSpPr txBox="1">
            <a:spLocks/>
          </p:cNvSpPr>
          <p:nvPr/>
        </p:nvSpPr>
        <p:spPr>
          <a:xfrm>
            <a:off x="6096000" y="4982503"/>
            <a:ext cx="4244623" cy="165576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11893"/>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11893"/>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11893"/>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11893"/>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11893"/>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2000" dirty="0" err="1">
                <a:solidFill>
                  <a:schemeClr val="tx1"/>
                </a:solidFill>
              </a:rPr>
              <a:t>Sanaz</a:t>
            </a:r>
            <a:r>
              <a:rPr lang="en-US" sz="2000" dirty="0">
                <a:solidFill>
                  <a:schemeClr val="tx1"/>
                </a:solidFill>
              </a:rPr>
              <a:t> Farhangi, Ph.D.</a:t>
            </a:r>
            <a:br>
              <a:rPr lang="en-US" sz="2000" dirty="0">
                <a:solidFill>
                  <a:schemeClr val="tx1"/>
                </a:solidFill>
              </a:rPr>
            </a:br>
            <a:r>
              <a:rPr lang="en-US" sz="2000" dirty="0">
                <a:solidFill>
                  <a:schemeClr val="tx1"/>
                </a:solidFill>
              </a:rPr>
              <a:t>Asst. Research Professor, AWED</a:t>
            </a:r>
          </a:p>
          <a:p>
            <a:pPr>
              <a:lnSpc>
                <a:spcPct val="110000"/>
              </a:lnSpc>
            </a:pPr>
            <a:r>
              <a:rPr lang="en-US" sz="2000" dirty="0">
                <a:solidFill>
                  <a:schemeClr val="tx1"/>
                </a:solidFill>
                <a:cs typeface="+mn-cs"/>
              </a:rPr>
              <a:t>Kirsten Wood, Ph.D.</a:t>
            </a:r>
            <a:br>
              <a:rPr lang="en-US" sz="2000" dirty="0">
                <a:solidFill>
                  <a:schemeClr val="tx1"/>
                </a:solidFill>
                <a:cs typeface="+mn-cs"/>
              </a:rPr>
            </a:br>
            <a:r>
              <a:rPr lang="en-US" sz="2000" dirty="0">
                <a:solidFill>
                  <a:schemeClr val="tx1"/>
                </a:solidFill>
                <a:cs typeface="+mn-cs"/>
              </a:rPr>
              <a:t>Assoc. Director, AWED</a:t>
            </a:r>
            <a:br>
              <a:rPr lang="en-US" sz="2000" dirty="0">
                <a:solidFill>
                  <a:schemeClr val="tx1"/>
                </a:solidFill>
                <a:cs typeface="+mn-cs"/>
              </a:rPr>
            </a:br>
            <a:r>
              <a:rPr lang="en-US" sz="2000" dirty="0">
                <a:solidFill>
                  <a:schemeClr val="tx1"/>
                </a:solidFill>
                <a:cs typeface="+mn-cs"/>
              </a:rPr>
              <a:t>Assoc. Professor, History</a:t>
            </a:r>
            <a:endParaRPr lang="en-US" sz="2000" dirty="0">
              <a:solidFill>
                <a:schemeClr val="tx1"/>
              </a:solidFill>
            </a:endParaRPr>
          </a:p>
        </p:txBody>
      </p:sp>
    </p:spTree>
    <p:extLst>
      <p:ext uri="{BB962C8B-B14F-4D97-AF65-F5344CB8AC3E}">
        <p14:creationId xmlns:p14="http://schemas.microsoft.com/office/powerpoint/2010/main" val="153116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CBDA22-1D66-9AB3-C98A-081F3FC3090C}"/>
              </a:ext>
            </a:extLst>
          </p:cNvPr>
          <p:cNvSpPr>
            <a:spLocks noGrp="1"/>
          </p:cNvSpPr>
          <p:nvPr>
            <p:ph idx="1"/>
          </p:nvPr>
        </p:nvSpPr>
        <p:spPr>
          <a:xfrm>
            <a:off x="155390" y="956237"/>
            <a:ext cx="7159812" cy="5725457"/>
          </a:xfrm>
          <a:noFill/>
        </p:spPr>
        <p:txBody>
          <a:bodyPr>
            <a:noAutofit/>
          </a:bodyPr>
          <a:lstStyle/>
          <a:p>
            <a:pPr marL="0" lvl="1" indent="0" defTabSz="609570">
              <a:lnSpc>
                <a:spcPct val="100000"/>
              </a:lnSpc>
              <a:spcBef>
                <a:spcPts val="0"/>
              </a:spcBef>
              <a:buNone/>
              <a:defRPr/>
            </a:pPr>
            <a:r>
              <a:rPr lang="en-US" sz="3733" b="1" dirty="0">
                <a:solidFill>
                  <a:srgbClr val="958405"/>
                </a:solidFill>
              </a:rPr>
              <a:t>Meanwhile…</a:t>
            </a:r>
            <a:br>
              <a:rPr lang="en-US" sz="2667" b="1" dirty="0">
                <a:solidFill>
                  <a:srgbClr val="958405"/>
                </a:solidFill>
              </a:rPr>
            </a:br>
            <a:endParaRPr lang="en-US" sz="2667" b="1" dirty="0">
              <a:solidFill>
                <a:srgbClr val="958405"/>
              </a:solidFill>
            </a:endParaRPr>
          </a:p>
          <a:p>
            <a:pPr marL="0" indent="0">
              <a:buNone/>
            </a:pPr>
            <a:r>
              <a:rPr lang="en-US" sz="3200" b="1" dirty="0">
                <a:solidFill>
                  <a:srgbClr val="002060"/>
                </a:solidFill>
              </a:rPr>
              <a:t>FIU STEM Context</a:t>
            </a:r>
          </a:p>
          <a:p>
            <a:pPr marL="0" indent="0">
              <a:buNone/>
            </a:pPr>
            <a:r>
              <a:rPr lang="en-US" sz="2667" dirty="0">
                <a:solidFill>
                  <a:srgbClr val="002060"/>
                </a:solidFill>
              </a:rPr>
              <a:t>Annual number of women earning STEM Bachelor of Science degrees </a:t>
            </a:r>
            <a:r>
              <a:rPr lang="en-US" sz="2667" b="1" dirty="0">
                <a:solidFill>
                  <a:srgbClr val="958405"/>
                </a:solidFill>
              </a:rPr>
              <a:t>~900</a:t>
            </a:r>
            <a:br>
              <a:rPr lang="en-US" sz="2667" b="1" dirty="0">
                <a:solidFill>
                  <a:srgbClr val="958405"/>
                </a:solidFill>
              </a:rPr>
            </a:br>
            <a:endParaRPr lang="en-US" sz="2667" b="1" dirty="0">
              <a:solidFill>
                <a:srgbClr val="958405"/>
              </a:solidFill>
            </a:endParaRPr>
          </a:p>
          <a:p>
            <a:pPr marL="350502" indent="-350502">
              <a:buClr>
                <a:srgbClr val="C00000"/>
              </a:buClr>
              <a:buFont typeface="Wingdings" pitchFamily="2" charset="2"/>
              <a:buChar char="Ø"/>
            </a:pPr>
            <a:r>
              <a:rPr lang="en-US" sz="2667" dirty="0">
                <a:solidFill>
                  <a:srgbClr val="002060"/>
                </a:solidFill>
              </a:rPr>
              <a:t>In 2011, only </a:t>
            </a:r>
            <a:r>
              <a:rPr lang="en-US" sz="2667" b="1" dirty="0">
                <a:solidFill>
                  <a:srgbClr val="958405"/>
                </a:solidFill>
              </a:rPr>
              <a:t>11%</a:t>
            </a:r>
            <a:r>
              <a:rPr lang="en-US" sz="2667" dirty="0">
                <a:solidFill>
                  <a:srgbClr val="002060"/>
                </a:solidFill>
              </a:rPr>
              <a:t> of STEM research faculty were women (primarily White)</a:t>
            </a:r>
            <a:endParaRPr lang="en-US" b="1" dirty="0">
              <a:solidFill>
                <a:srgbClr val="958405"/>
              </a:solidFill>
            </a:endParaRPr>
          </a:p>
          <a:p>
            <a:pPr marL="0" indent="0">
              <a:buNone/>
            </a:pPr>
            <a:endParaRPr lang="en-US" dirty="0"/>
          </a:p>
        </p:txBody>
      </p:sp>
      <p:pic>
        <p:nvPicPr>
          <p:cNvPr id="8" name="Picture 7" descr="A group of people walking in front of a building&#10;&#10;Description automatically generated">
            <a:extLst>
              <a:ext uri="{FF2B5EF4-FFF2-40B4-BE49-F238E27FC236}">
                <a16:creationId xmlns:a16="http://schemas.microsoft.com/office/drawing/2014/main" id="{94E29680-8F62-DDFC-A89B-0E25BAD28683}"/>
              </a:ext>
            </a:extLst>
          </p:cNvPr>
          <p:cNvPicPr>
            <a:picLocks noChangeAspect="1"/>
          </p:cNvPicPr>
          <p:nvPr/>
        </p:nvPicPr>
        <p:blipFill rotWithShape="1">
          <a:blip r:embed="rId2"/>
          <a:srcRect l="27635" t="-1" r="25282" b="-1"/>
          <a:stretch/>
        </p:blipFill>
        <p:spPr>
          <a:xfrm>
            <a:off x="7315200" y="1128"/>
            <a:ext cx="4876800" cy="6858000"/>
          </a:xfrm>
          <a:prstGeom prst="rect">
            <a:avLst/>
          </a:prstGeom>
        </p:spPr>
      </p:pic>
    </p:spTree>
    <p:extLst>
      <p:ext uri="{BB962C8B-B14F-4D97-AF65-F5344CB8AC3E}">
        <p14:creationId xmlns:p14="http://schemas.microsoft.com/office/powerpoint/2010/main" val="412311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E5E2-7508-B592-290C-463B6DCA27DE}"/>
              </a:ext>
            </a:extLst>
          </p:cNvPr>
          <p:cNvSpPr>
            <a:spLocks noGrp="1"/>
          </p:cNvSpPr>
          <p:nvPr>
            <p:ph type="title"/>
          </p:nvPr>
        </p:nvSpPr>
        <p:spPr/>
        <p:txBody>
          <a:bodyPr>
            <a:noAutofit/>
          </a:bodyPr>
          <a:lstStyle/>
          <a:p>
            <a:pPr algn="ctr"/>
            <a:r>
              <a:rPr lang="en-US" sz="3200" b="1" dirty="0"/>
              <a:t>Phase One: NSF ADVANCE Grant 2011-2015 </a:t>
            </a:r>
          </a:p>
        </p:txBody>
      </p:sp>
      <p:pic>
        <p:nvPicPr>
          <p:cNvPr id="13" name="Picture 12" descr="A hand holding a finger up&#10;&#10;Description automatically generated">
            <a:extLst>
              <a:ext uri="{FF2B5EF4-FFF2-40B4-BE49-F238E27FC236}">
                <a16:creationId xmlns:a16="http://schemas.microsoft.com/office/drawing/2014/main" id="{A3EBF77C-1DD0-730F-A4F3-978A3BEA6F9F}"/>
              </a:ext>
            </a:extLst>
          </p:cNvPr>
          <p:cNvPicPr>
            <a:picLocks noChangeAspect="1"/>
          </p:cNvPicPr>
          <p:nvPr/>
        </p:nvPicPr>
        <p:blipFill>
          <a:blip r:embed="rId3"/>
          <a:stretch>
            <a:fillRect/>
          </a:stretch>
        </p:blipFill>
        <p:spPr>
          <a:xfrm>
            <a:off x="2" y="3691967"/>
            <a:ext cx="1323111" cy="737596"/>
          </a:xfrm>
          <a:prstGeom prst="rect">
            <a:avLst/>
          </a:prstGeom>
        </p:spPr>
      </p:pic>
      <p:pic>
        <p:nvPicPr>
          <p:cNvPr id="15" name="Picture 14" descr="A black and white logo with a dart in the center&#10;&#10;Description automatically generated">
            <a:extLst>
              <a:ext uri="{FF2B5EF4-FFF2-40B4-BE49-F238E27FC236}">
                <a16:creationId xmlns:a16="http://schemas.microsoft.com/office/drawing/2014/main" id="{1F01598F-43A5-4AF6-EA02-58677C1FA801}"/>
              </a:ext>
            </a:extLst>
          </p:cNvPr>
          <p:cNvPicPr>
            <a:picLocks noChangeAspect="1"/>
          </p:cNvPicPr>
          <p:nvPr/>
        </p:nvPicPr>
        <p:blipFill>
          <a:blip r:embed="rId4"/>
          <a:stretch>
            <a:fillRect/>
          </a:stretch>
        </p:blipFill>
        <p:spPr>
          <a:xfrm>
            <a:off x="49306" y="1902509"/>
            <a:ext cx="1331007" cy="1225675"/>
          </a:xfrm>
          <a:prstGeom prst="rect">
            <a:avLst/>
          </a:prstGeom>
        </p:spPr>
      </p:pic>
      <p:pic>
        <p:nvPicPr>
          <p:cNvPr id="17" name="Picture 16" descr="A clipboard with check mark and tick&#10;&#10;Description automatically generated">
            <a:extLst>
              <a:ext uri="{FF2B5EF4-FFF2-40B4-BE49-F238E27FC236}">
                <a16:creationId xmlns:a16="http://schemas.microsoft.com/office/drawing/2014/main" id="{3CF44D7B-5EB4-11D3-CD34-A7521255433F}"/>
              </a:ext>
            </a:extLst>
          </p:cNvPr>
          <p:cNvPicPr>
            <a:picLocks noChangeAspect="1"/>
          </p:cNvPicPr>
          <p:nvPr/>
        </p:nvPicPr>
        <p:blipFill>
          <a:blip r:embed="rId5"/>
          <a:stretch>
            <a:fillRect/>
          </a:stretch>
        </p:blipFill>
        <p:spPr>
          <a:xfrm>
            <a:off x="79382" y="4993345"/>
            <a:ext cx="1431580" cy="1355663"/>
          </a:xfrm>
          <a:prstGeom prst="rect">
            <a:avLst/>
          </a:prstGeom>
        </p:spPr>
      </p:pic>
      <p:pic>
        <p:nvPicPr>
          <p:cNvPr id="18" name="Content Placeholder 5" descr="A picture containing transport, wheel&#10;&#10;Description automatically generated">
            <a:extLst>
              <a:ext uri="{FF2B5EF4-FFF2-40B4-BE49-F238E27FC236}">
                <a16:creationId xmlns:a16="http://schemas.microsoft.com/office/drawing/2014/main" id="{7CBECA8B-32FA-4DAD-E729-EBC0E3779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4811" y="875747"/>
            <a:ext cx="969524" cy="974028"/>
          </a:xfrm>
          <a:prstGeom prst="rect">
            <a:avLst/>
          </a:prstGeom>
          <a:solidFill>
            <a:schemeClr val="bg1"/>
          </a:solidFill>
        </p:spPr>
      </p:pic>
      <p:sp>
        <p:nvSpPr>
          <p:cNvPr id="6" name="Content Placeholder 2">
            <a:extLst>
              <a:ext uri="{FF2B5EF4-FFF2-40B4-BE49-F238E27FC236}">
                <a16:creationId xmlns:a16="http://schemas.microsoft.com/office/drawing/2014/main" id="{E1C6E5A7-64F7-8F41-E034-EA2D6FFE9695}"/>
              </a:ext>
            </a:extLst>
          </p:cNvPr>
          <p:cNvSpPr txBox="1">
            <a:spLocks/>
          </p:cNvSpPr>
          <p:nvPr/>
        </p:nvSpPr>
        <p:spPr>
          <a:xfrm>
            <a:off x="1613648" y="1782920"/>
            <a:ext cx="10171953" cy="4671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18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18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18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8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8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667" b="1" dirty="0">
                <a:solidFill>
                  <a:srgbClr val="958405"/>
                </a:solidFill>
              </a:rPr>
              <a:t>NSF ADVANCE Grant Goal</a:t>
            </a:r>
            <a:endParaRPr lang="en-US" sz="2667" b="1" dirty="0">
              <a:solidFill>
                <a:srgbClr val="002060"/>
              </a:solidFill>
            </a:endParaRPr>
          </a:p>
          <a:p>
            <a:pPr marL="457178" lvl="1" indent="0">
              <a:lnSpc>
                <a:spcPct val="100000"/>
              </a:lnSpc>
              <a:buFont typeface="Arial" panose="020B0604020202020204" pitchFamily="34" charset="0"/>
              <a:buNone/>
            </a:pPr>
            <a:r>
              <a:rPr lang="en-US" dirty="0">
                <a:solidFill>
                  <a:srgbClr val="002060"/>
                </a:solidFill>
              </a:rPr>
              <a:t>To increase the number of women faculty in STEM, especially women of color.</a:t>
            </a:r>
          </a:p>
          <a:p>
            <a:pPr marL="0" indent="0">
              <a:lnSpc>
                <a:spcPct val="100000"/>
              </a:lnSpc>
              <a:buFont typeface="Arial" panose="020B0604020202020204" pitchFamily="34" charset="0"/>
              <a:buNone/>
            </a:pPr>
            <a:r>
              <a:rPr lang="en-US" sz="2667" b="1" dirty="0">
                <a:solidFill>
                  <a:srgbClr val="958405"/>
                </a:solidFill>
              </a:rPr>
              <a:t>Interventions</a:t>
            </a:r>
          </a:p>
          <a:p>
            <a:pPr marL="807680" lvl="1" indent="-350502">
              <a:lnSpc>
                <a:spcPct val="100000"/>
              </a:lnSpc>
              <a:buFont typeface="Wingdings" pitchFamily="2" charset="2"/>
              <a:buChar char="Ø"/>
            </a:pPr>
            <a:r>
              <a:rPr lang="en-US" dirty="0">
                <a:solidFill>
                  <a:srgbClr val="002060"/>
                </a:solidFill>
              </a:rPr>
              <a:t>Implemented </a:t>
            </a:r>
            <a:r>
              <a:rPr lang="en-US" i="1" dirty="0">
                <a:solidFill>
                  <a:srgbClr val="0070C0"/>
                </a:solidFill>
              </a:rPr>
              <a:t>Strategies and Tactics to Increase Diversity and Excellence (STRIDE) </a:t>
            </a:r>
            <a:r>
              <a:rPr lang="en-US" dirty="0">
                <a:solidFill>
                  <a:srgbClr val="002060"/>
                </a:solidFill>
              </a:rPr>
              <a:t>training for faculty on Best Practices for hiring and avoiding unconscious bias.</a:t>
            </a:r>
          </a:p>
          <a:p>
            <a:pPr marL="807680" lvl="1" indent="-350502">
              <a:lnSpc>
                <a:spcPct val="100000"/>
              </a:lnSpc>
              <a:buFont typeface="Wingdings" pitchFamily="2" charset="2"/>
              <a:buChar char="Ø"/>
            </a:pPr>
            <a:r>
              <a:rPr lang="en-US" dirty="0">
                <a:solidFill>
                  <a:srgbClr val="002060"/>
                </a:solidFill>
              </a:rPr>
              <a:t>Implemented </a:t>
            </a:r>
            <a:r>
              <a:rPr lang="en-US" i="1" dirty="0">
                <a:solidFill>
                  <a:srgbClr val="0070C0"/>
                </a:solidFill>
              </a:rPr>
              <a:t>Faculty Mentoring Program </a:t>
            </a:r>
            <a:r>
              <a:rPr lang="en-US" dirty="0">
                <a:solidFill>
                  <a:srgbClr val="002060"/>
                </a:solidFill>
              </a:rPr>
              <a:t>(limited to 2 Colleges) </a:t>
            </a:r>
          </a:p>
          <a:p>
            <a:pPr marL="0" indent="0">
              <a:lnSpc>
                <a:spcPct val="100000"/>
              </a:lnSpc>
              <a:buFont typeface="Arial" panose="020B0604020202020204" pitchFamily="34" charset="0"/>
              <a:buNone/>
            </a:pPr>
            <a:r>
              <a:rPr lang="en-US" sz="2667" b="1" dirty="0">
                <a:solidFill>
                  <a:srgbClr val="958405"/>
                </a:solidFill>
              </a:rPr>
              <a:t>Outcome</a:t>
            </a:r>
          </a:p>
          <a:p>
            <a:pPr marL="457178" lvl="1" indent="0">
              <a:lnSpc>
                <a:spcPct val="100000"/>
              </a:lnSpc>
              <a:buFont typeface="Arial" panose="020B0604020202020204" pitchFamily="34" charset="0"/>
              <a:buNone/>
            </a:pPr>
            <a:r>
              <a:rPr lang="en-US" dirty="0">
                <a:solidFill>
                  <a:srgbClr val="002060"/>
                </a:solidFill>
              </a:rPr>
              <a:t>Women in STEM percentage increase from </a:t>
            </a:r>
            <a:r>
              <a:rPr lang="en-US" dirty="0">
                <a:solidFill>
                  <a:srgbClr val="0070C0"/>
                </a:solidFill>
              </a:rPr>
              <a:t>11%</a:t>
            </a:r>
            <a:r>
              <a:rPr lang="en-US" dirty="0">
                <a:solidFill>
                  <a:srgbClr val="002060"/>
                </a:solidFill>
              </a:rPr>
              <a:t> to </a:t>
            </a:r>
            <a:r>
              <a:rPr lang="en-US" dirty="0">
                <a:solidFill>
                  <a:srgbClr val="0070C0"/>
                </a:solidFill>
              </a:rPr>
              <a:t>17%</a:t>
            </a:r>
          </a:p>
          <a:p>
            <a:pPr marL="0" indent="0">
              <a:lnSpc>
                <a:spcPct val="100000"/>
              </a:lnSpc>
              <a:buFont typeface="Arial" panose="020B0604020202020204" pitchFamily="34" charset="0"/>
              <a:buNone/>
            </a:pPr>
            <a:endParaRPr lang="en-US" dirty="0">
              <a:solidFill>
                <a:srgbClr val="002060"/>
              </a:solidFill>
            </a:endParaRPr>
          </a:p>
          <a:p>
            <a:pPr lvl="1">
              <a:lnSpc>
                <a:spcPct val="100000"/>
              </a:lnSpc>
              <a:buFont typeface="Wingdings" pitchFamily="2" charset="2"/>
              <a:buChar char="Ø"/>
            </a:pPr>
            <a:endParaRPr lang="en-US" dirty="0">
              <a:solidFill>
                <a:srgbClr val="002060"/>
              </a:solidFill>
            </a:endParaRPr>
          </a:p>
          <a:p>
            <a:pPr marL="457178" lvl="1" indent="0">
              <a:lnSpc>
                <a:spcPct val="100000"/>
              </a:lnSpc>
              <a:buFont typeface="Arial" panose="020B0604020202020204" pitchFamily="34" charset="0"/>
              <a:buNone/>
            </a:pPr>
            <a:endParaRPr lang="en-US" dirty="0">
              <a:solidFill>
                <a:srgbClr val="002060"/>
              </a:solidFill>
            </a:endParaRPr>
          </a:p>
          <a:p>
            <a:pPr>
              <a:lnSpc>
                <a:spcPct val="100000"/>
              </a:lnSpc>
            </a:pPr>
            <a:endParaRPr lang="en-US" dirty="0">
              <a:solidFill>
                <a:srgbClr val="002060"/>
              </a:solidFill>
            </a:endParaRPr>
          </a:p>
        </p:txBody>
      </p:sp>
    </p:spTree>
    <p:extLst>
      <p:ext uri="{BB962C8B-B14F-4D97-AF65-F5344CB8AC3E}">
        <p14:creationId xmlns:p14="http://schemas.microsoft.com/office/powerpoint/2010/main" val="3254757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E972-F0B4-2CFF-5C1B-3B4A31B33588}"/>
              </a:ext>
            </a:extLst>
          </p:cNvPr>
          <p:cNvSpPr>
            <a:spLocks noGrp="1"/>
          </p:cNvSpPr>
          <p:nvPr>
            <p:ph type="title"/>
          </p:nvPr>
        </p:nvSpPr>
        <p:spPr/>
        <p:txBody>
          <a:bodyPr>
            <a:normAutofit/>
          </a:bodyPr>
          <a:lstStyle/>
          <a:p>
            <a:pPr algn="ctr"/>
            <a:r>
              <a:rPr lang="en-US" b="1" dirty="0"/>
              <a:t>2016: More work to be done…</a:t>
            </a:r>
          </a:p>
        </p:txBody>
      </p:sp>
      <p:pic>
        <p:nvPicPr>
          <p:cNvPr id="7" name="Picture 6" descr="Business people shaking hands">
            <a:extLst>
              <a:ext uri="{FF2B5EF4-FFF2-40B4-BE49-F238E27FC236}">
                <a16:creationId xmlns:a16="http://schemas.microsoft.com/office/drawing/2014/main" id="{55EA5B1E-C762-BA36-6279-3C378D94ECB3}"/>
              </a:ext>
            </a:extLst>
          </p:cNvPr>
          <p:cNvPicPr>
            <a:picLocks noChangeAspect="1"/>
          </p:cNvPicPr>
          <p:nvPr/>
        </p:nvPicPr>
        <p:blipFill rotWithShape="1">
          <a:blip r:embed="rId2"/>
          <a:srcRect l="-1" r="7511"/>
          <a:stretch/>
        </p:blipFill>
        <p:spPr>
          <a:xfrm>
            <a:off x="7410824" y="2047688"/>
            <a:ext cx="4551681" cy="3282461"/>
          </a:xfrm>
          <a:prstGeom prst="rect">
            <a:avLst/>
          </a:prstGeom>
        </p:spPr>
      </p:pic>
      <p:graphicFrame>
        <p:nvGraphicFramePr>
          <p:cNvPr id="6" name="Content Placeholder 2">
            <a:extLst>
              <a:ext uri="{FF2B5EF4-FFF2-40B4-BE49-F238E27FC236}">
                <a16:creationId xmlns:a16="http://schemas.microsoft.com/office/drawing/2014/main" id="{404AF045-2537-0847-4DFF-57AA96BAF350}"/>
              </a:ext>
            </a:extLst>
          </p:cNvPr>
          <p:cNvGraphicFramePr>
            <a:graphicFrameLocks/>
          </p:cNvGraphicFramePr>
          <p:nvPr/>
        </p:nvGraphicFramePr>
        <p:xfrm>
          <a:off x="478119" y="1924052"/>
          <a:ext cx="6669741" cy="4733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7470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E5E2-7508-B592-290C-463B6DCA27DE}"/>
              </a:ext>
            </a:extLst>
          </p:cNvPr>
          <p:cNvSpPr>
            <a:spLocks noGrp="1"/>
          </p:cNvSpPr>
          <p:nvPr>
            <p:ph type="title"/>
          </p:nvPr>
        </p:nvSpPr>
        <p:spPr/>
        <p:txBody>
          <a:bodyPr>
            <a:noAutofit/>
          </a:bodyPr>
          <a:lstStyle/>
          <a:p>
            <a:pPr algn="ctr"/>
            <a:r>
              <a:rPr lang="en-US" sz="3200" b="1" dirty="0"/>
              <a:t>Phase Two: NSF ADVANCE Institutional Transformation Grant 2016-2022 </a:t>
            </a:r>
          </a:p>
        </p:txBody>
      </p:sp>
      <p:sp>
        <p:nvSpPr>
          <p:cNvPr id="3" name="Content Placeholder 2">
            <a:extLst>
              <a:ext uri="{FF2B5EF4-FFF2-40B4-BE49-F238E27FC236}">
                <a16:creationId xmlns:a16="http://schemas.microsoft.com/office/drawing/2014/main" id="{2CC6B952-09D7-1BFD-296E-EEE7BF53FD2A}"/>
              </a:ext>
            </a:extLst>
          </p:cNvPr>
          <p:cNvSpPr>
            <a:spLocks noGrp="1"/>
          </p:cNvSpPr>
          <p:nvPr>
            <p:ph idx="4294967295"/>
          </p:nvPr>
        </p:nvSpPr>
        <p:spPr>
          <a:xfrm>
            <a:off x="1676400" y="2057400"/>
            <a:ext cx="10109200" cy="4708525"/>
          </a:xfrm>
        </p:spPr>
        <p:txBody>
          <a:bodyPr>
            <a:noAutofit/>
          </a:bodyPr>
          <a:lstStyle/>
          <a:p>
            <a:pPr marL="0" indent="0">
              <a:lnSpc>
                <a:spcPct val="100000"/>
              </a:lnSpc>
              <a:spcBef>
                <a:spcPts val="800"/>
              </a:spcBef>
              <a:buNone/>
            </a:pPr>
            <a:r>
              <a:rPr lang="en-US" sz="2667" b="1" dirty="0">
                <a:solidFill>
                  <a:srgbClr val="958405"/>
                </a:solidFill>
              </a:rPr>
              <a:t>Attract, recruit, retain, and promote:</a:t>
            </a:r>
          </a:p>
          <a:p>
            <a:pPr>
              <a:lnSpc>
                <a:spcPct val="100000"/>
              </a:lnSpc>
              <a:spcBef>
                <a:spcPts val="800"/>
              </a:spcBef>
            </a:pPr>
            <a:r>
              <a:rPr lang="en-US" sz="2400" dirty="0"/>
              <a:t>More women STEM faculty, particularly Black and Hispanic women</a:t>
            </a:r>
          </a:p>
          <a:p>
            <a:pPr marL="0" indent="0">
              <a:lnSpc>
                <a:spcPct val="100000"/>
              </a:lnSpc>
              <a:spcBef>
                <a:spcPts val="800"/>
              </a:spcBef>
              <a:buNone/>
            </a:pPr>
            <a:br>
              <a:rPr lang="en-US" sz="2667" b="1" dirty="0">
                <a:solidFill>
                  <a:srgbClr val="958405"/>
                </a:solidFill>
              </a:rPr>
            </a:br>
            <a:r>
              <a:rPr lang="en-US" sz="2667" b="1" dirty="0">
                <a:solidFill>
                  <a:srgbClr val="958405"/>
                </a:solidFill>
              </a:rPr>
              <a:t>Educate Faculty:</a:t>
            </a:r>
          </a:p>
          <a:p>
            <a:pPr>
              <a:lnSpc>
                <a:spcPct val="100000"/>
              </a:lnSpc>
              <a:spcBef>
                <a:spcPts val="800"/>
              </a:spcBef>
            </a:pPr>
            <a:r>
              <a:rPr lang="en-US" sz="2400" dirty="0"/>
              <a:t>About gender-by-nationality preferences and microclimates that affect the advancement of women. </a:t>
            </a:r>
          </a:p>
          <a:p>
            <a:pPr marL="0" indent="0">
              <a:lnSpc>
                <a:spcPct val="100000"/>
              </a:lnSpc>
              <a:spcBef>
                <a:spcPts val="800"/>
              </a:spcBef>
              <a:buNone/>
            </a:pPr>
            <a:br>
              <a:rPr lang="en-US" sz="2667" b="1" dirty="0">
                <a:solidFill>
                  <a:srgbClr val="958405"/>
                </a:solidFill>
              </a:rPr>
            </a:br>
            <a:r>
              <a:rPr lang="en-US" sz="2667" b="1" dirty="0">
                <a:solidFill>
                  <a:srgbClr val="958405"/>
                </a:solidFill>
              </a:rPr>
              <a:t>Turn Insight to Action:</a:t>
            </a:r>
          </a:p>
          <a:p>
            <a:pPr>
              <a:lnSpc>
                <a:spcPct val="100000"/>
              </a:lnSpc>
              <a:spcBef>
                <a:spcPts val="800"/>
              </a:spcBef>
            </a:pPr>
            <a:r>
              <a:rPr lang="en-US" sz="2400" dirty="0"/>
              <a:t>Move faculty from insight to action through an evidence-based </a:t>
            </a:r>
            <a:r>
              <a:rPr lang="en-US" sz="2400" b="1" dirty="0"/>
              <a:t>bystander intervention program </a:t>
            </a:r>
            <a:r>
              <a:rPr lang="en-US" sz="2400" dirty="0"/>
              <a:t>to increase inclusion.</a:t>
            </a:r>
            <a:endParaRPr lang="en-US" sz="2667" dirty="0"/>
          </a:p>
        </p:txBody>
      </p:sp>
      <p:pic>
        <p:nvPicPr>
          <p:cNvPr id="18" name="Content Placeholder 5" descr="A picture containing transport, wheel&#10;&#10;Description automatically generated">
            <a:extLst>
              <a:ext uri="{FF2B5EF4-FFF2-40B4-BE49-F238E27FC236}">
                <a16:creationId xmlns:a16="http://schemas.microsoft.com/office/drawing/2014/main" id="{7CBECA8B-32FA-4DAD-E729-EBC0E3779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4811" y="875747"/>
            <a:ext cx="969524" cy="974028"/>
          </a:xfrm>
          <a:prstGeom prst="rect">
            <a:avLst/>
          </a:prstGeom>
          <a:solidFill>
            <a:schemeClr val="bg1"/>
          </a:solidFill>
        </p:spPr>
      </p:pic>
      <p:pic>
        <p:nvPicPr>
          <p:cNvPr id="7" name="Picture 6">
            <a:extLst>
              <a:ext uri="{FF2B5EF4-FFF2-40B4-BE49-F238E27FC236}">
                <a16:creationId xmlns:a16="http://schemas.microsoft.com/office/drawing/2014/main" id="{82F6E551-7C55-952E-1F08-27198ACC9046}"/>
              </a:ext>
            </a:extLst>
          </p:cNvPr>
          <p:cNvPicPr>
            <a:picLocks noChangeAspect="1"/>
          </p:cNvPicPr>
          <p:nvPr/>
        </p:nvPicPr>
        <p:blipFill>
          <a:blip r:embed="rId3"/>
          <a:stretch>
            <a:fillRect/>
          </a:stretch>
        </p:blipFill>
        <p:spPr>
          <a:xfrm>
            <a:off x="152401" y="2197971"/>
            <a:ext cx="1409215" cy="1156948"/>
          </a:xfrm>
          <a:prstGeom prst="rect">
            <a:avLst/>
          </a:prstGeom>
        </p:spPr>
      </p:pic>
      <p:pic>
        <p:nvPicPr>
          <p:cNvPr id="9" name="Picture 8">
            <a:extLst>
              <a:ext uri="{FF2B5EF4-FFF2-40B4-BE49-F238E27FC236}">
                <a16:creationId xmlns:a16="http://schemas.microsoft.com/office/drawing/2014/main" id="{6B553381-21FB-1960-C1DF-8AE15D444B97}"/>
              </a:ext>
            </a:extLst>
          </p:cNvPr>
          <p:cNvPicPr>
            <a:picLocks noChangeAspect="1"/>
          </p:cNvPicPr>
          <p:nvPr/>
        </p:nvPicPr>
        <p:blipFill>
          <a:blip r:embed="rId4"/>
          <a:stretch>
            <a:fillRect/>
          </a:stretch>
        </p:blipFill>
        <p:spPr>
          <a:xfrm>
            <a:off x="243413" y="3712511"/>
            <a:ext cx="1189577" cy="1071463"/>
          </a:xfrm>
          <a:prstGeom prst="rect">
            <a:avLst/>
          </a:prstGeom>
        </p:spPr>
      </p:pic>
      <p:pic>
        <p:nvPicPr>
          <p:cNvPr id="11" name="Picture 10">
            <a:extLst>
              <a:ext uri="{FF2B5EF4-FFF2-40B4-BE49-F238E27FC236}">
                <a16:creationId xmlns:a16="http://schemas.microsoft.com/office/drawing/2014/main" id="{436EA554-26CC-DA0D-2B01-1E0366D76B65}"/>
              </a:ext>
            </a:extLst>
          </p:cNvPr>
          <p:cNvPicPr>
            <a:picLocks noChangeAspect="1"/>
          </p:cNvPicPr>
          <p:nvPr/>
        </p:nvPicPr>
        <p:blipFill>
          <a:blip r:embed="rId5"/>
          <a:stretch>
            <a:fillRect/>
          </a:stretch>
        </p:blipFill>
        <p:spPr>
          <a:xfrm>
            <a:off x="23775" y="5168900"/>
            <a:ext cx="1409215" cy="1210733"/>
          </a:xfrm>
          <a:prstGeom prst="rect">
            <a:avLst/>
          </a:prstGeom>
        </p:spPr>
      </p:pic>
    </p:spTree>
    <p:extLst>
      <p:ext uri="{BB962C8B-B14F-4D97-AF65-F5344CB8AC3E}">
        <p14:creationId xmlns:p14="http://schemas.microsoft.com/office/powerpoint/2010/main" val="395248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55113" y="898233"/>
            <a:ext cx="5511725" cy="830997"/>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Social Science Research: </a:t>
            </a:r>
            <a:br>
              <a:rPr lang="en-US" sz="2400" b="1" dirty="0">
                <a:solidFill>
                  <a:srgbClr val="002060"/>
                </a:solidFill>
                <a:latin typeface="Arial" panose="020B0604020202020204" pitchFamily="34" charset="0"/>
                <a:cs typeface="Arial" panose="020B0604020202020204" pitchFamily="34" charset="0"/>
              </a:rPr>
            </a:br>
            <a:r>
              <a:rPr lang="en-US" sz="2400" b="1" dirty="0">
                <a:solidFill>
                  <a:srgbClr val="958405"/>
                </a:solidFill>
                <a:latin typeface="Arial" panose="020B0604020202020204" pitchFamily="34" charset="0"/>
                <a:cs typeface="Arial" panose="020B0604020202020204" pitchFamily="34" charset="0"/>
              </a:rPr>
              <a:t>Bystander Leadership Program</a:t>
            </a:r>
            <a:endParaRPr lang="en-US" sz="2400" dirty="0">
              <a:solidFill>
                <a:srgbClr val="958405"/>
              </a:solidFill>
              <a:latin typeface="Arial" panose="020B0604020202020204" pitchFamily="34" charset="0"/>
              <a:cs typeface="Arial" panose="020B0604020202020204" pitchFamily="34" charset="0"/>
            </a:endParaRPr>
          </a:p>
        </p:txBody>
      </p:sp>
      <p:sp>
        <p:nvSpPr>
          <p:cNvPr id="8" name="TextBox 7"/>
          <p:cNvSpPr txBox="1"/>
          <p:nvPr/>
        </p:nvSpPr>
        <p:spPr>
          <a:xfrm>
            <a:off x="197708" y="2336097"/>
            <a:ext cx="6191218" cy="3016210"/>
          </a:xfrm>
          <a:prstGeom prst="rect">
            <a:avLst/>
          </a:prstGeom>
          <a:noFill/>
        </p:spPr>
        <p:txBody>
          <a:bodyPr wrap="square" rtlCol="0">
            <a:spAutoFit/>
          </a:bodyPr>
          <a:lstStyle/>
          <a:p>
            <a:pPr marL="285744" indent="-285744">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How complex multi-ethnic cultural climates within FIU STEM departments affect the advancement of (URM) women in STEM.</a:t>
            </a:r>
          </a:p>
          <a:p>
            <a:pPr marL="285744" indent="-285744">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Effectiveness of the program for improving diversity-related knowledge, beliefs, attitudes, and behaviors among STEM and SBS tenured and tenure-track professors.</a:t>
            </a:r>
          </a:p>
          <a:p>
            <a:pPr marL="285744" indent="-285744">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Data from pre, post, and 3-month post workshop surveys have been collected and preliminary findings suggest the program is indeed effective. </a:t>
            </a:r>
          </a:p>
        </p:txBody>
      </p:sp>
    </p:spTree>
    <p:extLst>
      <p:ext uri="{BB962C8B-B14F-4D97-AF65-F5344CB8AC3E}">
        <p14:creationId xmlns:p14="http://schemas.microsoft.com/office/powerpoint/2010/main" val="1479835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187"/>
            <a:ext cx="12192000" cy="6858000"/>
          </a:xfrm>
        </p:spPr>
      </p:pic>
      <p:sp>
        <p:nvSpPr>
          <p:cNvPr id="5" name="TextBox 4"/>
          <p:cNvSpPr txBox="1"/>
          <p:nvPr/>
        </p:nvSpPr>
        <p:spPr>
          <a:xfrm>
            <a:off x="98853" y="814716"/>
            <a:ext cx="10873947"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Bystander Leadership Workshop at a glance:</a:t>
            </a:r>
          </a:p>
        </p:txBody>
      </p:sp>
      <p:sp>
        <p:nvSpPr>
          <p:cNvPr id="6" name="TextBox 5"/>
          <p:cNvSpPr txBox="1"/>
          <p:nvPr/>
        </p:nvSpPr>
        <p:spPr>
          <a:xfrm>
            <a:off x="3187561" y="2055814"/>
            <a:ext cx="7365304" cy="461665"/>
          </a:xfrm>
          <a:prstGeom prst="rect">
            <a:avLst/>
          </a:prstGeom>
          <a:noFill/>
        </p:spPr>
        <p:txBody>
          <a:bodyPr wrap="square" rtlCol="0">
            <a:spAutoFit/>
          </a:bodyPr>
          <a:lstStyle/>
          <a:p>
            <a:r>
              <a:rPr lang="en-US" sz="2400" b="1" dirty="0">
                <a:solidFill>
                  <a:srgbClr val="958405"/>
                </a:solidFill>
                <a:latin typeface="Arial" panose="020B0604020202020204" pitchFamily="34" charset="0"/>
                <a:cs typeface="Arial" panose="020B0604020202020204" pitchFamily="34" charset="0"/>
              </a:rPr>
              <a:t>Full-day commitment</a:t>
            </a:r>
          </a:p>
        </p:txBody>
      </p:sp>
      <p:sp>
        <p:nvSpPr>
          <p:cNvPr id="7" name="TextBox 6"/>
          <p:cNvSpPr txBox="1"/>
          <p:nvPr/>
        </p:nvSpPr>
        <p:spPr>
          <a:xfrm>
            <a:off x="3084224" y="3897914"/>
            <a:ext cx="7365304" cy="461665"/>
          </a:xfrm>
          <a:prstGeom prst="rect">
            <a:avLst/>
          </a:prstGeom>
          <a:noFill/>
        </p:spPr>
        <p:txBody>
          <a:bodyPr wrap="square" rtlCol="0">
            <a:spAutoFit/>
          </a:bodyPr>
          <a:lstStyle/>
          <a:p>
            <a:r>
              <a:rPr lang="en-US" sz="2400" b="1" dirty="0">
                <a:solidFill>
                  <a:srgbClr val="958405"/>
                </a:solidFill>
                <a:latin typeface="Arial" panose="020B0604020202020204" pitchFamily="34" charset="0"/>
                <a:cs typeface="Arial" panose="020B0604020202020204" pitchFamily="34" charset="0"/>
              </a:rPr>
              <a:t>Teach 5 steps to intervention</a:t>
            </a:r>
          </a:p>
        </p:txBody>
      </p:sp>
      <p:sp>
        <p:nvSpPr>
          <p:cNvPr id="8" name="TextBox 7"/>
          <p:cNvSpPr txBox="1"/>
          <p:nvPr/>
        </p:nvSpPr>
        <p:spPr>
          <a:xfrm>
            <a:off x="8707056" y="2055814"/>
            <a:ext cx="7365304" cy="461665"/>
          </a:xfrm>
          <a:prstGeom prst="rect">
            <a:avLst/>
          </a:prstGeom>
          <a:noFill/>
        </p:spPr>
        <p:txBody>
          <a:bodyPr wrap="square" rtlCol="0">
            <a:spAutoFit/>
          </a:bodyPr>
          <a:lstStyle/>
          <a:p>
            <a:r>
              <a:rPr lang="en-US" sz="2400" b="1" dirty="0">
                <a:solidFill>
                  <a:srgbClr val="958405"/>
                </a:solidFill>
                <a:latin typeface="Arial" panose="020B0604020202020204" pitchFamily="34" charset="0"/>
                <a:cs typeface="Arial" panose="020B0604020202020204" pitchFamily="34" charset="0"/>
              </a:rPr>
              <a:t>Professional Actors</a:t>
            </a:r>
            <a:r>
              <a:rPr lang="en-US" sz="2400" b="1" baseline="30000" dirty="0">
                <a:solidFill>
                  <a:srgbClr val="958405"/>
                </a:solidFill>
                <a:latin typeface="Arial" panose="020B0604020202020204" pitchFamily="34" charset="0"/>
                <a:cs typeface="Arial" panose="020B0604020202020204" pitchFamily="34" charset="0"/>
              </a:rPr>
              <a:t>*</a:t>
            </a:r>
            <a:endParaRPr lang="en-US" sz="2400" b="1" dirty="0">
              <a:solidFill>
                <a:srgbClr val="958405"/>
              </a:solidFill>
              <a:latin typeface="Arial" panose="020B0604020202020204" pitchFamily="34" charset="0"/>
              <a:cs typeface="Arial" panose="020B0604020202020204" pitchFamily="34" charset="0"/>
            </a:endParaRPr>
          </a:p>
        </p:txBody>
      </p:sp>
      <p:sp>
        <p:nvSpPr>
          <p:cNvPr id="9" name="TextBox 8"/>
          <p:cNvSpPr txBox="1"/>
          <p:nvPr/>
        </p:nvSpPr>
        <p:spPr>
          <a:xfrm>
            <a:off x="8871335" y="3897914"/>
            <a:ext cx="7365304" cy="461665"/>
          </a:xfrm>
          <a:prstGeom prst="rect">
            <a:avLst/>
          </a:prstGeom>
          <a:noFill/>
        </p:spPr>
        <p:txBody>
          <a:bodyPr wrap="square" rtlCol="0">
            <a:spAutoFit/>
          </a:bodyPr>
          <a:lstStyle/>
          <a:p>
            <a:r>
              <a:rPr lang="en-US" sz="2400" b="1" dirty="0">
                <a:solidFill>
                  <a:srgbClr val="958405"/>
                </a:solidFill>
                <a:latin typeface="Arial" panose="020B0604020202020204" pitchFamily="34" charset="0"/>
                <a:cs typeface="Arial" panose="020B0604020202020204" pitchFamily="34" charset="0"/>
              </a:rPr>
              <a:t>Learning by practice</a:t>
            </a:r>
          </a:p>
        </p:txBody>
      </p:sp>
      <p:sp>
        <p:nvSpPr>
          <p:cNvPr id="10" name="Rectangle 9"/>
          <p:cNvSpPr/>
          <p:nvPr/>
        </p:nvSpPr>
        <p:spPr>
          <a:xfrm>
            <a:off x="3187562" y="4298024"/>
            <a:ext cx="3373877" cy="1631216"/>
          </a:xfrm>
          <a:prstGeom prst="rect">
            <a:avLst/>
          </a:prstGeom>
        </p:spPr>
        <p:txBody>
          <a:bodyPr wrap="square">
            <a:spAutoFit/>
          </a:bodyPr>
          <a:lstStyle/>
          <a:p>
            <a:pPr marL="342891" indent="-342891">
              <a:buFont typeface="+mj-lt"/>
              <a:buAutoNum type="arabicPeriod"/>
            </a:pPr>
            <a:r>
              <a:rPr lang="en-US" sz="2000" dirty="0">
                <a:solidFill>
                  <a:srgbClr val="002060"/>
                </a:solidFill>
                <a:latin typeface="Arial" panose="020B0604020202020204" pitchFamily="34" charset="0"/>
                <a:cs typeface="Arial" panose="020B0604020202020204" pitchFamily="34" charset="0"/>
              </a:rPr>
              <a:t>Notice</a:t>
            </a:r>
          </a:p>
          <a:p>
            <a:pPr marL="342891" indent="-342891">
              <a:buFont typeface="+mj-lt"/>
              <a:buAutoNum type="arabicPeriod"/>
            </a:pPr>
            <a:r>
              <a:rPr lang="en-US" sz="2000" dirty="0">
                <a:solidFill>
                  <a:srgbClr val="002060"/>
                </a:solidFill>
                <a:latin typeface="Arial" panose="020B0604020202020204" pitchFamily="34" charset="0"/>
                <a:cs typeface="Arial" panose="020B0604020202020204" pitchFamily="34" charset="0"/>
              </a:rPr>
              <a:t>Interpret </a:t>
            </a:r>
          </a:p>
          <a:p>
            <a:pPr marL="342891" indent="-342891">
              <a:buFont typeface="+mj-lt"/>
              <a:buAutoNum type="arabicPeriod"/>
            </a:pPr>
            <a:r>
              <a:rPr lang="en-US" sz="2000" dirty="0">
                <a:solidFill>
                  <a:srgbClr val="002060"/>
                </a:solidFill>
                <a:latin typeface="Arial" panose="020B0604020202020204" pitchFamily="34" charset="0"/>
                <a:cs typeface="Arial" panose="020B0604020202020204" pitchFamily="34" charset="0"/>
              </a:rPr>
              <a:t>Lead</a:t>
            </a:r>
          </a:p>
          <a:p>
            <a:pPr marL="342891" indent="-342891">
              <a:buFont typeface="+mj-lt"/>
              <a:buAutoNum type="arabicPeriod"/>
            </a:pPr>
            <a:r>
              <a:rPr lang="en-US" sz="2000" dirty="0">
                <a:solidFill>
                  <a:srgbClr val="002060"/>
                </a:solidFill>
                <a:latin typeface="Arial" panose="020B0604020202020204" pitchFamily="34" charset="0"/>
                <a:cs typeface="Arial" panose="020B0604020202020204" pitchFamily="34" charset="0"/>
              </a:rPr>
              <a:t>Decide what to do</a:t>
            </a:r>
          </a:p>
          <a:p>
            <a:pPr marL="342891" indent="-342891">
              <a:buFont typeface="+mj-lt"/>
              <a:buAutoNum type="arabicPeriod"/>
            </a:pPr>
            <a:r>
              <a:rPr lang="en-US" sz="2000" dirty="0">
                <a:solidFill>
                  <a:srgbClr val="002060"/>
                </a:solidFill>
                <a:latin typeface="Arial" panose="020B0604020202020204" pitchFamily="34" charset="0"/>
                <a:cs typeface="Arial" panose="020B0604020202020204" pitchFamily="34" charset="0"/>
              </a:rPr>
              <a:t>ACT</a:t>
            </a:r>
          </a:p>
        </p:txBody>
      </p:sp>
      <p:sp>
        <p:nvSpPr>
          <p:cNvPr id="11" name="Rectangle 10"/>
          <p:cNvSpPr/>
          <p:nvPr/>
        </p:nvSpPr>
        <p:spPr>
          <a:xfrm>
            <a:off x="8707056" y="2420585"/>
            <a:ext cx="3254285" cy="1323439"/>
          </a:xfrm>
          <a:prstGeom prst="rect">
            <a:avLst/>
          </a:prstGeom>
        </p:spPr>
        <p:txBody>
          <a:bodyPr wrap="square">
            <a:spAutoFit/>
          </a:bodyPr>
          <a:lstStyle/>
          <a:p>
            <a:r>
              <a:rPr lang="en-US" sz="2000" dirty="0">
                <a:solidFill>
                  <a:srgbClr val="002060"/>
                </a:solidFill>
                <a:latin typeface="Arial" panose="020B0604020202020204" pitchFamily="34" charset="0"/>
                <a:cs typeface="Arial" panose="020B0604020202020204" pitchFamily="34" charset="0"/>
              </a:rPr>
              <a:t>Interactive theater with professional actors is used  to illustrate </a:t>
            </a:r>
            <a:r>
              <a:rPr lang="en-US" sz="2000" i="1" dirty="0">
                <a:solidFill>
                  <a:srgbClr val="002060"/>
                </a:solidFill>
                <a:latin typeface="Arial" panose="020B0604020202020204" pitchFamily="34" charset="0"/>
                <a:cs typeface="Arial" panose="020B0604020202020204" pitchFamily="34" charset="0"/>
              </a:rPr>
              <a:t>Notice</a:t>
            </a:r>
            <a:r>
              <a:rPr lang="en-US" sz="2000" dirty="0">
                <a:solidFill>
                  <a:srgbClr val="002060"/>
                </a:solidFill>
                <a:latin typeface="Arial" panose="020B0604020202020204" pitchFamily="34" charset="0"/>
                <a:cs typeface="Arial" panose="020B0604020202020204" pitchFamily="34" charset="0"/>
              </a:rPr>
              <a:t> and </a:t>
            </a:r>
            <a:r>
              <a:rPr lang="en-US" sz="2000" i="1" dirty="0">
                <a:solidFill>
                  <a:srgbClr val="002060"/>
                </a:solidFill>
                <a:latin typeface="Arial" panose="020B0604020202020204" pitchFamily="34" charset="0"/>
                <a:cs typeface="Arial" panose="020B0604020202020204" pitchFamily="34" charset="0"/>
              </a:rPr>
              <a:t>Interpret</a:t>
            </a:r>
          </a:p>
        </p:txBody>
      </p:sp>
      <p:sp>
        <p:nvSpPr>
          <p:cNvPr id="12" name="Rectangle 11"/>
          <p:cNvSpPr/>
          <p:nvPr/>
        </p:nvSpPr>
        <p:spPr>
          <a:xfrm>
            <a:off x="8871335" y="4298025"/>
            <a:ext cx="3090007" cy="1938992"/>
          </a:xfrm>
          <a:prstGeom prst="rect">
            <a:avLst/>
          </a:prstGeom>
        </p:spPr>
        <p:txBody>
          <a:bodyPr wrap="square">
            <a:spAutoFit/>
          </a:bodyPr>
          <a:lstStyle/>
          <a:p>
            <a:r>
              <a:rPr lang="en-US" sz="2000" dirty="0">
                <a:solidFill>
                  <a:srgbClr val="002060"/>
                </a:solidFill>
                <a:latin typeface="Arial" panose="020B0604020202020204" pitchFamily="34" charset="0"/>
                <a:cs typeface="Arial" panose="020B0604020202020204" pitchFamily="34" charset="0"/>
              </a:rPr>
              <a:t>Provide numerous opportunities to practice intervening in </a:t>
            </a:r>
            <a:r>
              <a:rPr lang="en-US" sz="2000" i="1" dirty="0">
                <a:solidFill>
                  <a:srgbClr val="002060"/>
                </a:solidFill>
                <a:latin typeface="Arial" panose="020B0604020202020204" pitchFamily="34" charset="0"/>
                <a:cs typeface="Arial" panose="020B0604020202020204" pitchFamily="34" charset="0"/>
              </a:rPr>
              <a:t>role plays </a:t>
            </a:r>
            <a:r>
              <a:rPr lang="en-US" sz="2000" dirty="0">
                <a:solidFill>
                  <a:srgbClr val="002060"/>
                </a:solidFill>
                <a:latin typeface="Arial" panose="020B0604020202020204" pitchFamily="34" charset="0"/>
                <a:cs typeface="Arial" panose="020B0604020202020204" pitchFamily="34" charset="0"/>
              </a:rPr>
              <a:t>and in </a:t>
            </a:r>
            <a:r>
              <a:rPr lang="en-US" sz="2000" i="1" dirty="0">
                <a:solidFill>
                  <a:srgbClr val="002060"/>
                </a:solidFill>
                <a:latin typeface="Arial" panose="020B0604020202020204" pitchFamily="34" charset="0"/>
                <a:cs typeface="Arial" panose="020B0604020202020204" pitchFamily="34" charset="0"/>
              </a:rPr>
              <a:t>enacted</a:t>
            </a:r>
            <a:r>
              <a:rPr lang="en-US" sz="2000" dirty="0">
                <a:solidFill>
                  <a:srgbClr val="002060"/>
                </a:solidFill>
                <a:latin typeface="Arial" panose="020B0604020202020204" pitchFamily="34" charset="0"/>
                <a:cs typeface="Arial" panose="020B0604020202020204" pitchFamily="34" charset="0"/>
              </a:rPr>
              <a:t> case studies derived from our microclimate research</a:t>
            </a:r>
          </a:p>
        </p:txBody>
      </p:sp>
      <p:sp>
        <p:nvSpPr>
          <p:cNvPr id="13" name="Rectangle 12"/>
          <p:cNvSpPr/>
          <p:nvPr/>
        </p:nvSpPr>
        <p:spPr>
          <a:xfrm>
            <a:off x="3207061" y="2410595"/>
            <a:ext cx="1252266" cy="400110"/>
          </a:xfrm>
          <a:prstGeom prst="rect">
            <a:avLst/>
          </a:prstGeom>
        </p:spPr>
        <p:txBody>
          <a:bodyPr wrap="none">
            <a:spAutoFit/>
          </a:bodyPr>
          <a:lstStyle/>
          <a:p>
            <a:r>
              <a:rPr lang="en-US" sz="2000" dirty="0">
                <a:solidFill>
                  <a:srgbClr val="002060"/>
                </a:solidFill>
                <a:latin typeface="Arial" panose="020B0604020202020204" pitchFamily="34" charset="0"/>
                <a:cs typeface="Arial" panose="020B0604020202020204" pitchFamily="34" charset="0"/>
              </a:rPr>
              <a:t>7.5 hours</a:t>
            </a:r>
          </a:p>
        </p:txBody>
      </p:sp>
      <p:sp>
        <p:nvSpPr>
          <p:cNvPr id="3" name="TextBox 2">
            <a:extLst>
              <a:ext uri="{FF2B5EF4-FFF2-40B4-BE49-F238E27FC236}">
                <a16:creationId xmlns:a16="http://schemas.microsoft.com/office/drawing/2014/main" id="{A7C60B70-70B0-D2DB-CD62-AD0E48A8B532}"/>
              </a:ext>
            </a:extLst>
          </p:cNvPr>
          <p:cNvSpPr txBox="1"/>
          <p:nvPr/>
        </p:nvSpPr>
        <p:spPr>
          <a:xfrm>
            <a:off x="568411" y="5929240"/>
            <a:ext cx="2515813" cy="646331"/>
          </a:xfrm>
          <a:prstGeom prst="rect">
            <a:avLst/>
          </a:prstGeom>
          <a:noFill/>
        </p:spPr>
        <p:txBody>
          <a:bodyPr wrap="square" rtlCol="0">
            <a:spAutoFit/>
          </a:bodyPr>
          <a:lstStyle/>
          <a:p>
            <a:r>
              <a:rPr lang="en-US" baseline="30000" dirty="0">
                <a:solidFill>
                  <a:srgbClr val="958405"/>
                </a:solidFill>
              </a:rPr>
              <a:t>*</a:t>
            </a:r>
            <a:r>
              <a:rPr lang="en-US" dirty="0">
                <a:solidFill>
                  <a:srgbClr val="958405"/>
                </a:solidFill>
              </a:rPr>
              <a:t>Available for hire for various programs!</a:t>
            </a:r>
            <a:endParaRPr lang="en-US" baseline="30000" dirty="0">
              <a:solidFill>
                <a:srgbClr val="958405"/>
              </a:solidFill>
            </a:endParaRPr>
          </a:p>
        </p:txBody>
      </p:sp>
    </p:spTree>
    <p:extLst>
      <p:ext uri="{BB962C8B-B14F-4D97-AF65-F5344CB8AC3E}">
        <p14:creationId xmlns:p14="http://schemas.microsoft.com/office/powerpoint/2010/main" val="419735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a:extLst>
              <a:ext uri="{FF2B5EF4-FFF2-40B4-BE49-F238E27FC236}">
                <a16:creationId xmlns:a16="http://schemas.microsoft.com/office/drawing/2014/main" id="{B866A8E6-C152-DF4E-5223-29928B16F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8853" y="814717"/>
            <a:ext cx="10873947"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Research Design: </a:t>
            </a:r>
            <a:r>
              <a:rPr lang="en-US" sz="2800" dirty="0">
                <a:solidFill>
                  <a:srgbClr val="002060"/>
                </a:solidFill>
                <a:latin typeface="Arial" panose="020B0604020202020204" pitchFamily="34" charset="0"/>
                <a:cs typeface="Arial" panose="020B0604020202020204" pitchFamily="34" charset="0"/>
              </a:rPr>
              <a:t>406 STEM &amp; SBS Faculty Invited to Participate</a:t>
            </a:r>
          </a:p>
        </p:txBody>
      </p:sp>
      <p:sp>
        <p:nvSpPr>
          <p:cNvPr id="14" name="TextBox 13">
            <a:extLst>
              <a:ext uri="{FF2B5EF4-FFF2-40B4-BE49-F238E27FC236}">
                <a16:creationId xmlns:a16="http://schemas.microsoft.com/office/drawing/2014/main" id="{D32CF478-5C6C-801F-0C68-102F48EDFEDC}"/>
              </a:ext>
            </a:extLst>
          </p:cNvPr>
          <p:cNvSpPr txBox="1"/>
          <p:nvPr/>
        </p:nvSpPr>
        <p:spPr>
          <a:xfrm>
            <a:off x="1925662" y="1620187"/>
            <a:ext cx="2330703" cy="461665"/>
          </a:xfrm>
          <a:prstGeom prst="rect">
            <a:avLst/>
          </a:prstGeom>
          <a:noFill/>
          <a:ln>
            <a:solidFill>
              <a:schemeClr val="tx1"/>
            </a:solidFill>
          </a:ln>
        </p:spPr>
        <p:txBody>
          <a:bodyPr wrap="none" rtlCol="0">
            <a:spAutoFit/>
          </a:bodyPr>
          <a:lstStyle/>
          <a:p>
            <a:r>
              <a:rPr lang="en-US" sz="2400" b="1" dirty="0"/>
              <a:t>Participant Data:</a:t>
            </a:r>
          </a:p>
        </p:txBody>
      </p:sp>
      <p:sp>
        <p:nvSpPr>
          <p:cNvPr id="15" name="TextBox 14">
            <a:extLst>
              <a:ext uri="{FF2B5EF4-FFF2-40B4-BE49-F238E27FC236}">
                <a16:creationId xmlns:a16="http://schemas.microsoft.com/office/drawing/2014/main" id="{1B84D52C-D0F3-F3BA-0577-F1C8D86D85B1}"/>
              </a:ext>
            </a:extLst>
          </p:cNvPr>
          <p:cNvSpPr txBox="1"/>
          <p:nvPr/>
        </p:nvSpPr>
        <p:spPr>
          <a:xfrm>
            <a:off x="7475056" y="1617637"/>
            <a:ext cx="1314462" cy="461665"/>
          </a:xfrm>
          <a:prstGeom prst="rect">
            <a:avLst/>
          </a:prstGeom>
          <a:noFill/>
          <a:ln>
            <a:solidFill>
              <a:schemeClr val="tx1"/>
            </a:solidFill>
          </a:ln>
        </p:spPr>
        <p:txBody>
          <a:bodyPr wrap="none" rtlCol="0">
            <a:spAutoFit/>
          </a:bodyPr>
          <a:lstStyle/>
          <a:p>
            <a:r>
              <a:rPr lang="en-US" sz="2400" b="1" dirty="0"/>
              <a:t>Analysis:</a:t>
            </a:r>
          </a:p>
        </p:txBody>
      </p:sp>
      <p:grpSp>
        <p:nvGrpSpPr>
          <p:cNvPr id="2" name="Group 1">
            <a:extLst>
              <a:ext uri="{FF2B5EF4-FFF2-40B4-BE49-F238E27FC236}">
                <a16:creationId xmlns:a16="http://schemas.microsoft.com/office/drawing/2014/main" id="{2A36A7A9-D593-8F0B-FF15-93C573B0611D}"/>
              </a:ext>
            </a:extLst>
          </p:cNvPr>
          <p:cNvGrpSpPr/>
          <p:nvPr/>
        </p:nvGrpSpPr>
        <p:grpSpPr>
          <a:xfrm>
            <a:off x="654959" y="2271494"/>
            <a:ext cx="5324058" cy="3851915"/>
            <a:chOff x="1047842" y="2219987"/>
            <a:chExt cx="5324058" cy="3851915"/>
          </a:xfrm>
        </p:grpSpPr>
        <p:sp>
          <p:nvSpPr>
            <p:cNvPr id="6" name="TextBox 5"/>
            <p:cNvSpPr txBox="1"/>
            <p:nvPr/>
          </p:nvSpPr>
          <p:spPr>
            <a:xfrm>
              <a:off x="2318545" y="3720670"/>
              <a:ext cx="2242304" cy="1015663"/>
            </a:xfrm>
            <a:prstGeom prst="rect">
              <a:avLst/>
            </a:prstGeom>
            <a:noFill/>
          </p:spPr>
          <p:txBody>
            <a:bodyPr wrap="square" rtlCol="0">
              <a:spAutoFit/>
            </a:bodyPr>
            <a:lstStyle/>
            <a:p>
              <a:r>
                <a:rPr lang="en-US" sz="2000" b="1" dirty="0">
                  <a:solidFill>
                    <a:srgbClr val="958405"/>
                  </a:solidFill>
                  <a:latin typeface="Arial" panose="020B0604020202020204" pitchFamily="34" charset="0"/>
                  <a:cs typeface="Arial" panose="020B0604020202020204" pitchFamily="34" charset="0"/>
                </a:rPr>
                <a:t>Gender:</a:t>
              </a:r>
            </a:p>
            <a:p>
              <a:r>
                <a:rPr lang="en-US" sz="2000" dirty="0">
                  <a:solidFill>
                    <a:srgbClr val="002060"/>
                  </a:solidFill>
                  <a:latin typeface="Arial" panose="020B0604020202020204" pitchFamily="34" charset="0"/>
                  <a:cs typeface="Arial" panose="020B0604020202020204" pitchFamily="34" charset="0"/>
                </a:rPr>
                <a:t>- 74 women </a:t>
              </a:r>
            </a:p>
            <a:p>
              <a:r>
                <a:rPr lang="en-US" sz="2000" dirty="0">
                  <a:solidFill>
                    <a:srgbClr val="002060"/>
                  </a:solidFill>
                  <a:latin typeface="Arial" panose="020B0604020202020204" pitchFamily="34" charset="0"/>
                  <a:cs typeface="Arial" panose="020B0604020202020204" pitchFamily="34" charset="0"/>
                </a:rPr>
                <a:t>- 179 men</a:t>
              </a:r>
            </a:p>
          </p:txBody>
        </p:sp>
        <p:sp>
          <p:nvSpPr>
            <p:cNvPr id="7" name="TextBox 6"/>
            <p:cNvSpPr txBox="1"/>
            <p:nvPr/>
          </p:nvSpPr>
          <p:spPr>
            <a:xfrm>
              <a:off x="2318545" y="5031258"/>
              <a:ext cx="2777563" cy="1015663"/>
            </a:xfrm>
            <a:prstGeom prst="rect">
              <a:avLst/>
            </a:prstGeom>
            <a:noFill/>
          </p:spPr>
          <p:txBody>
            <a:bodyPr wrap="square" rtlCol="0">
              <a:spAutoFit/>
            </a:bodyPr>
            <a:lstStyle/>
            <a:p>
              <a:r>
                <a:rPr lang="en-US" sz="2000" b="1" dirty="0">
                  <a:solidFill>
                    <a:srgbClr val="958405"/>
                  </a:solidFill>
                  <a:latin typeface="Arial" panose="020B0604020202020204" pitchFamily="34" charset="0"/>
                  <a:cs typeface="Arial" panose="020B0604020202020204" pitchFamily="34" charset="0"/>
                </a:rPr>
                <a:t>Nationality:</a:t>
              </a:r>
            </a:p>
            <a:p>
              <a:r>
                <a:rPr lang="en-US" sz="2000" dirty="0">
                  <a:solidFill>
                    <a:srgbClr val="002060"/>
                  </a:solidFill>
                  <a:latin typeface="Arial" panose="020B0604020202020204" pitchFamily="34" charset="0"/>
                  <a:cs typeface="Arial" panose="020B0604020202020204" pitchFamily="34" charset="0"/>
                </a:rPr>
                <a:t>- 141 international</a:t>
              </a:r>
            </a:p>
            <a:p>
              <a:r>
                <a:rPr lang="en-US" sz="2000" dirty="0">
                  <a:solidFill>
                    <a:srgbClr val="002060"/>
                  </a:solidFill>
                  <a:latin typeface="Arial" panose="020B0604020202020204" pitchFamily="34" charset="0"/>
                  <a:cs typeface="Arial" panose="020B0604020202020204" pitchFamily="34" charset="0"/>
                </a:rPr>
                <a:t>- 112 domestic</a:t>
              </a:r>
            </a:p>
          </p:txBody>
        </p:sp>
        <p:sp>
          <p:nvSpPr>
            <p:cNvPr id="8" name="TextBox 7"/>
            <p:cNvSpPr txBox="1"/>
            <p:nvPr/>
          </p:nvSpPr>
          <p:spPr>
            <a:xfrm>
              <a:off x="2318545" y="2219987"/>
              <a:ext cx="4053355" cy="1323439"/>
            </a:xfrm>
            <a:prstGeom prst="rect">
              <a:avLst/>
            </a:prstGeom>
            <a:noFill/>
          </p:spPr>
          <p:txBody>
            <a:bodyPr wrap="square" rtlCol="0">
              <a:spAutoFit/>
            </a:bodyPr>
            <a:lstStyle/>
            <a:p>
              <a:r>
                <a:rPr lang="en-US" sz="2000" b="1" dirty="0">
                  <a:solidFill>
                    <a:srgbClr val="958405"/>
                  </a:solidFill>
                  <a:latin typeface="Arial" panose="020B0604020202020204" pitchFamily="34" charset="0"/>
                  <a:cs typeface="Arial" panose="020B0604020202020204" pitchFamily="34" charset="0"/>
                </a:rPr>
                <a:t>Comparison:</a:t>
              </a:r>
            </a:p>
            <a:p>
              <a:r>
                <a:rPr lang="en-US" sz="2000" dirty="0">
                  <a:solidFill>
                    <a:srgbClr val="002060"/>
                  </a:solidFill>
                  <a:latin typeface="Arial" panose="020B0604020202020204" pitchFamily="34" charset="0"/>
                  <a:cs typeface="Arial" panose="020B0604020202020204" pitchFamily="34" charset="0"/>
                </a:rPr>
                <a:t>- 80 from comparison group </a:t>
              </a:r>
            </a:p>
            <a:p>
              <a:r>
                <a:rPr lang="en-US" sz="2000" dirty="0">
                  <a:solidFill>
                    <a:srgbClr val="002060"/>
                  </a:solidFill>
                  <a:latin typeface="Arial" panose="020B0604020202020204" pitchFamily="34" charset="0"/>
                  <a:cs typeface="Arial" panose="020B0604020202020204" pitchFamily="34" charset="0"/>
                </a:rPr>
                <a:t>- 173 from intervention group</a:t>
              </a:r>
            </a:p>
            <a:p>
              <a:r>
                <a:rPr lang="en-US" sz="2000" dirty="0">
                  <a:solidFill>
                    <a:srgbClr val="002060"/>
                  </a:solidFill>
                  <a:latin typeface="Arial" panose="020B0604020202020204" pitchFamily="34" charset="0"/>
                  <a:cs typeface="Arial" panose="020B0604020202020204" pitchFamily="34" charset="0"/>
                </a:rPr>
                <a:t>- (154 non-participants)</a:t>
              </a:r>
            </a:p>
          </p:txBody>
        </p:sp>
        <p:pic>
          <p:nvPicPr>
            <p:cNvPr id="17" name="Picture 16" descr="Icon&#10;&#10;Description automatically generated">
              <a:extLst>
                <a:ext uri="{FF2B5EF4-FFF2-40B4-BE49-F238E27FC236}">
                  <a16:creationId xmlns:a16="http://schemas.microsoft.com/office/drawing/2014/main" id="{DBA1AEEC-275F-152C-7CBA-25D5B794D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97" y="3771806"/>
              <a:ext cx="1015663" cy="1015663"/>
            </a:xfrm>
            <a:prstGeom prst="rect">
              <a:avLst/>
            </a:prstGeom>
          </p:spPr>
        </p:pic>
        <p:pic>
          <p:nvPicPr>
            <p:cNvPr id="19" name="Picture 18" descr="Icon&#10;&#10;Description automatically generated">
              <a:extLst>
                <a:ext uri="{FF2B5EF4-FFF2-40B4-BE49-F238E27FC236}">
                  <a16:creationId xmlns:a16="http://schemas.microsoft.com/office/drawing/2014/main" id="{42967552-2ED7-9AF2-BA6D-0F4BF8FA4D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842" y="2377413"/>
              <a:ext cx="1064353" cy="1064353"/>
            </a:xfrm>
            <a:prstGeom prst="rect">
              <a:avLst/>
            </a:prstGeom>
          </p:spPr>
        </p:pic>
        <p:pic>
          <p:nvPicPr>
            <p:cNvPr id="21" name="Picture 20" descr="Icon&#10;&#10;Description automatically generated">
              <a:extLst>
                <a:ext uri="{FF2B5EF4-FFF2-40B4-BE49-F238E27FC236}">
                  <a16:creationId xmlns:a16="http://schemas.microsoft.com/office/drawing/2014/main" id="{3ACCB0E4-160F-802E-C08F-D140B8516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189" y="5056239"/>
              <a:ext cx="1015663" cy="1015663"/>
            </a:xfrm>
            <a:prstGeom prst="rect">
              <a:avLst/>
            </a:prstGeom>
          </p:spPr>
        </p:pic>
      </p:grpSp>
      <p:grpSp>
        <p:nvGrpSpPr>
          <p:cNvPr id="3" name="Group 2">
            <a:extLst>
              <a:ext uri="{FF2B5EF4-FFF2-40B4-BE49-F238E27FC236}">
                <a16:creationId xmlns:a16="http://schemas.microsoft.com/office/drawing/2014/main" id="{6FB6720A-B1CF-FBFD-EBC4-2A361A717492}"/>
              </a:ext>
            </a:extLst>
          </p:cNvPr>
          <p:cNvGrpSpPr/>
          <p:nvPr/>
        </p:nvGrpSpPr>
        <p:grpSpPr>
          <a:xfrm>
            <a:off x="5979017" y="2271494"/>
            <a:ext cx="5919336" cy="3257905"/>
            <a:chOff x="5979017" y="2401757"/>
            <a:chExt cx="5919336" cy="3257905"/>
          </a:xfrm>
        </p:grpSpPr>
        <p:sp>
          <p:nvSpPr>
            <p:cNvPr id="9" name="TextBox 8"/>
            <p:cNvSpPr txBox="1"/>
            <p:nvPr/>
          </p:nvSpPr>
          <p:spPr>
            <a:xfrm>
              <a:off x="7475056" y="2401757"/>
              <a:ext cx="4423297" cy="1015663"/>
            </a:xfrm>
            <a:prstGeom prst="rect">
              <a:avLst/>
            </a:prstGeom>
            <a:noFill/>
          </p:spPr>
          <p:txBody>
            <a:bodyPr wrap="square" rtlCol="0">
              <a:spAutoFit/>
            </a:bodyPr>
            <a:lstStyle/>
            <a:p>
              <a:r>
                <a:rPr lang="en-US" sz="2000" b="1" dirty="0">
                  <a:solidFill>
                    <a:srgbClr val="958405"/>
                  </a:solidFill>
                  <a:latin typeface="Arial" panose="020B0604020202020204" pitchFamily="34" charset="0"/>
                  <a:cs typeface="Arial" panose="020B0604020202020204" pitchFamily="34" charset="0"/>
                </a:rPr>
                <a:t>Attitude and Behavior Survey:</a:t>
              </a:r>
            </a:p>
            <a:p>
              <a:r>
                <a:rPr lang="en-US" sz="2000" dirty="0">
                  <a:solidFill>
                    <a:srgbClr val="002060"/>
                  </a:solidFill>
                  <a:latin typeface="Arial" panose="020B0604020202020204" pitchFamily="34" charset="0"/>
                  <a:cs typeface="Arial" panose="020B0604020202020204" pitchFamily="34" charset="0"/>
                </a:rPr>
                <a:t>- Pre-test survey before the workshop </a:t>
              </a:r>
            </a:p>
            <a:p>
              <a:r>
                <a:rPr lang="en-US" sz="2000" dirty="0">
                  <a:solidFill>
                    <a:srgbClr val="002060"/>
                  </a:solidFill>
                  <a:latin typeface="Arial" panose="020B0604020202020204" pitchFamily="34" charset="0"/>
                  <a:cs typeface="Arial" panose="020B0604020202020204" pitchFamily="34" charset="0"/>
                </a:rPr>
                <a:t>- Post-test survey after 3 months</a:t>
              </a:r>
            </a:p>
          </p:txBody>
        </p:sp>
        <p:sp>
          <p:nvSpPr>
            <p:cNvPr id="10" name="TextBox 9"/>
            <p:cNvSpPr txBox="1"/>
            <p:nvPr/>
          </p:nvSpPr>
          <p:spPr>
            <a:xfrm>
              <a:off x="7475056" y="3720670"/>
              <a:ext cx="4423297" cy="1938992"/>
            </a:xfrm>
            <a:prstGeom prst="rect">
              <a:avLst/>
            </a:prstGeom>
            <a:noFill/>
          </p:spPr>
          <p:txBody>
            <a:bodyPr wrap="square" rtlCol="0">
              <a:spAutoFit/>
            </a:bodyPr>
            <a:lstStyle/>
            <a:p>
              <a:r>
                <a:rPr lang="en-US" sz="2000" b="1" dirty="0">
                  <a:solidFill>
                    <a:srgbClr val="958405"/>
                  </a:solidFill>
                  <a:latin typeface="Arial" panose="020B0604020202020204" pitchFamily="34" charset="0"/>
                  <a:cs typeface="Arial" panose="020B0604020202020204" pitchFamily="34" charset="0"/>
                </a:rPr>
                <a:t>Questions:</a:t>
              </a:r>
            </a:p>
            <a:p>
              <a:pPr marL="342891" indent="-160016">
                <a:buFontTx/>
                <a:buChar char="-"/>
              </a:pPr>
              <a:r>
                <a:rPr lang="en-US" sz="2000" dirty="0">
                  <a:solidFill>
                    <a:srgbClr val="002060"/>
                  </a:solidFill>
                  <a:latin typeface="Arial" panose="020B0604020202020204" pitchFamily="34" charset="0"/>
                  <a:cs typeface="Arial" panose="020B0604020202020204" pitchFamily="34" charset="0"/>
                </a:rPr>
                <a:t>13 items </a:t>
              </a:r>
              <a:r>
                <a:rPr lang="en-US" sz="1600" i="1" dirty="0">
                  <a:solidFill>
                    <a:srgbClr val="002060"/>
                  </a:solidFill>
                  <a:latin typeface="Arial" panose="020B0604020202020204" pitchFamily="34" charset="0"/>
                  <a:cs typeface="Arial" panose="020B0604020202020204" pitchFamily="34" charset="0"/>
                </a:rPr>
                <a:t>(Likert scale 1-7)</a:t>
              </a:r>
              <a:r>
                <a:rPr lang="en-US" sz="16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on</a:t>
              </a:r>
            </a:p>
            <a:p>
              <a:pPr marL="525767" indent="-160016">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racial/ethnic and gender bias awareness</a:t>
              </a:r>
            </a:p>
            <a:p>
              <a:pPr marL="525767" indent="-160016">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attitudes</a:t>
              </a:r>
            </a:p>
            <a:p>
              <a:pPr marL="525767" indent="-160016">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and behaviors.</a:t>
              </a:r>
            </a:p>
          </p:txBody>
        </p:sp>
        <p:pic>
          <p:nvPicPr>
            <p:cNvPr id="23" name="Picture 22" descr="A picture containing text, clipart&#10;&#10;Description automatically generated">
              <a:extLst>
                <a:ext uri="{FF2B5EF4-FFF2-40B4-BE49-F238E27FC236}">
                  <a16:creationId xmlns:a16="http://schemas.microsoft.com/office/drawing/2014/main" id="{D12DEF65-22A1-A9E5-B9D0-423AD6213D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9017" y="3952593"/>
              <a:ext cx="1435635" cy="1435635"/>
            </a:xfrm>
            <a:prstGeom prst="rect">
              <a:avLst/>
            </a:prstGeom>
          </p:spPr>
        </p:pic>
        <p:pic>
          <p:nvPicPr>
            <p:cNvPr id="25" name="Picture 24" descr="A blue and white sign&#10;&#10;Description automatically generated with low confidence">
              <a:extLst>
                <a:ext uri="{FF2B5EF4-FFF2-40B4-BE49-F238E27FC236}">
                  <a16:creationId xmlns:a16="http://schemas.microsoft.com/office/drawing/2014/main" id="{ABED431B-767B-2CAF-3F89-3CFBAFB2C4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8643" y="2489266"/>
              <a:ext cx="952500" cy="952500"/>
            </a:xfrm>
            <a:prstGeom prst="rect">
              <a:avLst/>
            </a:prstGeom>
          </p:spPr>
        </p:pic>
      </p:grpSp>
    </p:spTree>
    <p:extLst>
      <p:ext uri="{BB962C8B-B14F-4D97-AF65-F5344CB8AC3E}">
        <p14:creationId xmlns:p14="http://schemas.microsoft.com/office/powerpoint/2010/main" val="983780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139D1003-964D-F452-8D0D-116B99DEC89D}"/>
              </a:ext>
            </a:extLst>
          </p:cNvPr>
          <p:cNvSpPr/>
          <p:nvPr/>
        </p:nvSpPr>
        <p:spPr>
          <a:xfrm>
            <a:off x="2169399" y="966472"/>
            <a:ext cx="7642220" cy="584775"/>
          </a:xfrm>
          <a:prstGeom prst="rect">
            <a:avLst/>
          </a:prstGeom>
        </p:spPr>
        <p:txBody>
          <a:bodyPr wrap="none">
            <a:spAutoFit/>
          </a:bodyPr>
          <a:lstStyle/>
          <a:p>
            <a:pPr algn="ctr"/>
            <a:r>
              <a:rPr lang="en-US" sz="3200" b="1" dirty="0">
                <a:solidFill>
                  <a:srgbClr val="011893"/>
                </a:solidFill>
              </a:rPr>
              <a:t>Bystander Intervention Groups were Similar</a:t>
            </a:r>
          </a:p>
        </p:txBody>
      </p:sp>
      <p:graphicFrame>
        <p:nvGraphicFramePr>
          <p:cNvPr id="6" name="Table 5">
            <a:extLst>
              <a:ext uri="{FF2B5EF4-FFF2-40B4-BE49-F238E27FC236}">
                <a16:creationId xmlns:a16="http://schemas.microsoft.com/office/drawing/2014/main" id="{588635A0-A16E-ADA8-4754-D01C6D08010F}"/>
              </a:ext>
            </a:extLst>
          </p:cNvPr>
          <p:cNvGraphicFramePr>
            <a:graphicFrameLocks/>
          </p:cNvGraphicFramePr>
          <p:nvPr>
            <p:extLst>
              <p:ext uri="{D42A27DB-BD31-4B8C-83A1-F6EECF244321}">
                <p14:modId xmlns:p14="http://schemas.microsoft.com/office/powerpoint/2010/main" val="2202749267"/>
              </p:ext>
            </p:extLst>
          </p:nvPr>
        </p:nvGraphicFramePr>
        <p:xfrm>
          <a:off x="417378" y="1826157"/>
          <a:ext cx="11146262" cy="3680466"/>
        </p:xfrm>
        <a:graphic>
          <a:graphicData uri="http://schemas.openxmlformats.org/drawingml/2006/table">
            <a:tbl>
              <a:tblPr firstRow="1" bandRow="1">
                <a:tableStyleId>{3B4B98B0-60AC-42C2-AFA5-B58CD77FA1E5}</a:tableStyleId>
              </a:tblPr>
              <a:tblGrid>
                <a:gridCol w="2856400">
                  <a:extLst>
                    <a:ext uri="{9D8B030D-6E8A-4147-A177-3AD203B41FA5}">
                      <a16:colId xmlns:a16="http://schemas.microsoft.com/office/drawing/2014/main" val="3781749911"/>
                    </a:ext>
                  </a:extLst>
                </a:gridCol>
                <a:gridCol w="2611240">
                  <a:extLst>
                    <a:ext uri="{9D8B030D-6E8A-4147-A177-3AD203B41FA5}">
                      <a16:colId xmlns:a16="http://schemas.microsoft.com/office/drawing/2014/main" val="694929226"/>
                    </a:ext>
                  </a:extLst>
                </a:gridCol>
                <a:gridCol w="2839311">
                  <a:extLst>
                    <a:ext uri="{9D8B030D-6E8A-4147-A177-3AD203B41FA5}">
                      <a16:colId xmlns:a16="http://schemas.microsoft.com/office/drawing/2014/main" val="1604786582"/>
                    </a:ext>
                  </a:extLst>
                </a:gridCol>
                <a:gridCol w="2839311">
                  <a:extLst>
                    <a:ext uri="{9D8B030D-6E8A-4147-A177-3AD203B41FA5}">
                      <a16:colId xmlns:a16="http://schemas.microsoft.com/office/drawing/2014/main" val="1297712937"/>
                    </a:ext>
                  </a:extLst>
                </a:gridCol>
              </a:tblGrid>
              <a:tr h="1376807">
                <a:tc>
                  <a:txBody>
                    <a:bodyPr/>
                    <a:lstStyle/>
                    <a:p>
                      <a:pPr algn="ctr"/>
                      <a:endParaRPr lang="en-US" sz="2000" dirty="0">
                        <a:solidFill>
                          <a:srgbClr val="002060"/>
                        </a:solidFill>
                      </a:endParaRPr>
                    </a:p>
                  </a:txBody>
                  <a:tcPr anchor="ctr"/>
                </a:tc>
                <a:tc>
                  <a:txBody>
                    <a:bodyPr/>
                    <a:lstStyle/>
                    <a:p>
                      <a:pPr algn="ctr"/>
                      <a:r>
                        <a:rPr lang="en-US" sz="2000" dirty="0">
                          <a:solidFill>
                            <a:srgbClr val="002060"/>
                          </a:solidFill>
                        </a:rPr>
                        <a:t>Intervention</a:t>
                      </a:r>
                    </a:p>
                    <a:p>
                      <a:pPr algn="ctr"/>
                      <a:r>
                        <a:rPr lang="en-US" sz="2000" dirty="0">
                          <a:solidFill>
                            <a:srgbClr val="002060"/>
                          </a:solidFill>
                        </a:rPr>
                        <a:t>Attended workshop, </a:t>
                      </a:r>
                    </a:p>
                    <a:p>
                      <a:pPr algn="ctr"/>
                      <a:r>
                        <a:rPr lang="en-US" sz="2000" dirty="0">
                          <a:solidFill>
                            <a:srgbClr val="002060"/>
                          </a:solidFill>
                        </a:rPr>
                        <a:t>2 surveys (pre-post) </a:t>
                      </a:r>
                    </a:p>
                  </a:txBody>
                  <a:tcPr anchor="ctr"/>
                </a:tc>
                <a:tc>
                  <a:txBody>
                    <a:bodyPr/>
                    <a:lstStyle/>
                    <a:p>
                      <a:pPr algn="ctr"/>
                      <a:r>
                        <a:rPr lang="en-US" sz="2000" dirty="0">
                          <a:solidFill>
                            <a:srgbClr val="002060"/>
                          </a:solidFill>
                        </a:rPr>
                        <a:t>Comparison </a:t>
                      </a:r>
                    </a:p>
                    <a:p>
                      <a:pPr algn="ctr"/>
                      <a:r>
                        <a:rPr lang="en-US" sz="2000" dirty="0">
                          <a:solidFill>
                            <a:srgbClr val="002060"/>
                          </a:solidFill>
                        </a:rPr>
                        <a:t>Pre- &amp; post-survey only </a:t>
                      </a:r>
                    </a:p>
                  </a:txBody>
                  <a:tcPr anchor="ctr"/>
                </a:tc>
                <a:tc>
                  <a:txBody>
                    <a:bodyPr/>
                    <a:lstStyle/>
                    <a:p>
                      <a:pPr algn="ctr"/>
                      <a:r>
                        <a:rPr lang="en-US" sz="2000" dirty="0">
                          <a:solidFill>
                            <a:srgbClr val="002060"/>
                          </a:solidFill>
                        </a:rPr>
                        <a:t> Non-Participants</a:t>
                      </a:r>
                    </a:p>
                  </a:txBody>
                  <a:tcPr anchor="ctr"/>
                </a:tc>
                <a:extLst>
                  <a:ext uri="{0D108BD9-81ED-4DB2-BD59-A6C34878D82A}">
                    <a16:rowId xmlns:a16="http://schemas.microsoft.com/office/drawing/2014/main" val="2092423534"/>
                  </a:ext>
                </a:extLst>
              </a:tr>
              <a:tr h="529627">
                <a:tc>
                  <a:txBody>
                    <a:bodyPr/>
                    <a:lstStyle/>
                    <a:p>
                      <a:r>
                        <a:rPr lang="en-US" sz="2000" kern="1200" dirty="0">
                          <a:solidFill>
                            <a:srgbClr val="002060"/>
                          </a:solidFill>
                        </a:rPr>
                        <a:t>Tenure-Track STEM &amp; SBS</a:t>
                      </a:r>
                      <a:endParaRPr lang="en-US" sz="2000" kern="1200" dirty="0">
                        <a:solidFill>
                          <a:srgbClr val="002060"/>
                        </a:solidFill>
                        <a:latin typeface="+mn-lt"/>
                        <a:ea typeface="+mn-ea"/>
                        <a:cs typeface="+mn-cs"/>
                      </a:endParaRPr>
                    </a:p>
                  </a:txBody>
                  <a:tcPr/>
                </a:tc>
                <a:tc>
                  <a:txBody>
                    <a:bodyPr/>
                    <a:lstStyle/>
                    <a:p>
                      <a:pPr algn="ctr"/>
                      <a:r>
                        <a:rPr lang="en-US" sz="2000" dirty="0">
                          <a:solidFill>
                            <a:srgbClr val="002060"/>
                          </a:solidFill>
                        </a:rPr>
                        <a:t>173</a:t>
                      </a:r>
                    </a:p>
                  </a:txBody>
                  <a:tcPr/>
                </a:tc>
                <a:tc>
                  <a:txBody>
                    <a:bodyPr/>
                    <a:lstStyle/>
                    <a:p>
                      <a:pPr algn="ctr"/>
                      <a:r>
                        <a:rPr lang="en-US" sz="2000" dirty="0">
                          <a:solidFill>
                            <a:srgbClr val="002060"/>
                          </a:solidFill>
                        </a:rPr>
                        <a:t>80</a:t>
                      </a:r>
                    </a:p>
                  </a:txBody>
                  <a:tcPr/>
                </a:tc>
                <a:tc>
                  <a:txBody>
                    <a:bodyPr/>
                    <a:lstStyle/>
                    <a:p>
                      <a:pPr algn="ctr"/>
                      <a:r>
                        <a:rPr lang="en-US" sz="2000" dirty="0">
                          <a:solidFill>
                            <a:srgbClr val="002060"/>
                          </a:solidFill>
                        </a:rPr>
                        <a:t>154</a:t>
                      </a:r>
                    </a:p>
                  </a:txBody>
                  <a:tcPr/>
                </a:tc>
                <a:extLst>
                  <a:ext uri="{0D108BD9-81ED-4DB2-BD59-A6C34878D82A}">
                    <a16:rowId xmlns:a16="http://schemas.microsoft.com/office/drawing/2014/main" val="2897314978"/>
                  </a:ext>
                </a:extLst>
              </a:tr>
              <a:tr h="591344">
                <a:tc>
                  <a:txBody>
                    <a:bodyPr/>
                    <a:lstStyle/>
                    <a:p>
                      <a:r>
                        <a:rPr lang="en-US" sz="2000" kern="1200" dirty="0">
                          <a:solidFill>
                            <a:srgbClr val="002060"/>
                          </a:solidFill>
                        </a:rPr>
                        <a:t>Percent women</a:t>
                      </a:r>
                      <a:endParaRPr lang="en-US" sz="2000" kern="1200" dirty="0">
                        <a:solidFill>
                          <a:srgbClr val="002060"/>
                        </a:solidFill>
                        <a:latin typeface="+mn-lt"/>
                        <a:ea typeface="+mn-ea"/>
                        <a:cs typeface="+mn-cs"/>
                      </a:endParaRPr>
                    </a:p>
                  </a:txBody>
                  <a:tcPr/>
                </a:tc>
                <a:tc>
                  <a:txBody>
                    <a:bodyPr/>
                    <a:lstStyle/>
                    <a:p>
                      <a:pPr algn="ctr"/>
                      <a:r>
                        <a:rPr lang="en-US" sz="2000" dirty="0">
                          <a:solidFill>
                            <a:srgbClr val="002060"/>
                          </a:solidFill>
                        </a:rPr>
                        <a:t>30%</a:t>
                      </a:r>
                    </a:p>
                  </a:txBody>
                  <a:tcPr/>
                </a:tc>
                <a:tc>
                  <a:txBody>
                    <a:bodyPr/>
                    <a:lstStyle/>
                    <a:p>
                      <a:pPr algn="ctr"/>
                      <a:r>
                        <a:rPr lang="en-US" sz="2000" dirty="0">
                          <a:solidFill>
                            <a:srgbClr val="002060"/>
                          </a:solidFill>
                        </a:rPr>
                        <a:t>20%</a:t>
                      </a:r>
                    </a:p>
                  </a:txBody>
                  <a:tcPr/>
                </a:tc>
                <a:tc>
                  <a:txBody>
                    <a:bodyPr/>
                    <a:lstStyle/>
                    <a:p>
                      <a:pPr algn="ctr"/>
                      <a:r>
                        <a:rPr lang="en-US" sz="2000" dirty="0">
                          <a:solidFill>
                            <a:srgbClr val="002060"/>
                          </a:solidFill>
                        </a:rPr>
                        <a:t>21%</a:t>
                      </a:r>
                    </a:p>
                  </a:txBody>
                  <a:tcPr/>
                </a:tc>
                <a:extLst>
                  <a:ext uri="{0D108BD9-81ED-4DB2-BD59-A6C34878D82A}">
                    <a16:rowId xmlns:a16="http://schemas.microsoft.com/office/drawing/2014/main" val="531730859"/>
                  </a:ext>
                </a:extLst>
              </a:tr>
              <a:tr h="591344">
                <a:tc>
                  <a:txBody>
                    <a:bodyPr/>
                    <a:lstStyle/>
                    <a:p>
                      <a:r>
                        <a:rPr lang="en-US" sz="2000" kern="1200" dirty="0">
                          <a:solidFill>
                            <a:srgbClr val="002060"/>
                          </a:solidFill>
                        </a:rPr>
                        <a:t>Percent Foreign-born</a:t>
                      </a:r>
                      <a:endParaRPr lang="en-US" sz="2000" kern="1200" dirty="0">
                        <a:solidFill>
                          <a:srgbClr val="002060"/>
                        </a:solidFill>
                        <a:latin typeface="+mn-lt"/>
                        <a:ea typeface="+mn-ea"/>
                        <a:cs typeface="+mn-cs"/>
                      </a:endParaRPr>
                    </a:p>
                  </a:txBody>
                  <a:tcPr/>
                </a:tc>
                <a:tc>
                  <a:txBody>
                    <a:bodyPr/>
                    <a:lstStyle/>
                    <a:p>
                      <a:pPr algn="ctr"/>
                      <a:r>
                        <a:rPr lang="en-US" sz="2000" dirty="0">
                          <a:solidFill>
                            <a:srgbClr val="002060"/>
                          </a:solidFill>
                        </a:rPr>
                        <a:t>57%</a:t>
                      </a:r>
                    </a:p>
                  </a:txBody>
                  <a:tcPr/>
                </a:tc>
                <a:tc>
                  <a:txBody>
                    <a:bodyPr/>
                    <a:lstStyle/>
                    <a:p>
                      <a:pPr algn="ctr"/>
                      <a:r>
                        <a:rPr lang="en-US" sz="2000" dirty="0">
                          <a:solidFill>
                            <a:srgbClr val="002060"/>
                          </a:solidFill>
                        </a:rPr>
                        <a:t>51%</a:t>
                      </a:r>
                    </a:p>
                  </a:txBody>
                  <a:tcPr/>
                </a:tc>
                <a:tc>
                  <a:txBody>
                    <a:bodyPr/>
                    <a:lstStyle/>
                    <a:p>
                      <a:pPr algn="ctr"/>
                      <a:r>
                        <a:rPr lang="en-US" sz="2000" dirty="0">
                          <a:solidFill>
                            <a:srgbClr val="002060"/>
                          </a:solidFill>
                        </a:rPr>
                        <a:t>50%</a:t>
                      </a:r>
                    </a:p>
                  </a:txBody>
                  <a:tcPr/>
                </a:tc>
                <a:extLst>
                  <a:ext uri="{0D108BD9-81ED-4DB2-BD59-A6C34878D82A}">
                    <a16:rowId xmlns:a16="http://schemas.microsoft.com/office/drawing/2014/main" val="1031956568"/>
                  </a:ext>
                </a:extLst>
              </a:tr>
              <a:tr h="591344">
                <a:tc>
                  <a:txBody>
                    <a:bodyPr/>
                    <a:lstStyle/>
                    <a:p>
                      <a:pPr marL="0" algn="l" defTabSz="914400" rtl="0" eaLnBrk="1" latinLnBrk="0" hangingPunct="1"/>
                      <a:r>
                        <a:rPr lang="en-US" sz="2000" kern="1200" dirty="0">
                          <a:solidFill>
                            <a:srgbClr val="002060"/>
                          </a:solidFill>
                        </a:rPr>
                        <a:t>Percent URM</a:t>
                      </a:r>
                      <a:endParaRPr lang="en-US" sz="2000" kern="1200" dirty="0">
                        <a:solidFill>
                          <a:srgbClr val="002060"/>
                        </a:solidFill>
                        <a:latin typeface="+mn-lt"/>
                        <a:ea typeface="+mn-ea"/>
                        <a:cs typeface="+mn-cs"/>
                      </a:endParaRPr>
                    </a:p>
                  </a:txBody>
                  <a:tcPr/>
                </a:tc>
                <a:tc>
                  <a:txBody>
                    <a:bodyPr/>
                    <a:lstStyle/>
                    <a:p>
                      <a:pPr algn="ctr"/>
                      <a:r>
                        <a:rPr lang="en-US" sz="2000" dirty="0">
                          <a:solidFill>
                            <a:srgbClr val="002060"/>
                          </a:solidFill>
                        </a:rPr>
                        <a:t>13%</a:t>
                      </a:r>
                    </a:p>
                  </a:txBody>
                  <a:tcPr/>
                </a:tc>
                <a:tc>
                  <a:txBody>
                    <a:bodyPr/>
                    <a:lstStyle/>
                    <a:p>
                      <a:pPr algn="ctr"/>
                      <a:r>
                        <a:rPr lang="en-US" sz="2000" dirty="0">
                          <a:solidFill>
                            <a:srgbClr val="002060"/>
                          </a:solidFill>
                        </a:rPr>
                        <a:t>14%</a:t>
                      </a:r>
                    </a:p>
                  </a:txBody>
                  <a:tcPr/>
                </a:tc>
                <a:tc>
                  <a:txBody>
                    <a:bodyPr/>
                    <a:lstStyle/>
                    <a:p>
                      <a:pPr algn="ctr"/>
                      <a:r>
                        <a:rPr lang="en-US" sz="2000" dirty="0">
                          <a:solidFill>
                            <a:srgbClr val="002060"/>
                          </a:solidFill>
                        </a:rPr>
                        <a:t>18%</a:t>
                      </a:r>
                    </a:p>
                  </a:txBody>
                  <a:tcPr/>
                </a:tc>
                <a:extLst>
                  <a:ext uri="{0D108BD9-81ED-4DB2-BD59-A6C34878D82A}">
                    <a16:rowId xmlns:a16="http://schemas.microsoft.com/office/drawing/2014/main" val="2695675966"/>
                  </a:ext>
                </a:extLst>
              </a:tr>
            </a:tbl>
          </a:graphicData>
        </a:graphic>
      </p:graphicFrame>
    </p:spTree>
    <p:extLst>
      <p:ext uri="{BB962C8B-B14F-4D97-AF65-F5344CB8AC3E}">
        <p14:creationId xmlns:p14="http://schemas.microsoft.com/office/powerpoint/2010/main" val="168483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33AD-B865-0A40-12F0-2D0EDDC86E18}"/>
              </a:ext>
            </a:extLst>
          </p:cNvPr>
          <p:cNvSpPr>
            <a:spLocks noGrp="1"/>
          </p:cNvSpPr>
          <p:nvPr>
            <p:ph type="title"/>
          </p:nvPr>
        </p:nvSpPr>
        <p:spPr/>
        <p:txBody>
          <a:bodyPr/>
          <a:lstStyle/>
          <a:p>
            <a:endParaRPr lang="en-US" dirty="0"/>
          </a:p>
        </p:txBody>
      </p:sp>
      <p:pic>
        <p:nvPicPr>
          <p:cNvPr id="9" name="Content Placeholder 8" descr="Chart, bar chart&#10;&#10;Description automatically generated">
            <a:extLst>
              <a:ext uri="{FF2B5EF4-FFF2-40B4-BE49-F238E27FC236}">
                <a16:creationId xmlns:a16="http://schemas.microsoft.com/office/drawing/2014/main" id="{A2BCE8DC-D61B-D706-1178-2BAB7400E0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9102" y="1826684"/>
            <a:ext cx="3553797" cy="4349749"/>
          </a:xfrm>
        </p:spPr>
      </p:pic>
      <p:pic>
        <p:nvPicPr>
          <p:cNvPr id="4" name="Picture 3">
            <a:extLst>
              <a:ext uri="{FF2B5EF4-FFF2-40B4-BE49-F238E27FC236}">
                <a16:creationId xmlns:a16="http://schemas.microsoft.com/office/drawing/2014/main" id="{DFC292EC-D12C-69D1-EFF2-37C7A736D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3B0EFA-15DA-1229-1874-C4FCB020927D}"/>
              </a:ext>
            </a:extLst>
          </p:cNvPr>
          <p:cNvSpPr/>
          <p:nvPr/>
        </p:nvSpPr>
        <p:spPr>
          <a:xfrm>
            <a:off x="91440" y="1510242"/>
            <a:ext cx="6509359" cy="3616375"/>
          </a:xfrm>
          <a:prstGeom prst="rect">
            <a:avLst/>
          </a:prstGeom>
        </p:spPr>
        <p:txBody>
          <a:bodyPr wrap="square">
            <a:spAutoFit/>
          </a:bodyPr>
          <a:lstStyle/>
          <a:p>
            <a:pPr lvl="1"/>
            <a:r>
              <a:rPr lang="en-US" sz="3200" b="1" dirty="0">
                <a:solidFill>
                  <a:srgbClr val="958405"/>
                </a:solidFill>
                <a:latin typeface="Arial" panose="020B0604020202020204" pitchFamily="34" charset="0"/>
                <a:cs typeface="Arial" panose="020B0604020202020204" pitchFamily="34" charset="0"/>
              </a:rPr>
              <a:t>Outcomes:</a:t>
            </a:r>
          </a:p>
          <a:p>
            <a:pPr lvl="1">
              <a:spcBef>
                <a:spcPts val="600"/>
              </a:spcBef>
            </a:pPr>
            <a:r>
              <a:rPr lang="en-US" sz="2400" dirty="0">
                <a:solidFill>
                  <a:srgbClr val="002060"/>
                </a:solidFill>
                <a:latin typeface="Arial" panose="020B0604020202020204" pitchFamily="34" charset="0"/>
                <a:cs typeface="Arial" panose="020B0604020202020204" pitchFamily="34" charset="0"/>
              </a:rPr>
              <a:t>All intervention group faculty had significant changes in </a:t>
            </a:r>
            <a:r>
              <a:rPr lang="en-US" sz="2400" dirty="0">
                <a:solidFill>
                  <a:srgbClr val="958405"/>
                </a:solidFill>
                <a:latin typeface="Arial" panose="020B0604020202020204" pitchFamily="34" charset="0"/>
                <a:cs typeface="Arial" panose="020B0604020202020204" pitchFamily="34" charset="0"/>
              </a:rPr>
              <a:t>attitudes</a:t>
            </a:r>
            <a:r>
              <a:rPr lang="en-US" sz="2400" dirty="0">
                <a:solidFill>
                  <a:srgbClr val="002060"/>
                </a:solidFill>
                <a:latin typeface="Arial" panose="020B0604020202020204" pitchFamily="34" charset="0"/>
                <a:cs typeface="Arial" panose="020B0604020202020204" pitchFamily="34" charset="0"/>
              </a:rPr>
              <a:t> pre- to post-test.</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a:p>
            <a:pPr marL="914377" lvl="1" indent="-457189">
              <a:buFont typeface="Wingdings" pitchFamily="2" charset="2"/>
              <a:buChar char="Ø"/>
            </a:pPr>
            <a:r>
              <a:rPr lang="en-US" sz="2400" dirty="0">
                <a:solidFill>
                  <a:srgbClr val="002060"/>
                </a:solidFill>
                <a:latin typeface="Arial" panose="020B0604020202020204" pitchFamily="34" charset="0"/>
                <a:cs typeface="Arial" panose="020B0604020202020204" pitchFamily="34" charset="0"/>
              </a:rPr>
              <a:t>The workshop significantly increased participants’ self-efficacy:</a:t>
            </a:r>
          </a:p>
          <a:p>
            <a:pPr marL="1371566" lvl="2" indent="-457189">
              <a:buFont typeface="Courier New" panose="02070309020205020404" pitchFamily="49" charset="0"/>
              <a:buChar char="o"/>
            </a:pPr>
            <a:r>
              <a:rPr lang="en-US" sz="2400" dirty="0">
                <a:solidFill>
                  <a:srgbClr val="002060"/>
                </a:solidFill>
                <a:latin typeface="Arial" panose="020B0604020202020204" pitchFamily="34" charset="0"/>
                <a:cs typeface="Arial" panose="020B0604020202020204" pitchFamily="34" charset="0"/>
              </a:rPr>
              <a:t>belief in their ability to intervene -  </a:t>
            </a:r>
            <a:r>
              <a:rPr lang="en-US" sz="2400" dirty="0">
                <a:solidFill>
                  <a:srgbClr val="958405"/>
                </a:solidFill>
                <a:latin typeface="Arial" panose="020B0604020202020204" pitchFamily="34" charset="0"/>
                <a:cs typeface="Arial" panose="020B0604020202020204" pitchFamily="34" charset="0"/>
              </a:rPr>
              <a:t>having the confidence and the tools to do something</a:t>
            </a:r>
          </a:p>
        </p:txBody>
      </p:sp>
      <p:pic>
        <p:nvPicPr>
          <p:cNvPr id="8" name="Picture 7" descr="Chart, bar chart&#10;&#10;Description automatically generated">
            <a:extLst>
              <a:ext uri="{FF2B5EF4-FFF2-40B4-BE49-F238E27FC236}">
                <a16:creationId xmlns:a16="http://schemas.microsoft.com/office/drawing/2014/main" id="{BB60AFD5-A834-D438-1BF7-B4525545B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105" y="852579"/>
            <a:ext cx="3876828" cy="5640296"/>
          </a:xfrm>
          <a:prstGeom prst="rect">
            <a:avLst/>
          </a:prstGeom>
        </p:spPr>
      </p:pic>
    </p:spTree>
    <p:extLst>
      <p:ext uri="{BB962C8B-B14F-4D97-AF65-F5344CB8AC3E}">
        <p14:creationId xmlns:p14="http://schemas.microsoft.com/office/powerpoint/2010/main" val="19739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33AD-B865-0A40-12F0-2D0EDDC86E18}"/>
              </a:ext>
            </a:extLst>
          </p:cNvPr>
          <p:cNvSpPr>
            <a:spLocks noGrp="1"/>
          </p:cNvSpPr>
          <p:nvPr>
            <p:ph type="title"/>
          </p:nvPr>
        </p:nvSpPr>
        <p:spPr/>
        <p:txBody>
          <a:bodyPr/>
          <a:lstStyle/>
          <a:p>
            <a:endParaRPr lang="en-US"/>
          </a:p>
        </p:txBody>
      </p:sp>
      <p:pic>
        <p:nvPicPr>
          <p:cNvPr id="9" name="Content Placeholder 8" descr="Chart, bar chart&#10;&#10;Description automatically generated">
            <a:extLst>
              <a:ext uri="{FF2B5EF4-FFF2-40B4-BE49-F238E27FC236}">
                <a16:creationId xmlns:a16="http://schemas.microsoft.com/office/drawing/2014/main" id="{A2BCE8DC-D61B-D706-1178-2BAB7400E0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9102" y="1826684"/>
            <a:ext cx="3553797" cy="4349749"/>
          </a:xfrm>
        </p:spPr>
      </p:pic>
      <p:pic>
        <p:nvPicPr>
          <p:cNvPr id="4" name="Picture 3">
            <a:extLst>
              <a:ext uri="{FF2B5EF4-FFF2-40B4-BE49-F238E27FC236}">
                <a16:creationId xmlns:a16="http://schemas.microsoft.com/office/drawing/2014/main" id="{DFC292EC-D12C-69D1-EFF2-37C7A736D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Chart, bar chart&#10;&#10;Description automatically generated">
            <a:extLst>
              <a:ext uri="{FF2B5EF4-FFF2-40B4-BE49-F238E27FC236}">
                <a16:creationId xmlns:a16="http://schemas.microsoft.com/office/drawing/2014/main" id="{87D824A0-035A-07B2-5D8A-5BFE40D1F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559" y="794647"/>
            <a:ext cx="4006242" cy="5774527"/>
          </a:xfrm>
          <a:prstGeom prst="rect">
            <a:avLst/>
          </a:prstGeom>
        </p:spPr>
      </p:pic>
      <p:sp>
        <p:nvSpPr>
          <p:cNvPr id="7" name="Rectangle 6">
            <a:extLst>
              <a:ext uri="{FF2B5EF4-FFF2-40B4-BE49-F238E27FC236}">
                <a16:creationId xmlns:a16="http://schemas.microsoft.com/office/drawing/2014/main" id="{2A85D050-CCDC-CCC6-DC40-47228368FB2F}"/>
              </a:ext>
            </a:extLst>
          </p:cNvPr>
          <p:cNvSpPr/>
          <p:nvPr/>
        </p:nvSpPr>
        <p:spPr>
          <a:xfrm>
            <a:off x="91440" y="1508760"/>
            <a:ext cx="6509359" cy="2877711"/>
          </a:xfrm>
          <a:prstGeom prst="rect">
            <a:avLst/>
          </a:prstGeom>
        </p:spPr>
        <p:txBody>
          <a:bodyPr wrap="square">
            <a:spAutoFit/>
          </a:bodyPr>
          <a:lstStyle/>
          <a:p>
            <a:pPr lvl="1"/>
            <a:r>
              <a:rPr lang="en-US" sz="3200" b="1" dirty="0">
                <a:solidFill>
                  <a:srgbClr val="958405"/>
                </a:solidFill>
                <a:latin typeface="Arial" panose="020B0604020202020204" pitchFamily="34" charset="0"/>
                <a:cs typeface="Arial" panose="020B0604020202020204" pitchFamily="34" charset="0"/>
              </a:rPr>
              <a:t>Outcomes</a:t>
            </a:r>
            <a:r>
              <a:rPr lang="en-US" sz="3200" b="1" dirty="0">
                <a:solidFill>
                  <a:srgbClr val="B39E05"/>
                </a:solidFill>
                <a:latin typeface="Arial" panose="020B0604020202020204" pitchFamily="34" charset="0"/>
                <a:cs typeface="Arial" panose="020B0604020202020204" pitchFamily="34" charset="0"/>
              </a:rPr>
              <a:t>: </a:t>
            </a:r>
            <a:endParaRPr lang="en-US" sz="3200" b="1" dirty="0">
              <a:solidFill>
                <a:srgbClr val="958405"/>
              </a:solidFill>
              <a:latin typeface="Arial" panose="020B0604020202020204" pitchFamily="34" charset="0"/>
              <a:cs typeface="Arial" panose="020B0604020202020204" pitchFamily="34" charset="0"/>
            </a:endParaRPr>
          </a:p>
          <a:p>
            <a:pPr lvl="1">
              <a:spcBef>
                <a:spcPts val="600"/>
              </a:spcBef>
            </a:pPr>
            <a:r>
              <a:rPr lang="en-US" sz="2400" dirty="0">
                <a:solidFill>
                  <a:srgbClr val="002060"/>
                </a:solidFill>
                <a:latin typeface="Arial" panose="020B0604020202020204" pitchFamily="34" charset="0"/>
                <a:cs typeface="Arial" panose="020B0604020202020204" pitchFamily="34" charset="0"/>
              </a:rPr>
              <a:t>All intervention group faculty had significant changes in </a:t>
            </a:r>
            <a:r>
              <a:rPr lang="en-US" sz="2400" dirty="0">
                <a:solidFill>
                  <a:srgbClr val="958405"/>
                </a:solidFill>
                <a:latin typeface="Arial" panose="020B0604020202020204" pitchFamily="34" charset="0"/>
                <a:cs typeface="Arial" panose="020B0604020202020204" pitchFamily="34" charset="0"/>
              </a:rPr>
              <a:t>behavior</a:t>
            </a:r>
            <a:r>
              <a:rPr lang="en-US" sz="2400" dirty="0">
                <a:solidFill>
                  <a:srgbClr val="002060"/>
                </a:solidFill>
                <a:latin typeface="Arial" panose="020B0604020202020204" pitchFamily="34" charset="0"/>
                <a:cs typeface="Arial" panose="020B0604020202020204" pitchFamily="34" charset="0"/>
              </a:rPr>
              <a:t> pre- to post-test.</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a:p>
            <a:pPr marL="914377" lvl="1" indent="-457189">
              <a:buFont typeface="Wingdings" pitchFamily="2" charset="2"/>
              <a:buChar char="Ø"/>
            </a:pPr>
            <a:r>
              <a:rPr lang="en-US" sz="2400" dirty="0">
                <a:solidFill>
                  <a:srgbClr val="002060"/>
                </a:solidFill>
                <a:latin typeface="Arial" panose="020B0604020202020204" pitchFamily="34" charset="0"/>
                <a:cs typeface="Arial" panose="020B0604020202020204" pitchFamily="34" charset="0"/>
              </a:rPr>
              <a:t>The workshop significantly increased participants’ </a:t>
            </a:r>
            <a:r>
              <a:rPr lang="en-US" sz="2400" dirty="0">
                <a:solidFill>
                  <a:srgbClr val="958405"/>
                </a:solidFill>
                <a:latin typeface="Arial" panose="020B0604020202020204" pitchFamily="34" charset="0"/>
                <a:cs typeface="Arial" panose="020B0604020202020204" pitchFamily="34" charset="0"/>
              </a:rPr>
              <a:t>actual interventions</a:t>
            </a:r>
            <a:r>
              <a:rPr lang="en-US" sz="2400" dirty="0">
                <a:solidFill>
                  <a:srgbClr val="002060"/>
                </a:solidFill>
                <a:latin typeface="Arial" panose="020B0604020202020204" pitchFamily="34" charset="0"/>
                <a:cs typeface="Arial" panose="020B0604020202020204" pitchFamily="34" charset="0"/>
              </a:rPr>
              <a:t> in biased incidents.</a:t>
            </a:r>
          </a:p>
        </p:txBody>
      </p:sp>
    </p:spTree>
    <p:extLst>
      <p:ext uri="{BB962C8B-B14F-4D97-AF65-F5344CB8AC3E}">
        <p14:creationId xmlns:p14="http://schemas.microsoft.com/office/powerpoint/2010/main" val="3072919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CBDA22-1D66-9AB3-C98A-081F3FC3090C}"/>
              </a:ext>
            </a:extLst>
          </p:cNvPr>
          <p:cNvSpPr>
            <a:spLocks noGrp="1"/>
          </p:cNvSpPr>
          <p:nvPr>
            <p:ph idx="1"/>
          </p:nvPr>
        </p:nvSpPr>
        <p:spPr>
          <a:xfrm>
            <a:off x="155390" y="956237"/>
            <a:ext cx="7159812" cy="5725457"/>
          </a:xfrm>
          <a:noFill/>
        </p:spPr>
        <p:txBody>
          <a:bodyPr anchor="ctr" anchorCtr="0">
            <a:noAutofit/>
          </a:bodyPr>
          <a:lstStyle/>
          <a:p>
            <a:pPr marL="0" lvl="1" indent="0" defTabSz="609570">
              <a:lnSpc>
                <a:spcPct val="150000"/>
              </a:lnSpc>
              <a:spcBef>
                <a:spcPts val="0"/>
              </a:spcBef>
              <a:buNone/>
              <a:defRPr/>
            </a:pPr>
            <a:r>
              <a:rPr lang="en-US" sz="3200" b="1" dirty="0">
                <a:solidFill>
                  <a:srgbClr val="002060"/>
                </a:solidFill>
              </a:rPr>
              <a:t>Florida International University </a:t>
            </a:r>
          </a:p>
          <a:p>
            <a:pPr marL="365742" lvl="1" indent="-365742" defTabSz="609570">
              <a:lnSpc>
                <a:spcPct val="150000"/>
              </a:lnSpc>
              <a:spcBef>
                <a:spcPts val="0"/>
              </a:spcBef>
              <a:defRPr/>
            </a:pPr>
            <a:r>
              <a:rPr lang="en-US" sz="2667" dirty="0">
                <a:solidFill>
                  <a:srgbClr val="002060"/>
                </a:solidFill>
              </a:rPr>
              <a:t>Largest Hispanic Serving Institution in U.S.</a:t>
            </a:r>
          </a:p>
          <a:p>
            <a:pPr marL="365742" indent="-365742" defTabSz="609570">
              <a:lnSpc>
                <a:spcPct val="150000"/>
              </a:lnSpc>
              <a:spcBef>
                <a:spcPts val="0"/>
              </a:spcBef>
              <a:buSzPct val="90000"/>
              <a:defRPr/>
            </a:pPr>
            <a:r>
              <a:rPr lang="en-US" sz="2667" dirty="0">
                <a:solidFill>
                  <a:srgbClr val="002060"/>
                </a:solidFill>
              </a:rPr>
              <a:t>Student Count: </a:t>
            </a:r>
            <a:r>
              <a:rPr lang="en-US" sz="2667" b="1" dirty="0">
                <a:solidFill>
                  <a:srgbClr val="958405"/>
                </a:solidFill>
              </a:rPr>
              <a:t>55,000</a:t>
            </a:r>
          </a:p>
          <a:p>
            <a:pPr marL="365742" indent="-365742" defTabSz="609570">
              <a:lnSpc>
                <a:spcPct val="150000"/>
              </a:lnSpc>
              <a:spcBef>
                <a:spcPts val="0"/>
              </a:spcBef>
              <a:buSzPct val="90000"/>
              <a:defRPr/>
            </a:pPr>
            <a:r>
              <a:rPr lang="en-US" sz="2667" dirty="0">
                <a:solidFill>
                  <a:srgbClr val="002060"/>
                </a:solidFill>
              </a:rPr>
              <a:t>Hispanic/Latino: </a:t>
            </a:r>
            <a:r>
              <a:rPr lang="en-US" sz="2667" b="1" dirty="0">
                <a:solidFill>
                  <a:srgbClr val="958405"/>
                </a:solidFill>
              </a:rPr>
              <a:t>61%</a:t>
            </a:r>
          </a:p>
          <a:p>
            <a:pPr marL="365742" indent="-365742" defTabSz="609570">
              <a:lnSpc>
                <a:spcPct val="150000"/>
              </a:lnSpc>
              <a:spcBef>
                <a:spcPts val="0"/>
              </a:spcBef>
              <a:buSzPct val="90000"/>
              <a:defRPr/>
            </a:pPr>
            <a:r>
              <a:rPr lang="en-US" sz="2667" dirty="0">
                <a:solidFill>
                  <a:srgbClr val="002060"/>
                </a:solidFill>
              </a:rPr>
              <a:t>Black: </a:t>
            </a:r>
            <a:r>
              <a:rPr lang="en-US" sz="2667" b="1" dirty="0">
                <a:solidFill>
                  <a:srgbClr val="958405"/>
                </a:solidFill>
              </a:rPr>
              <a:t>13%</a:t>
            </a:r>
            <a:br>
              <a:rPr lang="en-US" sz="2667" b="1" dirty="0">
                <a:solidFill>
                  <a:srgbClr val="958405"/>
                </a:solidFill>
              </a:rPr>
            </a:br>
            <a:endParaRPr lang="en-US" sz="2667" b="1" dirty="0">
              <a:solidFill>
                <a:srgbClr val="958405"/>
              </a:solidFill>
            </a:endParaRPr>
          </a:p>
          <a:p>
            <a:pPr marL="0" indent="0">
              <a:lnSpc>
                <a:spcPct val="150000"/>
              </a:lnSpc>
              <a:buNone/>
            </a:pPr>
            <a:endParaRPr lang="en-US" dirty="0"/>
          </a:p>
        </p:txBody>
      </p:sp>
      <p:pic>
        <p:nvPicPr>
          <p:cNvPr id="9" name="Picture 8" descr="A group of people walking in front of a building&#10;&#10;Description automatically generated">
            <a:extLst>
              <a:ext uri="{FF2B5EF4-FFF2-40B4-BE49-F238E27FC236}">
                <a16:creationId xmlns:a16="http://schemas.microsoft.com/office/drawing/2014/main" id="{563B9815-648E-46D5-1203-634E8C3E8E7F}"/>
              </a:ext>
            </a:extLst>
          </p:cNvPr>
          <p:cNvPicPr>
            <a:picLocks noChangeAspect="1"/>
          </p:cNvPicPr>
          <p:nvPr/>
        </p:nvPicPr>
        <p:blipFill rotWithShape="1">
          <a:blip r:embed="rId2"/>
          <a:srcRect l="27635" t="-1" r="25282" b="-1"/>
          <a:stretch/>
        </p:blipFill>
        <p:spPr>
          <a:xfrm>
            <a:off x="7315200" y="1128"/>
            <a:ext cx="4876800" cy="6858000"/>
          </a:xfrm>
          <a:prstGeom prst="rect">
            <a:avLst/>
          </a:prstGeom>
        </p:spPr>
      </p:pic>
    </p:spTree>
    <p:extLst>
      <p:ext uri="{BB962C8B-B14F-4D97-AF65-F5344CB8AC3E}">
        <p14:creationId xmlns:p14="http://schemas.microsoft.com/office/powerpoint/2010/main" val="81057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500E-DE67-CD3F-7AF3-C8BD9873BA91}"/>
              </a:ext>
            </a:extLst>
          </p:cNvPr>
          <p:cNvSpPr>
            <a:spLocks noGrp="1"/>
          </p:cNvSpPr>
          <p:nvPr>
            <p:ph type="title"/>
          </p:nvPr>
        </p:nvSpPr>
        <p:spPr/>
        <p:txBody>
          <a:bodyPr/>
          <a:lstStyle/>
          <a:p>
            <a:endParaRPr lang="en-US"/>
          </a:p>
        </p:txBody>
      </p:sp>
      <p:pic>
        <p:nvPicPr>
          <p:cNvPr id="10" name="Content Placeholder 9" descr="Chart, bar chart&#10;&#10;Description automatically generated">
            <a:extLst>
              <a:ext uri="{FF2B5EF4-FFF2-40B4-BE49-F238E27FC236}">
                <a16:creationId xmlns:a16="http://schemas.microsoft.com/office/drawing/2014/main" id="{A1051EAB-F40A-0443-9834-27F2DCB8D7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1825" y="1826684"/>
            <a:ext cx="4668351" cy="4349749"/>
          </a:xfrm>
        </p:spPr>
      </p:pic>
      <p:pic>
        <p:nvPicPr>
          <p:cNvPr id="5" name="Picture 4">
            <a:extLst>
              <a:ext uri="{FF2B5EF4-FFF2-40B4-BE49-F238E27FC236}">
                <a16:creationId xmlns:a16="http://schemas.microsoft.com/office/drawing/2014/main" id="{9E3F702E-5ED6-BA0B-93B2-ED96868AC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EAAA60B-B12C-D14E-0E35-869C69801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669" y="854379"/>
            <a:ext cx="7914233" cy="5694219"/>
          </a:xfrm>
          <a:prstGeom prst="rect">
            <a:avLst/>
          </a:prstGeom>
        </p:spPr>
      </p:pic>
      <p:cxnSp>
        <p:nvCxnSpPr>
          <p:cNvPr id="11" name="Straight Arrow Connector 10">
            <a:extLst>
              <a:ext uri="{FF2B5EF4-FFF2-40B4-BE49-F238E27FC236}">
                <a16:creationId xmlns:a16="http://schemas.microsoft.com/office/drawing/2014/main" id="{4967D128-629D-114C-A221-C15D51C6FF53}"/>
              </a:ext>
            </a:extLst>
          </p:cNvPr>
          <p:cNvCxnSpPr/>
          <p:nvPr/>
        </p:nvCxnSpPr>
        <p:spPr>
          <a:xfrm flipV="1">
            <a:off x="6691746" y="3089565"/>
            <a:ext cx="498764" cy="6234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C11F18F-5860-07B6-90D3-1F9A46F160D3}"/>
              </a:ext>
            </a:extLst>
          </p:cNvPr>
          <p:cNvSpPr/>
          <p:nvPr/>
        </p:nvSpPr>
        <p:spPr>
          <a:xfrm>
            <a:off x="91440" y="1508760"/>
            <a:ext cx="3669175" cy="2877711"/>
          </a:xfrm>
          <a:prstGeom prst="rect">
            <a:avLst/>
          </a:prstGeom>
        </p:spPr>
        <p:txBody>
          <a:bodyPr wrap="square">
            <a:spAutoFit/>
          </a:bodyPr>
          <a:lstStyle/>
          <a:p>
            <a:pPr lvl="1"/>
            <a:r>
              <a:rPr lang="en-US" sz="3200" b="1" dirty="0">
                <a:solidFill>
                  <a:srgbClr val="958405"/>
                </a:solidFill>
                <a:latin typeface="Arial" panose="020B0604020202020204" pitchFamily="34" charset="0"/>
                <a:cs typeface="Arial" panose="020B0604020202020204" pitchFamily="34" charset="0"/>
              </a:rPr>
              <a:t>Outcomes</a:t>
            </a:r>
            <a:r>
              <a:rPr lang="en-US" sz="3200" b="1" dirty="0">
                <a:solidFill>
                  <a:srgbClr val="B39E05"/>
                </a:solidFill>
                <a:latin typeface="Arial" panose="020B0604020202020204" pitchFamily="34" charset="0"/>
                <a:cs typeface="Arial" panose="020B0604020202020204" pitchFamily="34" charset="0"/>
              </a:rPr>
              <a:t>: </a:t>
            </a:r>
            <a:endParaRPr lang="en-US" sz="3200" b="1" dirty="0">
              <a:solidFill>
                <a:srgbClr val="958405"/>
              </a:solidFill>
              <a:latin typeface="Arial" panose="020B0604020202020204" pitchFamily="34" charset="0"/>
              <a:cs typeface="Arial" panose="020B0604020202020204" pitchFamily="34" charset="0"/>
            </a:endParaRPr>
          </a:p>
          <a:p>
            <a:pPr lvl="1">
              <a:spcBef>
                <a:spcPts val="600"/>
              </a:spcBef>
            </a:pPr>
            <a:r>
              <a:rPr lang="en-US" sz="2400" dirty="0">
                <a:solidFill>
                  <a:srgbClr val="002060"/>
                </a:solidFill>
                <a:latin typeface="Arial" panose="020B0604020202020204" pitchFamily="34" charset="0"/>
                <a:cs typeface="Arial" panose="020B0604020202020204" pitchFamily="34" charset="0"/>
              </a:rPr>
              <a:t>Foreign-born faculty had a </a:t>
            </a:r>
            <a:r>
              <a:rPr lang="en-US" sz="2400" dirty="0">
                <a:solidFill>
                  <a:srgbClr val="958405"/>
                </a:solidFill>
                <a:latin typeface="Arial" panose="020B0604020202020204" pitchFamily="34" charset="0"/>
                <a:cs typeface="Arial" panose="020B0604020202020204" pitchFamily="34" charset="0"/>
              </a:rPr>
              <a:t>greater change in awareness </a:t>
            </a:r>
            <a:r>
              <a:rPr lang="en-US" sz="2400" dirty="0">
                <a:solidFill>
                  <a:srgbClr val="002060"/>
                </a:solidFill>
                <a:latin typeface="Arial" panose="020B0604020202020204" pitchFamily="34" charset="0"/>
                <a:cs typeface="Arial" panose="020B0604020202020204" pitchFamily="34" charset="0"/>
              </a:rPr>
              <a:t>and ability to notice bias than U.S. born faculty.</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8064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500E-DE67-CD3F-7AF3-C8BD9873BA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137CB7-B6DA-11EA-83F9-8C7463E5BB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E3F702E-5ED6-BA0B-93B2-ED96868AC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Table 9">
            <a:extLst>
              <a:ext uri="{FF2B5EF4-FFF2-40B4-BE49-F238E27FC236}">
                <a16:creationId xmlns:a16="http://schemas.microsoft.com/office/drawing/2014/main" id="{D50D1951-262F-8B37-91CB-BC61B1AAA02F}"/>
              </a:ext>
            </a:extLst>
          </p:cNvPr>
          <p:cNvGraphicFramePr>
            <a:graphicFrameLocks noGrp="1"/>
          </p:cNvGraphicFramePr>
          <p:nvPr>
            <p:extLst>
              <p:ext uri="{D42A27DB-BD31-4B8C-83A1-F6EECF244321}">
                <p14:modId xmlns:p14="http://schemas.microsoft.com/office/powerpoint/2010/main" val="2584718901"/>
              </p:ext>
            </p:extLst>
          </p:nvPr>
        </p:nvGraphicFramePr>
        <p:xfrm>
          <a:off x="1594817" y="2464920"/>
          <a:ext cx="8192621" cy="4029204"/>
        </p:xfrm>
        <a:graphic>
          <a:graphicData uri="http://schemas.openxmlformats.org/drawingml/2006/table">
            <a:tbl>
              <a:tblPr/>
              <a:tblGrid>
                <a:gridCol w="2862883">
                  <a:extLst>
                    <a:ext uri="{9D8B030D-6E8A-4147-A177-3AD203B41FA5}">
                      <a16:colId xmlns:a16="http://schemas.microsoft.com/office/drawing/2014/main" val="131217237"/>
                    </a:ext>
                  </a:extLst>
                </a:gridCol>
                <a:gridCol w="215900">
                  <a:extLst>
                    <a:ext uri="{9D8B030D-6E8A-4147-A177-3AD203B41FA5}">
                      <a16:colId xmlns:a16="http://schemas.microsoft.com/office/drawing/2014/main" val="4256748357"/>
                    </a:ext>
                  </a:extLst>
                </a:gridCol>
                <a:gridCol w="825500">
                  <a:extLst>
                    <a:ext uri="{9D8B030D-6E8A-4147-A177-3AD203B41FA5}">
                      <a16:colId xmlns:a16="http://schemas.microsoft.com/office/drawing/2014/main" val="2393416464"/>
                    </a:ext>
                  </a:extLst>
                </a:gridCol>
                <a:gridCol w="749300">
                  <a:extLst>
                    <a:ext uri="{9D8B030D-6E8A-4147-A177-3AD203B41FA5}">
                      <a16:colId xmlns:a16="http://schemas.microsoft.com/office/drawing/2014/main" val="2500982568"/>
                    </a:ext>
                  </a:extLst>
                </a:gridCol>
                <a:gridCol w="889000">
                  <a:extLst>
                    <a:ext uri="{9D8B030D-6E8A-4147-A177-3AD203B41FA5}">
                      <a16:colId xmlns:a16="http://schemas.microsoft.com/office/drawing/2014/main" val="3372958084"/>
                    </a:ext>
                  </a:extLst>
                </a:gridCol>
                <a:gridCol w="901700">
                  <a:extLst>
                    <a:ext uri="{9D8B030D-6E8A-4147-A177-3AD203B41FA5}">
                      <a16:colId xmlns:a16="http://schemas.microsoft.com/office/drawing/2014/main" val="3771957800"/>
                    </a:ext>
                  </a:extLst>
                </a:gridCol>
                <a:gridCol w="795838">
                  <a:extLst>
                    <a:ext uri="{9D8B030D-6E8A-4147-A177-3AD203B41FA5}">
                      <a16:colId xmlns:a16="http://schemas.microsoft.com/office/drawing/2014/main" val="821870304"/>
                    </a:ext>
                  </a:extLst>
                </a:gridCol>
                <a:gridCol w="952500">
                  <a:extLst>
                    <a:ext uri="{9D8B030D-6E8A-4147-A177-3AD203B41FA5}">
                      <a16:colId xmlns:a16="http://schemas.microsoft.com/office/drawing/2014/main" val="260575759"/>
                    </a:ext>
                  </a:extLst>
                </a:gridCol>
              </a:tblGrid>
              <a:tr h="974640">
                <a:tc gridSpan="8">
                  <a:txBody>
                    <a:bodyPr/>
                    <a:lstStyle/>
                    <a:p>
                      <a:pPr algn="ctr"/>
                      <a:r>
                        <a:rPr lang="en-US" sz="2000" b="1" dirty="0">
                          <a:solidFill>
                            <a:srgbClr val="011893"/>
                          </a:solidFill>
                          <a:effectLst/>
                          <a:latin typeface="Segoe UI" panose="020B0502040204020203" pitchFamily="34" charset="0"/>
                        </a:rPr>
                        <a:t>Has the workshop had any effect on your own or your department's practices (like the department's diversity plan)?</a:t>
                      </a:r>
                    </a:p>
                  </a:txBody>
                  <a:tcPr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4956199"/>
                  </a:ext>
                </a:extLst>
              </a:tr>
              <a:tr h="379945">
                <a:tc gridSpan="2">
                  <a:txBody>
                    <a:bodyPr/>
                    <a:lstStyle/>
                    <a:p>
                      <a:pPr algn="ctr"/>
                      <a:endParaRPr lang="en-US" sz="1600" b="1" dirty="0">
                        <a:solidFill>
                          <a:srgbClr val="333333"/>
                        </a:solidFill>
                        <a:effectLst/>
                        <a:latin typeface="Segoe UI" panose="020B0502040204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4">
                  <a:txBody>
                    <a:bodyPr/>
                    <a:lstStyle/>
                    <a:p>
                      <a:pPr algn="ctr"/>
                      <a:r>
                        <a:rPr lang="en-US" sz="1600" b="1" dirty="0">
                          <a:solidFill>
                            <a:srgbClr val="333333"/>
                          </a:solidFill>
                          <a:effectLst/>
                          <a:latin typeface="Segoe UI" panose="020B0502040204020203" pitchFamily="34" charset="0"/>
                        </a:rPr>
                        <a:t>Count of answers</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endParaRPr lang="en-US" sz="1600" b="1" dirty="0">
                        <a:solidFill>
                          <a:srgbClr val="333333"/>
                        </a:solidFill>
                        <a:effectLst/>
                        <a:latin typeface="Segoe UI" panose="020B0502040204020203" pitchFamily="34"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751936713"/>
                  </a:ext>
                </a:extLst>
              </a:tr>
              <a:tr h="522404">
                <a:tc gridSpan="2">
                  <a:txBody>
                    <a:bodyPr/>
                    <a:lstStyle/>
                    <a:p>
                      <a:pPr algn="l"/>
                      <a:r>
                        <a:rPr lang="en-US" sz="1600" b="1" dirty="0">
                          <a:solidFill>
                            <a:srgbClr val="333333"/>
                          </a:solidFill>
                          <a:effectLst/>
                          <a:latin typeface="Segoe UI" panose="020B0502040204020203" pitchFamily="34" charset="0"/>
                        </a:rPr>
                        <a:t>Dept Participation in Bystander</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600" b="1" dirty="0">
                          <a:solidFill>
                            <a:srgbClr val="333333"/>
                          </a:solidFill>
                          <a:effectLst/>
                          <a:latin typeface="Segoe UI" panose="020B0502040204020203" pitchFamily="34" charset="0"/>
                        </a:rPr>
                        <a:t>NO %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600" b="1" dirty="0">
                          <a:solidFill>
                            <a:srgbClr val="333333"/>
                          </a:solidFill>
                          <a:effectLst/>
                          <a:latin typeface="Segoe UI" panose="020B0502040204020203" pitchFamily="34" charset="0"/>
                        </a:rPr>
                        <a:t>YES %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600" b="1" dirty="0">
                          <a:solidFill>
                            <a:srgbClr val="333333"/>
                          </a:solidFill>
                          <a:effectLst/>
                          <a:latin typeface="Segoe UI" panose="020B0502040204020203" pitchFamily="34" charset="0"/>
                        </a:rPr>
                        <a:t>Total #</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319394679"/>
                  </a:ext>
                </a:extLst>
              </a:tr>
              <a:tr h="400594">
                <a:tc>
                  <a:txBody>
                    <a:bodyPr/>
                    <a:lstStyle/>
                    <a:p>
                      <a:pPr algn="l"/>
                      <a:r>
                        <a:rPr lang="en-US" sz="1600" b="1" dirty="0">
                          <a:solidFill>
                            <a:srgbClr val="958405"/>
                          </a:solidFill>
                          <a:effectLst/>
                          <a:latin typeface="Segoe UI" panose="020B0502040204020203" pitchFamily="34" charset="0"/>
                        </a:rPr>
                        <a:t>High (&gt;60% attended)</a:t>
                      </a:r>
                    </a:p>
                  </a:txBody>
                  <a:tcPr marL="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dirty="0">
                        <a:solidFill>
                          <a:srgbClr val="333333"/>
                        </a:solidFill>
                        <a:effectLst/>
                        <a:latin typeface="Segoe UI" panose="020B0502040204020203" pitchFamily="34" charset="0"/>
                      </a:endParaRPr>
                    </a:p>
                  </a:txBody>
                  <a:tcPr marL="19051" marR="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958405"/>
                          </a:solidFill>
                          <a:effectLst/>
                          <a:latin typeface="Segoe UI" panose="020B0502040204020203" pitchFamily="34" charset="0"/>
                        </a:rPr>
                        <a:t>15%</a:t>
                      </a:r>
                    </a:p>
                  </a:txBody>
                  <a:tcPr marL="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b="1" dirty="0">
                          <a:solidFill>
                            <a:srgbClr val="333333"/>
                          </a:solidFill>
                          <a:effectLst/>
                          <a:latin typeface="Segoe UI" panose="020B0502040204020203" pitchFamily="34" charset="0"/>
                        </a:rPr>
                        <a:t>(4)</a:t>
                      </a:r>
                    </a:p>
                  </a:txBody>
                  <a:tcPr marL="19051" marR="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958405"/>
                          </a:solidFill>
                          <a:effectLst/>
                          <a:latin typeface="Segoe UI" panose="020B0502040204020203" pitchFamily="34" charset="0"/>
                        </a:rPr>
                        <a:t>84%</a:t>
                      </a:r>
                    </a:p>
                  </a:txBody>
                  <a:tcPr marL="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b="1" dirty="0">
                          <a:solidFill>
                            <a:srgbClr val="333333"/>
                          </a:solidFill>
                          <a:effectLst/>
                          <a:latin typeface="Segoe UI" panose="020B0502040204020203" pitchFamily="34" charset="0"/>
                        </a:rPr>
                        <a:t>(21)</a:t>
                      </a:r>
                    </a:p>
                  </a:txBody>
                  <a:tcPr marL="19051" marR="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25</a:t>
                      </a:r>
                    </a:p>
                  </a:txBody>
                  <a:tcPr marL="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rgbClr val="333333"/>
                        </a:solidFill>
                        <a:effectLst/>
                        <a:latin typeface="Segoe UI" panose="020B0502040204020203" pitchFamily="34" charset="0"/>
                      </a:endParaRPr>
                    </a:p>
                  </a:txBody>
                  <a:tcPr marL="19051" marR="76200" marT="76200"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7480450"/>
                  </a:ext>
                </a:extLst>
              </a:tr>
              <a:tr h="487108">
                <a:tc>
                  <a:txBody>
                    <a:bodyPr/>
                    <a:lstStyle/>
                    <a:p>
                      <a:pPr algn="l"/>
                      <a:r>
                        <a:rPr lang="en-US" sz="1600" b="1" dirty="0">
                          <a:solidFill>
                            <a:srgbClr val="333333"/>
                          </a:solidFill>
                          <a:effectLst/>
                          <a:latin typeface="Segoe UI" panose="020B0502040204020203" pitchFamily="34" charset="0"/>
                        </a:rPr>
                        <a:t>Medium (40-60% attended)</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dirty="0">
                        <a:solidFill>
                          <a:srgbClr val="333333"/>
                        </a:solidFill>
                        <a:effectLst/>
                        <a:latin typeface="Segoe UI" panose="020B0502040204020203" pitchFamily="34" charset="0"/>
                      </a:endParaRP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28%</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b="1" dirty="0">
                          <a:solidFill>
                            <a:srgbClr val="333333"/>
                          </a:solidFill>
                          <a:effectLst/>
                          <a:latin typeface="Segoe UI" panose="020B0502040204020203" pitchFamily="34" charset="0"/>
                        </a:rPr>
                        <a:t>(27)</a:t>
                      </a: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72%</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b="1" dirty="0">
                          <a:solidFill>
                            <a:srgbClr val="333333"/>
                          </a:solidFill>
                          <a:effectLst/>
                          <a:latin typeface="Segoe UI" panose="020B0502040204020203" pitchFamily="34" charset="0"/>
                        </a:rPr>
                        <a:t>(68)</a:t>
                      </a: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95</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rgbClr val="333333"/>
                        </a:solidFill>
                        <a:effectLst/>
                        <a:latin typeface="Segoe UI" panose="020B0502040204020203" pitchFamily="34" charset="0"/>
                      </a:endParaRP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3823835"/>
                  </a:ext>
                </a:extLst>
              </a:tr>
              <a:tr h="380551">
                <a:tc>
                  <a:txBody>
                    <a:bodyPr/>
                    <a:lstStyle/>
                    <a:p>
                      <a:pPr algn="l"/>
                      <a:r>
                        <a:rPr lang="en-US" sz="1600" b="1" dirty="0">
                          <a:solidFill>
                            <a:schemeClr val="accent2"/>
                          </a:solidFill>
                          <a:effectLst/>
                          <a:latin typeface="Segoe UI" panose="020B0502040204020203" pitchFamily="34" charset="0"/>
                        </a:rPr>
                        <a:t>Low (&lt;40% attended)</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dirty="0">
                        <a:solidFill>
                          <a:srgbClr val="333333"/>
                        </a:solidFill>
                        <a:effectLst/>
                        <a:latin typeface="Segoe UI" panose="020B0502040204020203" pitchFamily="34" charset="0"/>
                      </a:endParaRP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chemeClr val="accent2"/>
                          </a:solidFill>
                          <a:effectLst/>
                          <a:latin typeface="Segoe UI" panose="020B0502040204020203" pitchFamily="34" charset="0"/>
                        </a:rPr>
                        <a:t>44</a:t>
                      </a:r>
                      <a:r>
                        <a:rPr lang="en-US" sz="1600" b="1" dirty="0">
                          <a:solidFill>
                            <a:srgbClr val="333333"/>
                          </a:solidFill>
                          <a:effectLst/>
                          <a:latin typeface="Segoe UI" panose="020B0502040204020203" pitchFamily="34" charset="0"/>
                        </a:rPr>
                        <a:t>%</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b="1" dirty="0">
                          <a:solidFill>
                            <a:srgbClr val="333333"/>
                          </a:solidFill>
                          <a:effectLst/>
                          <a:latin typeface="Segoe UI" panose="020B0502040204020203" pitchFamily="34" charset="0"/>
                        </a:rPr>
                        <a:t>(18)</a:t>
                      </a: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chemeClr val="accent2"/>
                          </a:solidFill>
                          <a:effectLst/>
                          <a:latin typeface="Segoe UI" panose="020B0502040204020203" pitchFamily="34" charset="0"/>
                        </a:rPr>
                        <a:t>56</a:t>
                      </a:r>
                      <a:r>
                        <a:rPr lang="en-US" sz="1600" b="1" dirty="0">
                          <a:solidFill>
                            <a:srgbClr val="333333"/>
                          </a:solidFill>
                          <a:effectLst/>
                          <a:latin typeface="Segoe UI" panose="020B0502040204020203" pitchFamily="34" charset="0"/>
                        </a:rPr>
                        <a:t>%</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b="1" dirty="0">
                          <a:solidFill>
                            <a:srgbClr val="333333"/>
                          </a:solidFill>
                          <a:effectLst/>
                          <a:latin typeface="Segoe UI" panose="020B0502040204020203" pitchFamily="34" charset="0"/>
                        </a:rPr>
                        <a:t>(23)</a:t>
                      </a: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41</a:t>
                      </a:r>
                    </a:p>
                  </a:txBody>
                  <a:tcPr marL="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rgbClr val="333333"/>
                        </a:solidFill>
                        <a:effectLst/>
                        <a:latin typeface="Segoe UI" panose="020B0502040204020203" pitchFamily="34" charset="0"/>
                      </a:endParaRPr>
                    </a:p>
                  </a:txBody>
                  <a:tcPr marL="19051" marR="76200" marT="190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3295170"/>
                  </a:ext>
                </a:extLst>
              </a:tr>
              <a:tr h="462541">
                <a:tc>
                  <a:txBody>
                    <a:bodyPr/>
                    <a:lstStyle/>
                    <a:p>
                      <a:pPr algn="l"/>
                      <a:r>
                        <a:rPr lang="en-US" sz="1600" b="1" dirty="0">
                          <a:solidFill>
                            <a:srgbClr val="333333"/>
                          </a:solidFill>
                          <a:effectLst/>
                          <a:latin typeface="Segoe UI" panose="020B0502040204020203" pitchFamily="34" charset="0"/>
                        </a:rPr>
                        <a:t>Total #</a:t>
                      </a:r>
                    </a:p>
                  </a:txBody>
                  <a:tcPr marL="76200" marT="76200"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dirty="0">
                        <a:solidFill>
                          <a:srgbClr val="333333"/>
                        </a:solidFill>
                        <a:effectLst/>
                        <a:latin typeface="Segoe UI" panose="020B0502040204020203" pitchFamily="34" charset="0"/>
                      </a:endParaRPr>
                    </a:p>
                  </a:txBody>
                  <a:tcPr marL="19051" marR="76200" marT="19051"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49</a:t>
                      </a:r>
                    </a:p>
                  </a:txBody>
                  <a:tcPr marL="76200" marT="76200"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rgbClr val="333333"/>
                        </a:solidFill>
                        <a:effectLst/>
                        <a:latin typeface="Segoe UI" panose="020B0502040204020203" pitchFamily="34" charset="0"/>
                      </a:endParaRPr>
                    </a:p>
                  </a:txBody>
                  <a:tcPr marL="19051" marR="76200" marT="19051"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112</a:t>
                      </a:r>
                    </a:p>
                  </a:txBody>
                  <a:tcPr marL="76200" marT="76200"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rgbClr val="333333"/>
                        </a:solidFill>
                        <a:effectLst/>
                        <a:latin typeface="Segoe UI" panose="020B0502040204020203" pitchFamily="34" charset="0"/>
                      </a:endParaRPr>
                    </a:p>
                  </a:txBody>
                  <a:tcPr marL="19051" marR="76200" marT="19051"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dirty="0">
                          <a:solidFill>
                            <a:srgbClr val="333333"/>
                          </a:solidFill>
                          <a:effectLst/>
                          <a:latin typeface="Segoe UI" panose="020B0502040204020203" pitchFamily="34" charset="0"/>
                        </a:rPr>
                        <a:t>161</a:t>
                      </a:r>
                    </a:p>
                  </a:txBody>
                  <a:tcPr marL="76200" marT="76200"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rgbClr val="333333"/>
                        </a:solidFill>
                        <a:effectLst/>
                        <a:latin typeface="Segoe UI" panose="020B0502040204020203" pitchFamily="34" charset="0"/>
                      </a:endParaRPr>
                    </a:p>
                  </a:txBody>
                  <a:tcPr marL="19051" marR="76200" marT="19051" marB="7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6301788"/>
                  </a:ext>
                </a:extLst>
              </a:tr>
              <a:tr h="379945">
                <a:tc gridSpan="8">
                  <a:txBody>
                    <a:bodyPr/>
                    <a:lstStyle/>
                    <a:p>
                      <a:pPr algn="l"/>
                      <a:endParaRPr lang="en-US" sz="1300" dirty="0">
                        <a:solidFill>
                          <a:srgbClr val="333333"/>
                        </a:solidFill>
                        <a:effectLst/>
                        <a:latin typeface="Segoe UI" panose="020B0502040204020203" pitchFamily="34" charset="0"/>
                      </a:endParaRPr>
                    </a:p>
                  </a:txBody>
                  <a:tcPr marL="76200" marR="76200" marT="57151" marB="190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T w="12700" cap="flat" cmpd="sng" algn="ctr">
                      <a:solidFill>
                        <a:schemeClr val="tx1"/>
                      </a:solidFill>
                      <a:prstDash val="solid"/>
                      <a:round/>
                      <a:headEnd type="none" w="med" len="med"/>
                      <a:tailEnd type="none" w="med" len="med"/>
                    </a:lnT>
                  </a:tcPr>
                </a:tc>
                <a:tc hMerge="1">
                  <a:txBody>
                    <a:bodyPr/>
                    <a:lstStyle/>
                    <a:p>
                      <a:endParaRPr lang="en-US"/>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6320696"/>
                  </a:ext>
                </a:extLst>
              </a:tr>
            </a:tbl>
          </a:graphicData>
        </a:graphic>
      </p:graphicFrame>
      <p:grpSp>
        <p:nvGrpSpPr>
          <p:cNvPr id="7" name="Group 6">
            <a:extLst>
              <a:ext uri="{FF2B5EF4-FFF2-40B4-BE49-F238E27FC236}">
                <a16:creationId xmlns:a16="http://schemas.microsoft.com/office/drawing/2014/main" id="{D0DBC60E-6AB6-F860-0664-B939666C767D}"/>
              </a:ext>
            </a:extLst>
          </p:cNvPr>
          <p:cNvGrpSpPr/>
          <p:nvPr/>
        </p:nvGrpSpPr>
        <p:grpSpPr>
          <a:xfrm>
            <a:off x="176408" y="857956"/>
            <a:ext cx="12015592" cy="1552534"/>
            <a:chOff x="0" y="857956"/>
            <a:chExt cx="12015592" cy="1552534"/>
          </a:xfrm>
        </p:grpSpPr>
        <p:sp>
          <p:nvSpPr>
            <p:cNvPr id="4" name="Rounded Rectangle 3">
              <a:extLst>
                <a:ext uri="{FF2B5EF4-FFF2-40B4-BE49-F238E27FC236}">
                  <a16:creationId xmlns:a16="http://schemas.microsoft.com/office/drawing/2014/main" id="{218B0580-133D-B00A-F992-8BF2FB66E665}"/>
                </a:ext>
              </a:extLst>
            </p:cNvPr>
            <p:cNvSpPr/>
            <p:nvPr/>
          </p:nvSpPr>
          <p:spPr>
            <a:xfrm>
              <a:off x="373636" y="857956"/>
              <a:ext cx="10690577" cy="1552534"/>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ECB0B7-766B-E7F2-2583-B07755AB1651}"/>
                </a:ext>
              </a:extLst>
            </p:cNvPr>
            <p:cNvSpPr/>
            <p:nvPr/>
          </p:nvSpPr>
          <p:spPr>
            <a:xfrm>
              <a:off x="0" y="931141"/>
              <a:ext cx="12015592" cy="1384995"/>
            </a:xfrm>
            <a:prstGeom prst="rect">
              <a:avLst/>
            </a:prstGeom>
          </p:spPr>
          <p:txBody>
            <a:bodyPr wrap="square">
              <a:spAutoFit/>
            </a:bodyPr>
            <a:lstStyle/>
            <a:p>
              <a:pPr lvl="1"/>
              <a:r>
                <a:rPr lang="en-US" sz="2800" b="1" dirty="0">
                  <a:solidFill>
                    <a:schemeClr val="bg1"/>
                  </a:solidFill>
                </a:rPr>
                <a:t>Critical Mass</a:t>
              </a:r>
              <a:r>
                <a:rPr lang="en-US" sz="2800" dirty="0">
                  <a:solidFill>
                    <a:schemeClr val="bg1"/>
                  </a:solidFill>
                </a:rPr>
                <a:t>: Participants from departments with 60%</a:t>
              </a:r>
              <a:r>
                <a:rPr lang="en-US" sz="2800" baseline="30000" dirty="0">
                  <a:solidFill>
                    <a:schemeClr val="bg1"/>
                  </a:solidFill>
                </a:rPr>
                <a:t>*</a:t>
              </a:r>
              <a:r>
                <a:rPr lang="en-US" sz="2800" dirty="0">
                  <a:solidFill>
                    <a:schemeClr val="bg1"/>
                  </a:solidFill>
                </a:rPr>
                <a:t> or more faculty participating reported a significant impact on departmental climate and policies. </a:t>
              </a:r>
            </a:p>
          </p:txBody>
        </p:sp>
      </p:grpSp>
      <p:sp>
        <p:nvSpPr>
          <p:cNvPr id="8" name="TextBox 7">
            <a:extLst>
              <a:ext uri="{FF2B5EF4-FFF2-40B4-BE49-F238E27FC236}">
                <a16:creationId xmlns:a16="http://schemas.microsoft.com/office/drawing/2014/main" id="{5490F38D-0307-62D4-67E6-8153DA9BDA8C}"/>
              </a:ext>
            </a:extLst>
          </p:cNvPr>
          <p:cNvSpPr txBox="1"/>
          <p:nvPr/>
        </p:nvSpPr>
        <p:spPr>
          <a:xfrm>
            <a:off x="550044" y="6231891"/>
            <a:ext cx="2089546" cy="369332"/>
          </a:xfrm>
          <a:prstGeom prst="rect">
            <a:avLst/>
          </a:prstGeom>
          <a:noFill/>
        </p:spPr>
        <p:txBody>
          <a:bodyPr wrap="none" rtlCol="0">
            <a:spAutoFit/>
          </a:bodyPr>
          <a:lstStyle/>
          <a:p>
            <a:r>
              <a:rPr lang="en-US" baseline="30000" dirty="0"/>
              <a:t>* </a:t>
            </a:r>
            <a:r>
              <a:rPr lang="en-US" dirty="0"/>
              <a:t>Preliminary Results</a:t>
            </a:r>
          </a:p>
        </p:txBody>
      </p:sp>
    </p:spTree>
    <p:extLst>
      <p:ext uri="{BB962C8B-B14F-4D97-AF65-F5344CB8AC3E}">
        <p14:creationId xmlns:p14="http://schemas.microsoft.com/office/powerpoint/2010/main" val="750638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055" y="1643450"/>
            <a:ext cx="8995719" cy="25702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11200" y="850417"/>
            <a:ext cx="10769599"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Answers to open-ended questions, 3 months post-workshop</a:t>
            </a:r>
          </a:p>
        </p:txBody>
      </p:sp>
      <p:sp>
        <p:nvSpPr>
          <p:cNvPr id="6" name="TextBox 5"/>
          <p:cNvSpPr txBox="1"/>
          <p:nvPr/>
        </p:nvSpPr>
        <p:spPr>
          <a:xfrm>
            <a:off x="912342" y="1647786"/>
            <a:ext cx="10367319" cy="2523768"/>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I (a female faculty) attended a meeting with some of my colleagues and faculty from another department. I was constantly interrupted by the chair of the  department.  At some point I told him to stop interrupting because it was getting disrespectful and one of my colleagues (</a:t>
            </a:r>
            <a:r>
              <a:rPr lang="en-US" sz="2400" dirty="0">
                <a:solidFill>
                  <a:srgbClr val="958405"/>
                </a:solidFill>
                <a:latin typeface="Times New Roman" panose="02020603050405020304" pitchFamily="18" charset="0"/>
                <a:cs typeface="Times New Roman" panose="02020603050405020304" pitchFamily="18" charset="0"/>
              </a:rPr>
              <a:t>who had participated in a bystander workshop</a:t>
            </a:r>
            <a:r>
              <a:rPr lang="en-US" sz="2400" dirty="0">
                <a:solidFill>
                  <a:srgbClr val="002060"/>
                </a:solidFill>
                <a:latin typeface="Times New Roman" panose="02020603050405020304" pitchFamily="18" charset="0"/>
                <a:cs typeface="Times New Roman" panose="02020603050405020304" pitchFamily="18" charset="0"/>
              </a:rPr>
              <a:t>) also stepped in and took my part. Later, one of the other faculty (not the offender) sent an email to apologize on behalf of his colleague.</a:t>
            </a:r>
          </a:p>
          <a:p>
            <a:endParaRPr lang="en-US" sz="1400" dirty="0"/>
          </a:p>
        </p:txBody>
      </p:sp>
      <p:sp>
        <p:nvSpPr>
          <p:cNvPr id="11" name="TextBox 10"/>
          <p:cNvSpPr txBox="1"/>
          <p:nvPr/>
        </p:nvSpPr>
        <p:spPr>
          <a:xfrm>
            <a:off x="396252" y="1301222"/>
            <a:ext cx="1223319" cy="1692771"/>
          </a:xfrm>
          <a:prstGeom prst="rect">
            <a:avLst/>
          </a:prstGeom>
          <a:noFill/>
        </p:spPr>
        <p:txBody>
          <a:bodyPr wrap="square" rtlCol="0">
            <a:spAutoFit/>
          </a:bodyPr>
          <a:lstStyle/>
          <a:p>
            <a:r>
              <a:rPr lang="en-US" sz="10400" dirty="0">
                <a:solidFill>
                  <a:srgbClr val="002060"/>
                </a:solidFill>
                <a:latin typeface="Arial" panose="020B0604020202020204" pitchFamily="34" charset="0"/>
                <a:cs typeface="Arial" panose="020B0604020202020204" pitchFamily="34" charset="0"/>
              </a:rPr>
              <a:t>“</a:t>
            </a:r>
          </a:p>
        </p:txBody>
      </p:sp>
      <p:sp>
        <p:nvSpPr>
          <p:cNvPr id="12" name="TextBox 11"/>
          <p:cNvSpPr txBox="1"/>
          <p:nvPr/>
        </p:nvSpPr>
        <p:spPr>
          <a:xfrm rot="10800000">
            <a:off x="8123195" y="2612959"/>
            <a:ext cx="1223319" cy="1692771"/>
          </a:xfrm>
          <a:prstGeom prst="rect">
            <a:avLst/>
          </a:prstGeom>
          <a:noFill/>
        </p:spPr>
        <p:txBody>
          <a:bodyPr wrap="square" rtlCol="0">
            <a:spAutoFit/>
          </a:bodyPr>
          <a:lstStyle/>
          <a:p>
            <a:r>
              <a:rPr lang="en-US" sz="10400" dirty="0">
                <a:solidFill>
                  <a:srgbClr val="002060"/>
                </a:solidFill>
                <a:latin typeface="Arial" panose="020B0604020202020204" pitchFamily="34" charset="0"/>
                <a:cs typeface="Arial" panose="020B0604020202020204" pitchFamily="34" charset="0"/>
              </a:rPr>
              <a:t>“</a:t>
            </a:r>
          </a:p>
        </p:txBody>
      </p:sp>
      <p:sp>
        <p:nvSpPr>
          <p:cNvPr id="13" name="Rectangle 12"/>
          <p:cNvSpPr/>
          <p:nvPr/>
        </p:nvSpPr>
        <p:spPr>
          <a:xfrm>
            <a:off x="111250" y="4295215"/>
            <a:ext cx="12356757" cy="2246769"/>
          </a:xfrm>
          <a:prstGeom prst="rect">
            <a:avLst/>
          </a:prstGeom>
        </p:spPr>
        <p:txBody>
          <a:bodyPr wrap="square">
            <a:spAutoFit/>
          </a:bodyPr>
          <a:lstStyle/>
          <a:p>
            <a:pPr marL="459570" indent="-285744">
              <a:lnSpc>
                <a:spcPct val="150000"/>
              </a:lnSpc>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19</a:t>
            </a:r>
            <a:r>
              <a:rPr lang="en-US" sz="2000" dirty="0">
                <a:solidFill>
                  <a:srgbClr val="002060"/>
                </a:solidFill>
                <a:latin typeface="Arial" panose="020B0604020202020204" pitchFamily="34" charset="0"/>
                <a:cs typeface="Arial" panose="020B0604020202020204" pitchFamily="34" charset="0"/>
              </a:rPr>
              <a:t> faculty reported witnessing a biased incident in the three-month span after the workshop</a:t>
            </a:r>
          </a:p>
          <a:p>
            <a:pPr marL="459570" indent="-285744">
              <a:lnSpc>
                <a:spcPct val="150000"/>
              </a:lnSpc>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6</a:t>
            </a:r>
            <a:r>
              <a:rPr lang="en-US" sz="2000" dirty="0">
                <a:solidFill>
                  <a:srgbClr val="002060"/>
                </a:solidFill>
                <a:latin typeface="Arial" panose="020B0604020202020204" pitchFamily="34" charset="0"/>
                <a:cs typeface="Arial" panose="020B0604020202020204" pitchFamily="34" charset="0"/>
              </a:rPr>
              <a:t> intervened based on what they had learned in the workshop</a:t>
            </a:r>
          </a:p>
          <a:p>
            <a:pPr marL="459570" indent="-285744">
              <a:lnSpc>
                <a:spcPct val="150000"/>
              </a:lnSpc>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110</a:t>
            </a:r>
            <a:r>
              <a:rPr lang="en-US" sz="2000" dirty="0">
                <a:solidFill>
                  <a:srgbClr val="002060"/>
                </a:solidFill>
                <a:latin typeface="Arial" panose="020B0604020202020204" pitchFamily="34" charset="0"/>
                <a:cs typeface="Arial" panose="020B0604020202020204" pitchFamily="34" charset="0"/>
              </a:rPr>
              <a:t> faculty talked about the program in department meetings or other venues and encouraged </a:t>
            </a:r>
          </a:p>
          <a:p>
            <a:pPr marL="173826">
              <a:lnSpc>
                <a:spcPct val="150000"/>
              </a:lnSpc>
            </a:pPr>
            <a:r>
              <a:rPr lang="en-US" sz="2000" dirty="0">
                <a:solidFill>
                  <a:srgbClr val="002060"/>
                </a:solidFill>
                <a:latin typeface="Arial" panose="020B0604020202020204" pitchFamily="34" charset="0"/>
                <a:cs typeface="Arial" panose="020B0604020202020204" pitchFamily="34" charset="0"/>
              </a:rPr>
              <a:t>     others to participate, including </a:t>
            </a:r>
            <a:r>
              <a:rPr lang="en-US" sz="2000" dirty="0">
                <a:solidFill>
                  <a:srgbClr val="958405"/>
                </a:solidFill>
                <a:latin typeface="Arial" panose="020B0604020202020204" pitchFamily="34" charset="0"/>
                <a:cs typeface="Arial" panose="020B0604020202020204" pitchFamily="34" charset="0"/>
              </a:rPr>
              <a:t>administrators</a:t>
            </a:r>
          </a:p>
          <a:p>
            <a:pPr marL="459570" indent="-285744">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03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9563CCA-492D-FDEE-CA51-3B00E55EA1FB}"/>
              </a:ext>
            </a:extLst>
          </p:cNvPr>
          <p:cNvSpPr>
            <a:spLocks noGrp="1"/>
          </p:cNvSpPr>
          <p:nvPr>
            <p:ph type="title"/>
          </p:nvPr>
        </p:nvSpPr>
        <p:spPr>
          <a:xfrm>
            <a:off x="838200" y="691562"/>
            <a:ext cx="10515600" cy="1325563"/>
          </a:xfrm>
        </p:spPr>
        <p:txBody>
          <a:bodyPr/>
          <a:lstStyle/>
          <a:p>
            <a:r>
              <a:rPr lang="en-US" dirty="0"/>
              <a:t>Overall Outcomes 2015-2020</a:t>
            </a:r>
          </a:p>
        </p:txBody>
      </p:sp>
      <p:sp>
        <p:nvSpPr>
          <p:cNvPr id="18" name="Content Placeholder 17">
            <a:extLst>
              <a:ext uri="{FF2B5EF4-FFF2-40B4-BE49-F238E27FC236}">
                <a16:creationId xmlns:a16="http://schemas.microsoft.com/office/drawing/2014/main" id="{A40F731E-9C87-B1CF-84CA-5A8931A393CB}"/>
              </a:ext>
            </a:extLst>
          </p:cNvPr>
          <p:cNvSpPr>
            <a:spLocks noGrp="1"/>
          </p:cNvSpPr>
          <p:nvPr>
            <p:ph idx="1"/>
          </p:nvPr>
        </p:nvSpPr>
        <p:spPr>
          <a:xfrm>
            <a:off x="1809045" y="1814513"/>
            <a:ext cx="9942689" cy="4552420"/>
          </a:xfrm>
        </p:spPr>
        <p:txBody>
          <a:bodyPr>
            <a:normAutofit/>
          </a:bodyPr>
          <a:lstStyle/>
          <a:p>
            <a:pPr marL="0" indent="0">
              <a:lnSpc>
                <a:spcPct val="100000"/>
              </a:lnSpc>
              <a:buNone/>
            </a:pPr>
            <a:r>
              <a:rPr lang="en-US" b="1" dirty="0">
                <a:solidFill>
                  <a:srgbClr val="958405"/>
                </a:solidFill>
              </a:rPr>
              <a:t>Statistics</a:t>
            </a:r>
          </a:p>
          <a:p>
            <a:pPr>
              <a:lnSpc>
                <a:spcPct val="100000"/>
              </a:lnSpc>
            </a:pPr>
            <a:r>
              <a:rPr lang="en-US" sz="2400" dirty="0"/>
              <a:t>FIU STEM female faculty are now 20% of STEM faculty (11% in 2011)</a:t>
            </a:r>
          </a:p>
          <a:p>
            <a:pPr>
              <a:lnSpc>
                <a:spcPct val="100000"/>
              </a:lnSpc>
            </a:pPr>
            <a:r>
              <a:rPr lang="en-US" sz="2400" dirty="0"/>
              <a:t>Percentage of Hispanic faculty increased from 15% to 21%</a:t>
            </a:r>
          </a:p>
          <a:p>
            <a:pPr>
              <a:lnSpc>
                <a:spcPct val="100000"/>
              </a:lnSpc>
            </a:pPr>
            <a:r>
              <a:rPr lang="en-US" sz="2400" dirty="0"/>
              <a:t>Percentage of Black faculty remained constant at 8%</a:t>
            </a:r>
            <a:br>
              <a:rPr lang="en-US" sz="2400" dirty="0"/>
            </a:br>
            <a:endParaRPr lang="en-US" dirty="0"/>
          </a:p>
          <a:p>
            <a:pPr marL="0" indent="0">
              <a:lnSpc>
                <a:spcPct val="100000"/>
              </a:lnSpc>
              <a:buNone/>
            </a:pPr>
            <a:r>
              <a:rPr lang="en-US" b="1" dirty="0">
                <a:solidFill>
                  <a:srgbClr val="958405"/>
                </a:solidFill>
              </a:rPr>
              <a:t>COACHE 2020</a:t>
            </a:r>
          </a:p>
          <a:p>
            <a:pPr>
              <a:lnSpc>
                <a:spcPct val="100000"/>
              </a:lnSpc>
            </a:pPr>
            <a:r>
              <a:rPr lang="en-US" sz="2400" dirty="0"/>
              <a:t>Faculty satisfaction at FIU for women and faculty of color was very high compared to 110 universities</a:t>
            </a:r>
          </a:p>
          <a:p>
            <a:pPr>
              <a:lnSpc>
                <a:spcPct val="100000"/>
              </a:lnSpc>
            </a:pPr>
            <a:r>
              <a:rPr lang="en-US" sz="2400" dirty="0"/>
              <a:t>Female faculty had high satisfaction on 22 of 27 measures</a:t>
            </a:r>
          </a:p>
          <a:p>
            <a:pPr>
              <a:lnSpc>
                <a:spcPct val="100000"/>
              </a:lnSpc>
            </a:pPr>
            <a:endParaRPr lang="en-US" dirty="0"/>
          </a:p>
          <a:p>
            <a:pPr marL="0" indent="0">
              <a:lnSpc>
                <a:spcPct val="100000"/>
              </a:lnSpc>
              <a:buNone/>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24" name="Graphic 23" descr="Clipboard with solid fill">
            <a:extLst>
              <a:ext uri="{FF2B5EF4-FFF2-40B4-BE49-F238E27FC236}">
                <a16:creationId xmlns:a16="http://schemas.microsoft.com/office/drawing/2014/main" id="{330274AC-440A-4B8B-AB75-FEC196035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421" y="4698999"/>
            <a:ext cx="1227667" cy="1227667"/>
          </a:xfrm>
          <a:prstGeom prst="rect">
            <a:avLst/>
          </a:prstGeom>
        </p:spPr>
      </p:pic>
      <p:pic>
        <p:nvPicPr>
          <p:cNvPr id="26" name="Graphic 25" descr="Business Growth with solid fill">
            <a:extLst>
              <a:ext uri="{FF2B5EF4-FFF2-40B4-BE49-F238E27FC236}">
                <a16:creationId xmlns:a16="http://schemas.microsoft.com/office/drawing/2014/main" id="{D0E69689-A738-50A1-815D-7A84AE56E2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266" y="2500401"/>
            <a:ext cx="1089466" cy="1089466"/>
          </a:xfrm>
          <a:prstGeom prst="rect">
            <a:avLst/>
          </a:prstGeom>
        </p:spPr>
      </p:pic>
    </p:spTree>
    <p:extLst>
      <p:ext uri="{BB962C8B-B14F-4D97-AF65-F5344CB8AC3E}">
        <p14:creationId xmlns:p14="http://schemas.microsoft.com/office/powerpoint/2010/main" val="4247999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510EA7-56D2-AA40-AA61-91C64ECB22A0}"/>
              </a:ext>
            </a:extLst>
          </p:cNvPr>
          <p:cNvPicPr>
            <a:picLocks noGrp="1" noChangeAspect="1"/>
          </p:cNvPicPr>
          <p:nvPr>
            <p:ph sz="quarter" idx="10"/>
          </p:nvPr>
        </p:nvPicPr>
        <p:blipFill rotWithShape="1">
          <a:blip r:embed="rId3"/>
          <a:srcRect t="19041" b="4752"/>
          <a:stretch/>
        </p:blipFill>
        <p:spPr>
          <a:xfrm>
            <a:off x="552743" y="2220468"/>
            <a:ext cx="11086513" cy="2926080"/>
          </a:xfrm>
        </p:spPr>
      </p:pic>
      <p:pic>
        <p:nvPicPr>
          <p:cNvPr id="8" name="Picture 7">
            <a:extLst>
              <a:ext uri="{FF2B5EF4-FFF2-40B4-BE49-F238E27FC236}">
                <a16:creationId xmlns:a16="http://schemas.microsoft.com/office/drawing/2014/main" id="{98F7AB13-99A9-F54D-9255-3061D817C1C5}"/>
              </a:ext>
            </a:extLst>
          </p:cNvPr>
          <p:cNvPicPr>
            <a:picLocks noChangeAspect="1"/>
          </p:cNvPicPr>
          <p:nvPr/>
        </p:nvPicPr>
        <p:blipFill>
          <a:blip r:embed="rId4"/>
          <a:stretch>
            <a:fillRect/>
          </a:stretch>
        </p:blipFill>
        <p:spPr>
          <a:xfrm>
            <a:off x="2692400" y="1491996"/>
            <a:ext cx="6807200" cy="838200"/>
          </a:xfrm>
          <a:prstGeom prst="rect">
            <a:avLst/>
          </a:prstGeom>
        </p:spPr>
      </p:pic>
      <p:pic>
        <p:nvPicPr>
          <p:cNvPr id="10" name="Picture 9">
            <a:extLst>
              <a:ext uri="{FF2B5EF4-FFF2-40B4-BE49-F238E27FC236}">
                <a16:creationId xmlns:a16="http://schemas.microsoft.com/office/drawing/2014/main" id="{74016837-B5C5-1E4B-9DC0-28C0019DAFFE}"/>
              </a:ext>
            </a:extLst>
          </p:cNvPr>
          <p:cNvPicPr>
            <a:picLocks noChangeAspect="1"/>
          </p:cNvPicPr>
          <p:nvPr/>
        </p:nvPicPr>
        <p:blipFill rotWithShape="1">
          <a:blip r:embed="rId5"/>
          <a:srcRect b="53508"/>
          <a:stretch/>
        </p:blipFill>
        <p:spPr>
          <a:xfrm>
            <a:off x="3601084" y="6195742"/>
            <a:ext cx="5136135" cy="365760"/>
          </a:xfrm>
          <a:prstGeom prst="rect">
            <a:avLst/>
          </a:prstGeom>
        </p:spPr>
      </p:pic>
    </p:spTree>
    <p:extLst>
      <p:ext uri="{BB962C8B-B14F-4D97-AF65-F5344CB8AC3E}">
        <p14:creationId xmlns:p14="http://schemas.microsoft.com/office/powerpoint/2010/main" val="149973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B15638-836A-714D-B58A-55355CF1EA15}"/>
              </a:ext>
            </a:extLst>
          </p:cNvPr>
          <p:cNvPicPr>
            <a:picLocks noChangeAspect="1"/>
          </p:cNvPicPr>
          <p:nvPr/>
        </p:nvPicPr>
        <p:blipFill>
          <a:blip r:embed="rId3"/>
          <a:stretch>
            <a:fillRect/>
          </a:stretch>
        </p:blipFill>
        <p:spPr>
          <a:xfrm>
            <a:off x="1069800" y="1664207"/>
            <a:ext cx="10052400" cy="4726219"/>
          </a:xfrm>
          <a:prstGeom prst="rect">
            <a:avLst/>
          </a:prstGeom>
        </p:spPr>
      </p:pic>
    </p:spTree>
    <p:extLst>
      <p:ext uri="{BB962C8B-B14F-4D97-AF65-F5344CB8AC3E}">
        <p14:creationId xmlns:p14="http://schemas.microsoft.com/office/powerpoint/2010/main" val="4009642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35C044-1C03-4249-B500-55F0F95422CF}"/>
              </a:ext>
            </a:extLst>
          </p:cNvPr>
          <p:cNvPicPr>
            <a:picLocks noGrp="1" noChangeAspect="1"/>
          </p:cNvPicPr>
          <p:nvPr>
            <p:ph sz="quarter" idx="10"/>
          </p:nvPr>
        </p:nvPicPr>
        <p:blipFill>
          <a:blip r:embed="rId3"/>
          <a:stretch>
            <a:fillRect/>
          </a:stretch>
        </p:blipFill>
        <p:spPr>
          <a:xfrm>
            <a:off x="1737683" y="2201747"/>
            <a:ext cx="9295246" cy="3826759"/>
          </a:xfrm>
        </p:spPr>
      </p:pic>
      <p:pic>
        <p:nvPicPr>
          <p:cNvPr id="7" name="Picture 6">
            <a:extLst>
              <a:ext uri="{FF2B5EF4-FFF2-40B4-BE49-F238E27FC236}">
                <a16:creationId xmlns:a16="http://schemas.microsoft.com/office/drawing/2014/main" id="{7419F84A-7422-5641-8B5B-9DA8506474BD}"/>
              </a:ext>
            </a:extLst>
          </p:cNvPr>
          <p:cNvPicPr>
            <a:picLocks noChangeAspect="1"/>
          </p:cNvPicPr>
          <p:nvPr/>
        </p:nvPicPr>
        <p:blipFill>
          <a:blip r:embed="rId4"/>
          <a:stretch>
            <a:fillRect/>
          </a:stretch>
        </p:blipFill>
        <p:spPr>
          <a:xfrm>
            <a:off x="2692400" y="1491996"/>
            <a:ext cx="6807200" cy="838200"/>
          </a:xfrm>
          <a:prstGeom prst="rect">
            <a:avLst/>
          </a:prstGeom>
        </p:spPr>
      </p:pic>
      <p:pic>
        <p:nvPicPr>
          <p:cNvPr id="9" name="Picture 8">
            <a:extLst>
              <a:ext uri="{FF2B5EF4-FFF2-40B4-BE49-F238E27FC236}">
                <a16:creationId xmlns:a16="http://schemas.microsoft.com/office/drawing/2014/main" id="{D1227D4C-952C-F94B-85F9-16EB6D12C225}"/>
              </a:ext>
            </a:extLst>
          </p:cNvPr>
          <p:cNvPicPr>
            <a:picLocks noChangeAspect="1"/>
          </p:cNvPicPr>
          <p:nvPr/>
        </p:nvPicPr>
        <p:blipFill>
          <a:blip r:embed="rId5"/>
          <a:stretch>
            <a:fillRect/>
          </a:stretch>
        </p:blipFill>
        <p:spPr>
          <a:xfrm>
            <a:off x="3898265" y="6064990"/>
            <a:ext cx="4395470" cy="673267"/>
          </a:xfrm>
          <a:prstGeom prst="rect">
            <a:avLst/>
          </a:prstGeom>
        </p:spPr>
      </p:pic>
      <p:sp>
        <p:nvSpPr>
          <p:cNvPr id="2" name="Rounded Rectangular Callout 1">
            <a:extLst>
              <a:ext uri="{FF2B5EF4-FFF2-40B4-BE49-F238E27FC236}">
                <a16:creationId xmlns:a16="http://schemas.microsoft.com/office/drawing/2014/main" id="{55796CE4-7C12-F406-6E6D-BA789F2CB2DA}"/>
              </a:ext>
            </a:extLst>
          </p:cNvPr>
          <p:cNvSpPr/>
          <p:nvPr/>
        </p:nvSpPr>
        <p:spPr>
          <a:xfrm>
            <a:off x="696890" y="2564481"/>
            <a:ext cx="2304007" cy="475466"/>
          </a:xfrm>
          <a:prstGeom prst="wedgeRoundRectCallout">
            <a:avLst>
              <a:gd name="adj1" fmla="val 47603"/>
              <a:gd name="adj2" fmla="val 9265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Cf. </a:t>
            </a:r>
            <a:r>
              <a:rPr kumimoji="0" lang="en-US" sz="1800" b="1" i="0" u="none" strike="noStrike" kern="1200" cap="none" spc="0" normalizeH="0" baseline="0" noProof="0" dirty="0">
                <a:ln>
                  <a:noFill/>
                </a:ln>
                <a:solidFill>
                  <a:srgbClr val="D13384"/>
                </a:solidFill>
                <a:effectLst/>
                <a:uLnTx/>
                <a:uFillTx/>
                <a:latin typeface="Calibri" panose="020F0502020204030204"/>
                <a:ea typeface="+mn-ea"/>
                <a:cs typeface="+mn-cs"/>
              </a:rPr>
              <a:t>60%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cohort</a:t>
            </a:r>
          </a:p>
        </p:txBody>
      </p:sp>
      <p:sp>
        <p:nvSpPr>
          <p:cNvPr id="6" name="Rounded Rectangular Callout 5">
            <a:extLst>
              <a:ext uri="{FF2B5EF4-FFF2-40B4-BE49-F238E27FC236}">
                <a16:creationId xmlns:a16="http://schemas.microsoft.com/office/drawing/2014/main" id="{E5FB13DE-8DB9-0494-6E5F-A98CEB2BA4FF}"/>
              </a:ext>
            </a:extLst>
          </p:cNvPr>
          <p:cNvSpPr/>
          <p:nvPr/>
        </p:nvSpPr>
        <p:spPr>
          <a:xfrm>
            <a:off x="9302313" y="2564481"/>
            <a:ext cx="2535460" cy="475466"/>
          </a:xfrm>
          <a:prstGeom prst="wedgeRoundRectCallout">
            <a:avLst>
              <a:gd name="adj1" fmla="val -45716"/>
              <a:gd name="adj2" fmla="val 110843"/>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13384"/>
                </a:solidFill>
                <a:effectLst/>
                <a:uLnTx/>
                <a:uFillTx/>
                <a:latin typeface="Calibri" panose="020F0502020204030204"/>
                <a:ea typeface="+mn-ea"/>
                <a:cs typeface="+mn-cs"/>
              </a:rPr>
              <a:t>75%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FIU URM agree</a:t>
            </a:r>
          </a:p>
        </p:txBody>
      </p:sp>
    </p:spTree>
    <p:extLst>
      <p:ext uri="{BB962C8B-B14F-4D97-AF65-F5344CB8AC3E}">
        <p14:creationId xmlns:p14="http://schemas.microsoft.com/office/powerpoint/2010/main" val="366504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9FF9EF-06FD-D277-27F7-CCDC6FF9EC43}"/>
              </a:ext>
            </a:extLst>
          </p:cNvPr>
          <p:cNvSpPr>
            <a:spLocks noGrp="1"/>
          </p:cNvSpPr>
          <p:nvPr>
            <p:ph type="title"/>
          </p:nvPr>
        </p:nvSpPr>
        <p:spPr>
          <a:xfrm>
            <a:off x="838200" y="691562"/>
            <a:ext cx="10515600" cy="821149"/>
          </a:xfrm>
        </p:spPr>
        <p:txBody>
          <a:bodyPr/>
          <a:lstStyle/>
          <a:p>
            <a:pPr algn="ctr"/>
            <a:r>
              <a:rPr lang="en-US" dirty="0"/>
              <a:t>Summary</a:t>
            </a:r>
          </a:p>
        </p:txBody>
      </p:sp>
      <p:grpSp>
        <p:nvGrpSpPr>
          <p:cNvPr id="2" name="Group 1">
            <a:extLst>
              <a:ext uri="{FF2B5EF4-FFF2-40B4-BE49-F238E27FC236}">
                <a16:creationId xmlns:a16="http://schemas.microsoft.com/office/drawing/2014/main" id="{A0A890A5-C6C3-845A-C9E6-BA37236C01C6}"/>
              </a:ext>
            </a:extLst>
          </p:cNvPr>
          <p:cNvGrpSpPr/>
          <p:nvPr/>
        </p:nvGrpSpPr>
        <p:grpSpPr>
          <a:xfrm>
            <a:off x="1332227" y="1417927"/>
            <a:ext cx="9198864" cy="5440073"/>
            <a:chOff x="1" y="1436364"/>
            <a:chExt cx="9198864" cy="5440073"/>
          </a:xfrm>
        </p:grpSpPr>
        <p:pic>
          <p:nvPicPr>
            <p:cNvPr id="3" name="Picture 2">
              <a:extLst>
                <a:ext uri="{FF2B5EF4-FFF2-40B4-BE49-F238E27FC236}">
                  <a16:creationId xmlns:a16="http://schemas.microsoft.com/office/drawing/2014/main" id="{3E5E2CAE-7A1E-A367-3805-4620942097F0}"/>
                </a:ext>
              </a:extLst>
            </p:cNvPr>
            <p:cNvPicPr>
              <a:picLocks noChangeAspect="1"/>
            </p:cNvPicPr>
            <p:nvPr/>
          </p:nvPicPr>
          <p:blipFill>
            <a:blip r:embed="rId3"/>
            <a:stretch>
              <a:fillRect/>
            </a:stretch>
          </p:blipFill>
          <p:spPr>
            <a:xfrm>
              <a:off x="1" y="1436364"/>
              <a:ext cx="9198864" cy="5440073"/>
            </a:xfrm>
            <a:prstGeom prst="rect">
              <a:avLst/>
            </a:prstGeom>
          </p:spPr>
        </p:pic>
        <p:sp>
          <p:nvSpPr>
            <p:cNvPr id="7" name="Rectangle 6">
              <a:extLst>
                <a:ext uri="{FF2B5EF4-FFF2-40B4-BE49-F238E27FC236}">
                  <a16:creationId xmlns:a16="http://schemas.microsoft.com/office/drawing/2014/main" id="{81A35E87-F019-C845-AFF9-7FD33752F6B3}"/>
                </a:ext>
              </a:extLst>
            </p:cNvPr>
            <p:cNvSpPr/>
            <p:nvPr/>
          </p:nvSpPr>
          <p:spPr>
            <a:xfrm>
              <a:off x="3890172" y="2060747"/>
              <a:ext cx="893193" cy="307777"/>
            </a:xfrm>
            <a:prstGeom prst="rect">
              <a:avLst/>
            </a:prstGeom>
          </p:spPr>
          <p:txBody>
            <a:bodyPr wrap="none">
              <a:spAutoFit/>
            </a:bodyPr>
            <a:lstStyle/>
            <a:p>
              <a:r>
                <a:rPr lang="en-US" sz="1400" dirty="0"/>
                <a:t>567/1230</a:t>
              </a:r>
              <a:endParaRPr lang="en-US" sz="1200" dirty="0"/>
            </a:p>
          </p:txBody>
        </p:sp>
      </p:grpSp>
    </p:spTree>
    <p:extLst>
      <p:ext uri="{BB962C8B-B14F-4D97-AF65-F5344CB8AC3E}">
        <p14:creationId xmlns:p14="http://schemas.microsoft.com/office/powerpoint/2010/main" val="272737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walking in front of a building&#10;&#10;Description automatically generated">
            <a:extLst>
              <a:ext uri="{FF2B5EF4-FFF2-40B4-BE49-F238E27FC236}">
                <a16:creationId xmlns:a16="http://schemas.microsoft.com/office/drawing/2014/main" id="{EA20845B-05AF-9529-52CD-D770619FAAC7}"/>
              </a:ext>
            </a:extLst>
          </p:cNvPr>
          <p:cNvPicPr>
            <a:picLocks noChangeAspect="1"/>
          </p:cNvPicPr>
          <p:nvPr/>
        </p:nvPicPr>
        <p:blipFill rotWithShape="1">
          <a:blip r:embed="rId3"/>
          <a:srcRect t="8705" b="6390"/>
          <a:stretch/>
        </p:blipFill>
        <p:spPr>
          <a:xfrm>
            <a:off x="-3049"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91D82-3066-A005-9DEC-6AD6FFB32E32}"/>
              </a:ext>
            </a:extLst>
          </p:cNvPr>
          <p:cNvSpPr>
            <a:spLocks noGrp="1"/>
          </p:cNvSpPr>
          <p:nvPr>
            <p:ph type="title"/>
          </p:nvPr>
        </p:nvSpPr>
        <p:spPr>
          <a:xfrm>
            <a:off x="1097280" y="325550"/>
            <a:ext cx="10058400" cy="3010774"/>
          </a:xfrm>
          <a:solidFill>
            <a:schemeClr val="tx1">
              <a:alpha val="41909"/>
            </a:schemeClr>
          </a:solidFill>
          <a:effectLst/>
        </p:spPr>
        <p:txBody>
          <a:bodyPr vert="horz" lIns="91440" tIns="45720" rIns="91440" bIns="45720" rtlCol="0" anchor="b">
            <a:normAutofit/>
          </a:bodyPr>
          <a:lstStyle/>
          <a:p>
            <a:pPr algn="ctr"/>
            <a:r>
              <a:rPr lang="en-US" sz="5200" dirty="0">
                <a:solidFill>
                  <a:srgbClr val="FFFFFF"/>
                </a:solidFill>
                <a:effectLst>
                  <a:outerShdw blurRad="50800" dist="38100" dir="2700000" algn="tl" rotWithShape="0">
                    <a:prstClr val="black">
                      <a:alpha val="40000"/>
                    </a:prstClr>
                  </a:outerShdw>
                </a:effectLst>
                <a:latin typeface="+mn-lt"/>
              </a:rPr>
              <a:t>Find us at:</a:t>
            </a:r>
            <a:br>
              <a:rPr lang="en-US" sz="5200" dirty="0">
                <a:solidFill>
                  <a:srgbClr val="FFFFFF"/>
                </a:solidFill>
                <a:effectLst>
                  <a:outerShdw blurRad="50800" dist="38100" dir="2700000" algn="tl" rotWithShape="0">
                    <a:prstClr val="black">
                      <a:alpha val="40000"/>
                    </a:prstClr>
                  </a:outerShdw>
                </a:effectLst>
                <a:latin typeface="+mn-lt"/>
              </a:rPr>
            </a:br>
            <a:r>
              <a:rPr lang="en-US" sz="5200" dirty="0">
                <a:solidFill>
                  <a:srgbClr val="FFFFFF"/>
                </a:solidFill>
                <a:effectLst>
                  <a:outerShdw blurRad="50800" dist="38100" dir="2700000" algn="tl" rotWithShape="0">
                    <a:prstClr val="black">
                      <a:alpha val="40000"/>
                    </a:prstClr>
                  </a:outerShdw>
                </a:effectLst>
                <a:latin typeface="+mn-lt"/>
              </a:rPr>
              <a:t>http://awed.fiu.edu</a:t>
            </a:r>
            <a:br>
              <a:rPr lang="en-US" sz="5200" dirty="0">
                <a:solidFill>
                  <a:srgbClr val="FFFFFF"/>
                </a:solidFill>
                <a:effectLst>
                  <a:outerShdw blurRad="50800" dist="38100" dir="2700000" algn="tl" rotWithShape="0">
                    <a:prstClr val="black">
                      <a:alpha val="40000"/>
                    </a:prstClr>
                  </a:outerShdw>
                </a:effectLst>
                <a:latin typeface="+mn-lt"/>
              </a:rPr>
            </a:br>
            <a:r>
              <a:rPr lang="en-US" sz="5200" dirty="0">
                <a:solidFill>
                  <a:srgbClr val="FFFFFF"/>
                </a:solidFill>
                <a:effectLst>
                  <a:outerShdw blurRad="50800" dist="38100" dir="2700000" algn="tl" rotWithShape="0">
                    <a:prstClr val="black">
                      <a:alpha val="40000"/>
                    </a:prstClr>
                  </a:outerShdw>
                </a:effectLst>
                <a:latin typeface="+mn-lt"/>
              </a:rPr>
              <a:t>awed@fiu.edu</a:t>
            </a:r>
            <a:br>
              <a:rPr lang="en-US" sz="5200" dirty="0">
                <a:solidFill>
                  <a:srgbClr val="FFFFFF"/>
                </a:solidFill>
                <a:effectLst>
                  <a:outerShdw blurRad="50800" dist="38100" dir="2700000" algn="tl" rotWithShape="0">
                    <a:prstClr val="black">
                      <a:alpha val="40000"/>
                    </a:prstClr>
                  </a:outerShdw>
                </a:effectLst>
                <a:latin typeface="+mn-lt"/>
              </a:rPr>
            </a:br>
            <a:r>
              <a:rPr lang="en-US" sz="5200" dirty="0">
                <a:solidFill>
                  <a:srgbClr val="FFFFFF"/>
                </a:solidFill>
                <a:effectLst>
                  <a:outerShdw blurRad="50800" dist="38100" dir="2700000" algn="tl" rotWithShape="0">
                    <a:prstClr val="black">
                      <a:alpha val="40000"/>
                    </a:prstClr>
                  </a:outerShdw>
                </a:effectLst>
                <a:latin typeface="+mn-lt"/>
              </a:rPr>
              <a:t>simpsonc@fiu.edu </a:t>
            </a:r>
          </a:p>
        </p:txBody>
      </p:sp>
    </p:spTree>
    <p:extLst>
      <p:ext uri="{BB962C8B-B14F-4D97-AF65-F5344CB8AC3E}">
        <p14:creationId xmlns:p14="http://schemas.microsoft.com/office/powerpoint/2010/main" val="179558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DE72-6805-5691-8D60-964B9C8BABC8}"/>
              </a:ext>
            </a:extLst>
          </p:cNvPr>
          <p:cNvSpPr>
            <a:spLocks noGrp="1"/>
          </p:cNvSpPr>
          <p:nvPr>
            <p:ph type="title"/>
          </p:nvPr>
        </p:nvSpPr>
        <p:spPr/>
        <p:txBody>
          <a:bodyPr>
            <a:normAutofit/>
          </a:bodyPr>
          <a:lstStyle/>
          <a:p>
            <a:r>
              <a:rPr lang="en-US" b="1" dirty="0"/>
              <a:t>The COACHE Faculty Satisfaction Survey</a:t>
            </a:r>
          </a:p>
        </p:txBody>
      </p:sp>
      <p:sp>
        <p:nvSpPr>
          <p:cNvPr id="3" name="Content Placeholder 2">
            <a:extLst>
              <a:ext uri="{FF2B5EF4-FFF2-40B4-BE49-F238E27FC236}">
                <a16:creationId xmlns:a16="http://schemas.microsoft.com/office/drawing/2014/main" id="{176EC906-4B28-DCAC-157B-01AA29E2F398}"/>
              </a:ext>
            </a:extLst>
          </p:cNvPr>
          <p:cNvSpPr>
            <a:spLocks noGrp="1"/>
          </p:cNvSpPr>
          <p:nvPr>
            <p:ph idx="1"/>
          </p:nvPr>
        </p:nvSpPr>
        <p:spPr>
          <a:xfrm>
            <a:off x="838200" y="1793174"/>
            <a:ext cx="7253941" cy="4785427"/>
          </a:xfrm>
        </p:spPr>
        <p:txBody>
          <a:bodyPr>
            <a:normAutofit/>
          </a:bodyPr>
          <a:lstStyle/>
          <a:p>
            <a:pPr marL="0" indent="0">
              <a:lnSpc>
                <a:spcPct val="100000"/>
              </a:lnSpc>
              <a:buNone/>
            </a:pPr>
            <a:r>
              <a:rPr lang="en-US" dirty="0"/>
              <a:t>COACHE studies the work lives of faculty </a:t>
            </a:r>
          </a:p>
          <a:p>
            <a:pPr lvl="1">
              <a:lnSpc>
                <a:spcPct val="100000"/>
              </a:lnSpc>
            </a:pPr>
            <a:r>
              <a:rPr lang="en-US" dirty="0"/>
              <a:t>Focus on actionable data to improve the academic workplace. </a:t>
            </a:r>
          </a:p>
          <a:p>
            <a:pPr lvl="1">
              <a:lnSpc>
                <a:spcPct val="100000"/>
              </a:lnSpc>
            </a:pPr>
            <a:r>
              <a:rPr lang="en-US" dirty="0"/>
              <a:t>Measures in 25 benchmark areas</a:t>
            </a:r>
          </a:p>
          <a:p>
            <a:pPr marL="0" indent="0">
              <a:lnSpc>
                <a:spcPct val="100000"/>
              </a:lnSpc>
              <a:buNone/>
            </a:pPr>
            <a:br>
              <a:rPr lang="en-US" dirty="0"/>
            </a:br>
            <a:r>
              <a:rPr lang="en-US" dirty="0"/>
              <a:t>At FIU:</a:t>
            </a:r>
          </a:p>
          <a:p>
            <a:pPr lvl="1">
              <a:lnSpc>
                <a:spcPct val="100000"/>
              </a:lnSpc>
            </a:pPr>
            <a:r>
              <a:rPr lang="en-US" dirty="0"/>
              <a:t>2011, 2014, 2017, 2020</a:t>
            </a:r>
          </a:p>
          <a:p>
            <a:pPr lvl="1">
              <a:lnSpc>
                <a:spcPct val="100000"/>
              </a:lnSpc>
            </a:pPr>
            <a:r>
              <a:rPr lang="en-US" dirty="0"/>
              <a:t>2020: Sent to FIU full-time faculty including tenure, non-tenure, and clinical excluding Herbert Wertheim College of Medicine</a:t>
            </a:r>
          </a:p>
        </p:txBody>
      </p:sp>
      <p:pic>
        <p:nvPicPr>
          <p:cNvPr id="9" name="Picture 8" descr="Cartoon checklist and pencil">
            <a:extLst>
              <a:ext uri="{FF2B5EF4-FFF2-40B4-BE49-F238E27FC236}">
                <a16:creationId xmlns:a16="http://schemas.microsoft.com/office/drawing/2014/main" id="{DC195D61-61F4-2402-4953-F3E10BC7542B}"/>
              </a:ext>
            </a:extLst>
          </p:cNvPr>
          <p:cNvPicPr>
            <a:picLocks noChangeAspect="1"/>
          </p:cNvPicPr>
          <p:nvPr/>
        </p:nvPicPr>
        <p:blipFill rotWithShape="1">
          <a:blip r:embed="rId2"/>
          <a:srcRect l="18665" r="11999" b="5777"/>
          <a:stretch/>
        </p:blipFill>
        <p:spPr>
          <a:xfrm>
            <a:off x="8288621" y="2228853"/>
            <a:ext cx="3675079" cy="3745753"/>
          </a:xfrm>
          <a:prstGeom prst="rect">
            <a:avLst/>
          </a:prstGeom>
        </p:spPr>
      </p:pic>
    </p:spTree>
    <p:extLst>
      <p:ext uri="{BB962C8B-B14F-4D97-AF65-F5344CB8AC3E}">
        <p14:creationId xmlns:p14="http://schemas.microsoft.com/office/powerpoint/2010/main" val="245038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E5E2-7508-B592-290C-463B6DCA27DE}"/>
              </a:ext>
            </a:extLst>
          </p:cNvPr>
          <p:cNvSpPr>
            <a:spLocks noGrp="1"/>
          </p:cNvSpPr>
          <p:nvPr>
            <p:ph type="title"/>
          </p:nvPr>
        </p:nvSpPr>
        <p:spPr/>
        <p:txBody>
          <a:bodyPr>
            <a:noAutofit/>
          </a:bodyPr>
          <a:lstStyle/>
          <a:p>
            <a:pPr algn="ctr"/>
            <a:r>
              <a:rPr lang="en-US" b="1" dirty="0"/>
              <a:t>How does FIU use the COACHE survey?</a:t>
            </a:r>
          </a:p>
        </p:txBody>
      </p:sp>
      <p:sp>
        <p:nvSpPr>
          <p:cNvPr id="3" name="Content Placeholder 2">
            <a:extLst>
              <a:ext uri="{FF2B5EF4-FFF2-40B4-BE49-F238E27FC236}">
                <a16:creationId xmlns:a16="http://schemas.microsoft.com/office/drawing/2014/main" id="{2CC6B952-09D7-1BFD-296E-EEE7BF53FD2A}"/>
              </a:ext>
            </a:extLst>
          </p:cNvPr>
          <p:cNvSpPr>
            <a:spLocks noGrp="1"/>
          </p:cNvSpPr>
          <p:nvPr>
            <p:ph idx="1"/>
          </p:nvPr>
        </p:nvSpPr>
        <p:spPr>
          <a:xfrm>
            <a:off x="1649505" y="2228852"/>
            <a:ext cx="6466549" cy="4349749"/>
          </a:xfrm>
        </p:spPr>
        <p:txBody>
          <a:bodyPr>
            <a:normAutofit lnSpcReduction="10000"/>
          </a:bodyPr>
          <a:lstStyle/>
          <a:p>
            <a:pPr marL="0" indent="0">
              <a:lnSpc>
                <a:spcPct val="100000"/>
              </a:lnSpc>
              <a:buNone/>
            </a:pPr>
            <a:r>
              <a:rPr lang="en-US" sz="2667" b="1" dirty="0">
                <a:solidFill>
                  <a:srgbClr val="958405"/>
                </a:solidFill>
              </a:rPr>
              <a:t>2011 COACHE</a:t>
            </a:r>
          </a:p>
          <a:p>
            <a:pPr marL="457178" lvl="1" indent="0">
              <a:lnSpc>
                <a:spcPct val="100000"/>
              </a:lnSpc>
              <a:buNone/>
            </a:pPr>
            <a:r>
              <a:rPr lang="en-US" dirty="0">
                <a:solidFill>
                  <a:srgbClr val="002060"/>
                </a:solidFill>
              </a:rPr>
              <a:t>Area of Concern: Mentoring</a:t>
            </a:r>
          </a:p>
          <a:p>
            <a:pPr marL="0" indent="0">
              <a:lnSpc>
                <a:spcPct val="100000"/>
              </a:lnSpc>
              <a:buNone/>
            </a:pPr>
            <a:r>
              <a:rPr lang="en-US" sz="2667" b="1" dirty="0">
                <a:solidFill>
                  <a:srgbClr val="958405"/>
                </a:solidFill>
              </a:rPr>
              <a:t>Intervention</a:t>
            </a:r>
          </a:p>
          <a:p>
            <a:pPr marL="457178" lvl="1" indent="0">
              <a:lnSpc>
                <a:spcPct val="110000"/>
              </a:lnSpc>
              <a:buNone/>
            </a:pPr>
            <a:r>
              <a:rPr lang="en-US" dirty="0">
                <a:solidFill>
                  <a:srgbClr val="002060"/>
                </a:solidFill>
              </a:rPr>
              <a:t>Created the </a:t>
            </a:r>
            <a:r>
              <a:rPr lang="en-US" dirty="0">
                <a:solidFill>
                  <a:srgbClr val="0070C0"/>
                </a:solidFill>
              </a:rPr>
              <a:t>Faculty Mentoring Program </a:t>
            </a:r>
            <a:r>
              <a:rPr lang="en-US" dirty="0">
                <a:solidFill>
                  <a:srgbClr val="002060"/>
                </a:solidFill>
              </a:rPr>
              <a:t>matching faculty in different departments but similar areas and providing guidance for mentors and mentees</a:t>
            </a:r>
          </a:p>
          <a:p>
            <a:pPr marL="0" indent="0">
              <a:lnSpc>
                <a:spcPct val="100000"/>
              </a:lnSpc>
              <a:buNone/>
            </a:pPr>
            <a:r>
              <a:rPr lang="en-US" sz="2667" b="1" dirty="0">
                <a:solidFill>
                  <a:srgbClr val="958405"/>
                </a:solidFill>
              </a:rPr>
              <a:t>Outcome</a:t>
            </a:r>
          </a:p>
          <a:p>
            <a:pPr marL="457178" lvl="1" indent="0">
              <a:lnSpc>
                <a:spcPct val="100000"/>
              </a:lnSpc>
              <a:buNone/>
            </a:pPr>
            <a:r>
              <a:rPr lang="en-US" dirty="0">
                <a:solidFill>
                  <a:srgbClr val="002060"/>
                </a:solidFill>
              </a:rPr>
              <a:t>2014 COACHE Survey showed mentoring was now an </a:t>
            </a:r>
            <a:r>
              <a:rPr lang="en-US" dirty="0">
                <a:solidFill>
                  <a:srgbClr val="0070C0"/>
                </a:solidFill>
              </a:rPr>
              <a:t>area of strength</a:t>
            </a:r>
          </a:p>
          <a:p>
            <a:pPr marL="0" indent="0">
              <a:lnSpc>
                <a:spcPct val="100000"/>
              </a:lnSpc>
              <a:buNone/>
            </a:pPr>
            <a:endParaRPr lang="en-US" dirty="0">
              <a:solidFill>
                <a:srgbClr val="002060"/>
              </a:solidFill>
              <a:latin typeface="Arial" panose="020B0604020202020204" pitchFamily="34" charset="0"/>
              <a:cs typeface="Arial" panose="020B0604020202020204" pitchFamily="34" charset="0"/>
            </a:endParaRPr>
          </a:p>
          <a:p>
            <a:pPr lvl="1">
              <a:lnSpc>
                <a:spcPct val="100000"/>
              </a:lnSpc>
              <a:buFont typeface="Wingdings" pitchFamily="2" charset="2"/>
              <a:buChar char="Ø"/>
            </a:pPr>
            <a:endParaRPr lang="en-US" dirty="0">
              <a:solidFill>
                <a:srgbClr val="002060"/>
              </a:solidFill>
            </a:endParaRPr>
          </a:p>
          <a:p>
            <a:pPr marL="457178" lvl="1" indent="0">
              <a:lnSpc>
                <a:spcPct val="100000"/>
              </a:lnSpc>
              <a:buNone/>
            </a:pPr>
            <a:endParaRPr lang="en-US" dirty="0">
              <a:solidFill>
                <a:srgbClr val="002060"/>
              </a:solidFill>
            </a:endParaRPr>
          </a:p>
          <a:p>
            <a:pPr>
              <a:lnSpc>
                <a:spcPct val="100000"/>
              </a:lnSpc>
            </a:pPr>
            <a:endParaRPr lang="en-US" dirty="0">
              <a:solidFill>
                <a:srgbClr val="002060"/>
              </a:solidFill>
            </a:endParaRPr>
          </a:p>
        </p:txBody>
      </p:sp>
      <p:pic>
        <p:nvPicPr>
          <p:cNvPr id="13" name="Picture 12" descr="A hand holding a finger up&#10;&#10;Description automatically generated">
            <a:extLst>
              <a:ext uri="{FF2B5EF4-FFF2-40B4-BE49-F238E27FC236}">
                <a16:creationId xmlns:a16="http://schemas.microsoft.com/office/drawing/2014/main" id="{A3EBF77C-1DD0-730F-A4F3-978A3BEA6F9F}"/>
              </a:ext>
            </a:extLst>
          </p:cNvPr>
          <p:cNvPicPr>
            <a:picLocks noChangeAspect="1"/>
          </p:cNvPicPr>
          <p:nvPr/>
        </p:nvPicPr>
        <p:blipFill>
          <a:blip r:embed="rId3"/>
          <a:stretch>
            <a:fillRect/>
          </a:stretch>
        </p:blipFill>
        <p:spPr>
          <a:xfrm>
            <a:off x="2" y="3561606"/>
            <a:ext cx="1323111" cy="737596"/>
          </a:xfrm>
          <a:prstGeom prst="rect">
            <a:avLst/>
          </a:prstGeom>
        </p:spPr>
      </p:pic>
      <p:pic>
        <p:nvPicPr>
          <p:cNvPr id="15" name="Picture 14" descr="A black and white logo with a dart in the center&#10;&#10;Description automatically generated">
            <a:extLst>
              <a:ext uri="{FF2B5EF4-FFF2-40B4-BE49-F238E27FC236}">
                <a16:creationId xmlns:a16="http://schemas.microsoft.com/office/drawing/2014/main" id="{1F01598F-43A5-4AF6-EA02-58677C1FA801}"/>
              </a:ext>
            </a:extLst>
          </p:cNvPr>
          <p:cNvPicPr>
            <a:picLocks noChangeAspect="1"/>
          </p:cNvPicPr>
          <p:nvPr/>
        </p:nvPicPr>
        <p:blipFill>
          <a:blip r:embed="rId4"/>
          <a:stretch>
            <a:fillRect/>
          </a:stretch>
        </p:blipFill>
        <p:spPr>
          <a:xfrm>
            <a:off x="41410" y="2129989"/>
            <a:ext cx="1331007" cy="1225675"/>
          </a:xfrm>
          <a:prstGeom prst="rect">
            <a:avLst/>
          </a:prstGeom>
        </p:spPr>
      </p:pic>
      <p:pic>
        <p:nvPicPr>
          <p:cNvPr id="17" name="Picture 16" descr="A clipboard with check mark and tick&#10;&#10;Description automatically generated">
            <a:extLst>
              <a:ext uri="{FF2B5EF4-FFF2-40B4-BE49-F238E27FC236}">
                <a16:creationId xmlns:a16="http://schemas.microsoft.com/office/drawing/2014/main" id="{3CF44D7B-5EB4-11D3-CD34-A7521255433F}"/>
              </a:ext>
            </a:extLst>
          </p:cNvPr>
          <p:cNvPicPr>
            <a:picLocks noChangeAspect="1"/>
          </p:cNvPicPr>
          <p:nvPr/>
        </p:nvPicPr>
        <p:blipFill>
          <a:blip r:embed="rId5"/>
          <a:stretch>
            <a:fillRect/>
          </a:stretch>
        </p:blipFill>
        <p:spPr>
          <a:xfrm>
            <a:off x="79382" y="4993345"/>
            <a:ext cx="1431580" cy="1355663"/>
          </a:xfrm>
          <a:prstGeom prst="rect">
            <a:avLst/>
          </a:prstGeom>
        </p:spPr>
      </p:pic>
      <p:pic>
        <p:nvPicPr>
          <p:cNvPr id="4" name="Picture 4" descr="Photo 1 of Faculty Mentorship Program Orientation 2018">
            <a:extLst>
              <a:ext uri="{FF2B5EF4-FFF2-40B4-BE49-F238E27FC236}">
                <a16:creationId xmlns:a16="http://schemas.microsoft.com/office/drawing/2014/main" id="{EC64E902-63E8-788E-9D63-D9B24394E3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18" t="16426" r="12418" b="16426"/>
          <a:stretch/>
        </p:blipFill>
        <p:spPr bwMode="auto">
          <a:xfrm>
            <a:off x="8013238" y="3679079"/>
            <a:ext cx="4178762" cy="248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7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1D14-0196-2022-DA70-F3A7254FE3AE}"/>
              </a:ext>
            </a:extLst>
          </p:cNvPr>
          <p:cNvSpPr>
            <a:spLocks noGrp="1"/>
          </p:cNvSpPr>
          <p:nvPr>
            <p:ph type="title"/>
          </p:nvPr>
        </p:nvSpPr>
        <p:spPr>
          <a:xfrm>
            <a:off x="622299" y="1067987"/>
            <a:ext cx="11271244" cy="832532"/>
          </a:xfrm>
        </p:spPr>
        <p:txBody>
          <a:bodyPr>
            <a:noAutofit/>
          </a:bodyPr>
          <a:lstStyle/>
          <a:p>
            <a:r>
              <a:rPr lang="en-US" sz="3200" b="1" dirty="0"/>
              <a:t>Actions to Increase Diversity and Faculty Satisfaction</a:t>
            </a:r>
          </a:p>
        </p:txBody>
      </p:sp>
      <p:pic>
        <p:nvPicPr>
          <p:cNvPr id="16" name="Content Placeholder 15">
            <a:extLst>
              <a:ext uri="{FF2B5EF4-FFF2-40B4-BE49-F238E27FC236}">
                <a16:creationId xmlns:a16="http://schemas.microsoft.com/office/drawing/2014/main" id="{A3BC6386-AB5B-174B-8DAC-82469FFB9AEE}"/>
              </a:ext>
            </a:extLst>
          </p:cNvPr>
          <p:cNvPicPr>
            <a:picLocks noGrp="1" noChangeAspect="1"/>
          </p:cNvPicPr>
          <p:nvPr>
            <p:ph sz="quarter" idx="4294967295"/>
          </p:nvPr>
        </p:nvPicPr>
        <p:blipFill>
          <a:blip r:embed="rId3"/>
          <a:stretch>
            <a:fillRect/>
          </a:stretch>
        </p:blipFill>
        <p:spPr>
          <a:xfrm>
            <a:off x="3022600" y="1773062"/>
            <a:ext cx="9169400" cy="4386263"/>
          </a:xfrm>
        </p:spPr>
      </p:pic>
      <p:pic>
        <p:nvPicPr>
          <p:cNvPr id="7" name="Picture 6">
            <a:extLst>
              <a:ext uri="{FF2B5EF4-FFF2-40B4-BE49-F238E27FC236}">
                <a16:creationId xmlns:a16="http://schemas.microsoft.com/office/drawing/2014/main" id="{FD878467-A578-754F-922A-18936053DF12}"/>
              </a:ext>
            </a:extLst>
          </p:cNvPr>
          <p:cNvPicPr>
            <a:picLocks noChangeAspect="1"/>
          </p:cNvPicPr>
          <p:nvPr/>
        </p:nvPicPr>
        <p:blipFill>
          <a:blip r:embed="rId4"/>
          <a:stretch>
            <a:fillRect/>
          </a:stretch>
        </p:blipFill>
        <p:spPr>
          <a:xfrm>
            <a:off x="8105421" y="6300781"/>
            <a:ext cx="3086159" cy="384315"/>
          </a:xfrm>
          <a:prstGeom prst="rect">
            <a:avLst/>
          </a:prstGeom>
        </p:spPr>
      </p:pic>
      <p:sp>
        <p:nvSpPr>
          <p:cNvPr id="4" name="TextBox 3">
            <a:extLst>
              <a:ext uri="{FF2B5EF4-FFF2-40B4-BE49-F238E27FC236}">
                <a16:creationId xmlns:a16="http://schemas.microsoft.com/office/drawing/2014/main" id="{1E87203D-A94E-39F9-1F56-144FC9BB8D0F}"/>
              </a:ext>
            </a:extLst>
          </p:cNvPr>
          <p:cNvSpPr txBox="1"/>
          <p:nvPr/>
        </p:nvSpPr>
        <p:spPr>
          <a:xfrm>
            <a:off x="144754" y="3003454"/>
            <a:ext cx="3916607" cy="2308324"/>
          </a:xfrm>
          <a:prstGeom prst="rect">
            <a:avLst/>
          </a:prstGeom>
          <a:noFill/>
        </p:spPr>
        <p:txBody>
          <a:bodyPr wrap="square" rtlCol="0">
            <a:spAutoFit/>
          </a:bodyPr>
          <a:lstStyle/>
          <a:p>
            <a:r>
              <a:rPr lang="en-US" sz="2400" dirty="0">
                <a:solidFill>
                  <a:srgbClr val="011893"/>
                </a:solidFill>
                <a:cs typeface="Arial" panose="020B0604020202020204" pitchFamily="34" charset="0"/>
              </a:rPr>
              <a:t>AWED founded in 2016 to </a:t>
            </a:r>
          </a:p>
          <a:p>
            <a:pPr marL="342900" indent="-342900">
              <a:buFont typeface="Arial" panose="020B0604020202020204" pitchFamily="34" charset="0"/>
              <a:buChar char="•"/>
            </a:pPr>
            <a:r>
              <a:rPr lang="en-US" sz="2400" dirty="0">
                <a:solidFill>
                  <a:srgbClr val="011893"/>
                </a:solidFill>
                <a:cs typeface="Arial" panose="020B0604020202020204" pitchFamily="34" charset="0"/>
              </a:rPr>
              <a:t>administer an NSF ADVANCE Grant</a:t>
            </a:r>
            <a:r>
              <a:rPr lang="en-US" sz="2400" baseline="30000" dirty="0">
                <a:solidFill>
                  <a:srgbClr val="011893"/>
                </a:solidFill>
                <a:cs typeface="Arial" panose="020B0604020202020204" pitchFamily="34" charset="0"/>
              </a:rPr>
              <a:t>**</a:t>
            </a:r>
            <a:r>
              <a:rPr lang="en-US" sz="2400" dirty="0">
                <a:solidFill>
                  <a:srgbClr val="011893"/>
                </a:solidFill>
                <a:cs typeface="Arial" panose="020B0604020202020204" pitchFamily="34" charset="0"/>
              </a:rPr>
              <a:t> and</a:t>
            </a:r>
          </a:p>
          <a:p>
            <a:pPr marL="342900" indent="-342900">
              <a:buFont typeface="Arial" panose="020B0604020202020204" pitchFamily="34" charset="0"/>
              <a:buChar char="•"/>
            </a:pPr>
            <a:r>
              <a:rPr lang="en-US" sz="2400" dirty="0">
                <a:solidFill>
                  <a:srgbClr val="011893"/>
                </a:solidFill>
                <a:cs typeface="Arial" panose="020B0604020202020204" pitchFamily="34" charset="0"/>
              </a:rPr>
              <a:t>leverage COACHE results to improve faculty satisfaction</a:t>
            </a:r>
          </a:p>
        </p:txBody>
      </p:sp>
      <p:sp>
        <p:nvSpPr>
          <p:cNvPr id="6" name="TextBox 5">
            <a:extLst>
              <a:ext uri="{FF2B5EF4-FFF2-40B4-BE49-F238E27FC236}">
                <a16:creationId xmlns:a16="http://schemas.microsoft.com/office/drawing/2014/main" id="{E93C9F6A-688C-227D-8DEB-9C6B3EE47609}"/>
              </a:ext>
            </a:extLst>
          </p:cNvPr>
          <p:cNvSpPr txBox="1"/>
          <p:nvPr/>
        </p:nvSpPr>
        <p:spPr>
          <a:xfrm>
            <a:off x="404194" y="6408097"/>
            <a:ext cx="3929987" cy="307777"/>
          </a:xfrm>
          <a:prstGeom prst="rect">
            <a:avLst/>
          </a:prstGeom>
          <a:noFill/>
        </p:spPr>
        <p:txBody>
          <a:bodyPr wrap="none" rtlCol="0">
            <a:spAutoFit/>
          </a:bodyPr>
          <a:lstStyle/>
          <a:p>
            <a:r>
              <a:rPr lang="en-US" sz="1400" baseline="30000" dirty="0">
                <a:solidFill>
                  <a:srgbClr val="011893"/>
                </a:solidFill>
              </a:rPr>
              <a:t>**</a:t>
            </a:r>
            <a:r>
              <a:rPr lang="en-US" sz="1400" dirty="0">
                <a:solidFill>
                  <a:srgbClr val="011893"/>
                </a:solidFill>
              </a:rPr>
              <a:t> to increase the # of women faculty in STEM fields</a:t>
            </a:r>
            <a:endParaRPr lang="en-US" sz="1400" baseline="30000" dirty="0">
              <a:solidFill>
                <a:srgbClr val="011893"/>
              </a:solidFill>
            </a:endParaRPr>
          </a:p>
        </p:txBody>
      </p:sp>
    </p:spTree>
    <p:extLst>
      <p:ext uri="{BB962C8B-B14F-4D97-AF65-F5344CB8AC3E}">
        <p14:creationId xmlns:p14="http://schemas.microsoft.com/office/powerpoint/2010/main" val="263759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FD13C-CE67-CB42-935D-34C44A488975}"/>
              </a:ext>
            </a:extLst>
          </p:cNvPr>
          <p:cNvSpPr>
            <a:spLocks noGrp="1"/>
          </p:cNvSpPr>
          <p:nvPr>
            <p:ph type="title"/>
          </p:nvPr>
        </p:nvSpPr>
        <p:spPr/>
        <p:txBody>
          <a:bodyPr>
            <a:noAutofit/>
          </a:bodyPr>
          <a:lstStyle/>
          <a:p>
            <a:pPr algn="ctr"/>
            <a:r>
              <a:rPr lang="en-US" sz="3733" dirty="0"/>
              <a:t>Actions in Response to 2017 Survey</a:t>
            </a:r>
          </a:p>
        </p:txBody>
      </p:sp>
      <p:pic>
        <p:nvPicPr>
          <p:cNvPr id="12" name="Content Placeholder 11">
            <a:extLst>
              <a:ext uri="{FF2B5EF4-FFF2-40B4-BE49-F238E27FC236}">
                <a16:creationId xmlns:a16="http://schemas.microsoft.com/office/drawing/2014/main" id="{0448E4B5-FB24-6F4A-9828-9E25BB4D8E6D}"/>
              </a:ext>
            </a:extLst>
          </p:cNvPr>
          <p:cNvPicPr>
            <a:picLocks noGrp="1" noChangeAspect="1"/>
          </p:cNvPicPr>
          <p:nvPr>
            <p:ph sz="quarter" idx="4294967295"/>
          </p:nvPr>
        </p:nvPicPr>
        <p:blipFill rotWithShape="1">
          <a:blip r:embed="rId3"/>
          <a:srcRect l="5832" r="5834"/>
          <a:stretch/>
        </p:blipFill>
        <p:spPr>
          <a:xfrm>
            <a:off x="207817" y="2231065"/>
            <a:ext cx="8686800" cy="4064506"/>
          </a:xfrm>
        </p:spPr>
      </p:pic>
      <p:sp>
        <p:nvSpPr>
          <p:cNvPr id="5" name="TextBox 4">
            <a:extLst>
              <a:ext uri="{FF2B5EF4-FFF2-40B4-BE49-F238E27FC236}">
                <a16:creationId xmlns:a16="http://schemas.microsoft.com/office/drawing/2014/main" id="{15F8CF74-2AF5-49F7-C46D-45F0EA9DC868}"/>
              </a:ext>
            </a:extLst>
          </p:cNvPr>
          <p:cNvSpPr txBox="1"/>
          <p:nvPr/>
        </p:nvSpPr>
        <p:spPr>
          <a:xfrm>
            <a:off x="8894617" y="2495291"/>
            <a:ext cx="3089566" cy="3046988"/>
          </a:xfrm>
          <a:prstGeom prst="rect">
            <a:avLst/>
          </a:prstGeom>
          <a:noFill/>
        </p:spPr>
        <p:txBody>
          <a:bodyPr wrap="square">
            <a:spAutoFit/>
          </a:bodyPr>
          <a:lstStyle/>
          <a:p>
            <a:r>
              <a:rPr lang="en-US" sz="2400" dirty="0">
                <a:solidFill>
                  <a:srgbClr val="011893"/>
                </a:solidFill>
              </a:rPr>
              <a:t>OFLS provides </a:t>
            </a:r>
          </a:p>
          <a:p>
            <a:pPr marL="342900" indent="-342900">
              <a:buFont typeface="Arial" panose="020B0604020202020204" pitchFamily="34" charset="0"/>
              <a:buChar char="•"/>
            </a:pPr>
            <a:r>
              <a:rPr lang="en-US" sz="2400" dirty="0">
                <a:solidFill>
                  <a:srgbClr val="011893"/>
                </a:solidFill>
              </a:rPr>
              <a:t>support, training and leadership opportunities for faculty</a:t>
            </a:r>
          </a:p>
          <a:p>
            <a:pPr marL="342900" indent="-342900">
              <a:buFont typeface="Arial" panose="020B0604020202020204" pitchFamily="34" charset="0"/>
              <a:buChar char="•"/>
            </a:pPr>
            <a:r>
              <a:rPr lang="en-US" sz="2400" dirty="0">
                <a:solidFill>
                  <a:srgbClr val="011893"/>
                </a:solidFill>
              </a:rPr>
              <a:t>and recognizes faculty academic excellence.</a:t>
            </a:r>
          </a:p>
        </p:txBody>
      </p:sp>
    </p:spTree>
    <p:extLst>
      <p:ext uri="{BB962C8B-B14F-4D97-AF65-F5344CB8AC3E}">
        <p14:creationId xmlns:p14="http://schemas.microsoft.com/office/powerpoint/2010/main" val="411761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13D270-EADF-9841-9C04-A0E635136CE2}"/>
              </a:ext>
            </a:extLst>
          </p:cNvPr>
          <p:cNvSpPr/>
          <p:nvPr/>
        </p:nvSpPr>
        <p:spPr>
          <a:xfrm>
            <a:off x="1536192" y="4828032"/>
            <a:ext cx="4023360" cy="1252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E466400-F8A1-8382-3C31-29A928B505F7}"/>
              </a:ext>
            </a:extLst>
          </p:cNvPr>
          <p:cNvGrpSpPr/>
          <p:nvPr/>
        </p:nvGrpSpPr>
        <p:grpSpPr>
          <a:xfrm>
            <a:off x="832083" y="0"/>
            <a:ext cx="10527833" cy="6858000"/>
            <a:chOff x="832083" y="0"/>
            <a:chExt cx="10527833" cy="6858000"/>
          </a:xfrm>
        </p:grpSpPr>
        <p:pic>
          <p:nvPicPr>
            <p:cNvPr id="4" name="Picture 3">
              <a:extLst>
                <a:ext uri="{FF2B5EF4-FFF2-40B4-BE49-F238E27FC236}">
                  <a16:creationId xmlns:a16="http://schemas.microsoft.com/office/drawing/2014/main" id="{E6AAB11C-CC59-314F-A372-CABE4AD41DA2}"/>
                </a:ext>
              </a:extLst>
            </p:cNvPr>
            <p:cNvPicPr>
              <a:picLocks noChangeAspect="1"/>
            </p:cNvPicPr>
            <p:nvPr/>
          </p:nvPicPr>
          <p:blipFill>
            <a:blip r:embed="rId3"/>
            <a:stretch>
              <a:fillRect/>
            </a:stretch>
          </p:blipFill>
          <p:spPr>
            <a:xfrm>
              <a:off x="832083" y="0"/>
              <a:ext cx="10527833" cy="6858000"/>
            </a:xfrm>
            <a:prstGeom prst="rect">
              <a:avLst/>
            </a:prstGeom>
          </p:spPr>
        </p:pic>
        <p:sp>
          <p:nvSpPr>
            <p:cNvPr id="8" name="TextBox 7">
              <a:extLst>
                <a:ext uri="{FF2B5EF4-FFF2-40B4-BE49-F238E27FC236}">
                  <a16:creationId xmlns:a16="http://schemas.microsoft.com/office/drawing/2014/main" id="{92A9440C-5227-1F47-A631-9E1B3DC4F527}"/>
                </a:ext>
              </a:extLst>
            </p:cNvPr>
            <p:cNvSpPr txBox="1"/>
            <p:nvPr/>
          </p:nvSpPr>
          <p:spPr>
            <a:xfrm flipH="1">
              <a:off x="1536192" y="4828032"/>
              <a:ext cx="4023360" cy="923330"/>
            </a:xfrm>
            <a:prstGeom prst="rect">
              <a:avLst/>
            </a:prstGeom>
            <a:solidFill>
              <a:srgbClr val="FFFFFF"/>
            </a:solidFill>
            <a:ln w="1270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FFFF">
                      <a:lumMod val="75000"/>
                    </a:srgbClr>
                  </a:solidFill>
                  <a:effectLst/>
                  <a:uLnTx/>
                  <a:uFillTx/>
                  <a:latin typeface="Calibri" panose="020F0502020204030204"/>
                  <a:ea typeface="+mn-ea"/>
                  <a:cs typeface="+mn-cs"/>
                </a:rPr>
                <a:t>Strength Benchmark: FIU scored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FFFF">
                      <a:lumMod val="75000"/>
                    </a:srgbClr>
                  </a:solidFill>
                  <a:effectLst/>
                  <a:uLnTx/>
                  <a:uFillTx/>
                  <a:latin typeface="Calibri" panose="020F0502020204030204"/>
                  <a:ea typeface="+mn-ea"/>
                  <a:cs typeface="+mn-cs"/>
                </a:rPr>
                <a:t>First or second among 5 peers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FFFF">
                      <a:lumMod val="75000"/>
                    </a:srgbClr>
                  </a:solidFill>
                  <a:effectLst/>
                  <a:uLnTx/>
                  <a:uFillTx/>
                  <a:latin typeface="Calibri" panose="020F0502020204030204"/>
                  <a:ea typeface="+mn-ea"/>
                  <a:cs typeface="+mn-cs"/>
                </a:rPr>
                <a:t>In top 30% of 110 cohort</a:t>
              </a:r>
            </a:p>
          </p:txBody>
        </p:sp>
        <p:sp>
          <p:nvSpPr>
            <p:cNvPr id="10" name="TextBox 9">
              <a:extLst>
                <a:ext uri="{FF2B5EF4-FFF2-40B4-BE49-F238E27FC236}">
                  <a16:creationId xmlns:a16="http://schemas.microsoft.com/office/drawing/2014/main" id="{CAEE224E-B903-ED43-ABA9-21348899A1CB}"/>
                </a:ext>
              </a:extLst>
            </p:cNvPr>
            <p:cNvSpPr txBox="1"/>
            <p:nvPr/>
          </p:nvSpPr>
          <p:spPr>
            <a:xfrm flipH="1">
              <a:off x="1536192" y="5783794"/>
              <a:ext cx="3323064" cy="923330"/>
            </a:xfrm>
            <a:prstGeom prst="rect">
              <a:avLst/>
            </a:prstGeom>
            <a:solidFill>
              <a:srgbClr val="FFFFFF"/>
            </a:solidFill>
            <a:ln w="1270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C0066"/>
                  </a:solidFill>
                  <a:effectLst/>
                  <a:uLnTx/>
                  <a:uFillTx/>
                  <a:latin typeface="Calibri" panose="020F0502020204030204"/>
                  <a:ea typeface="+mn-ea"/>
                  <a:cs typeface="+mn-cs"/>
                </a:rPr>
                <a:t>Concern Benchmark: FIU scored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CC0066"/>
                  </a:solidFill>
                  <a:effectLst/>
                  <a:uLnTx/>
                  <a:uFillTx/>
                  <a:latin typeface="Calibri" panose="020F0502020204030204"/>
                  <a:ea typeface="+mn-ea"/>
                  <a:cs typeface="+mn-cs"/>
                </a:rPr>
                <a:t>Fifth or sixth among 5 peers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CC0066"/>
                  </a:solidFill>
                  <a:effectLst/>
                  <a:uLnTx/>
                  <a:uFillTx/>
                  <a:latin typeface="Calibri" panose="020F0502020204030204"/>
                  <a:ea typeface="+mn-ea"/>
                  <a:cs typeface="+mn-cs"/>
                </a:rPr>
                <a:t>In bottom 30% of 110 cohort</a:t>
              </a:r>
            </a:p>
          </p:txBody>
        </p:sp>
      </p:grpSp>
    </p:spTree>
    <p:extLst>
      <p:ext uri="{BB962C8B-B14F-4D97-AF65-F5344CB8AC3E}">
        <p14:creationId xmlns:p14="http://schemas.microsoft.com/office/powerpoint/2010/main" val="2166416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C723009-9BF7-8D44-BE40-7FF6CC8AE489}"/>
              </a:ext>
            </a:extLst>
          </p:cNvPr>
          <p:cNvGrpSpPr/>
          <p:nvPr/>
        </p:nvGrpSpPr>
        <p:grpSpPr>
          <a:xfrm>
            <a:off x="0" y="1417927"/>
            <a:ext cx="9198864" cy="5440073"/>
            <a:chOff x="1" y="1436364"/>
            <a:chExt cx="9198864" cy="5440073"/>
          </a:xfrm>
        </p:grpSpPr>
        <p:pic>
          <p:nvPicPr>
            <p:cNvPr id="5" name="Picture 4">
              <a:extLst>
                <a:ext uri="{FF2B5EF4-FFF2-40B4-BE49-F238E27FC236}">
                  <a16:creationId xmlns:a16="http://schemas.microsoft.com/office/drawing/2014/main" id="{F0775B04-9B71-B347-BCB6-4A7BA8A9C062}"/>
                </a:ext>
              </a:extLst>
            </p:cNvPr>
            <p:cNvPicPr>
              <a:picLocks noChangeAspect="1"/>
            </p:cNvPicPr>
            <p:nvPr/>
          </p:nvPicPr>
          <p:blipFill>
            <a:blip r:embed="rId3"/>
            <a:stretch>
              <a:fillRect/>
            </a:stretch>
          </p:blipFill>
          <p:spPr>
            <a:xfrm>
              <a:off x="1" y="1436364"/>
              <a:ext cx="9198864" cy="5440073"/>
            </a:xfrm>
            <a:prstGeom prst="rect">
              <a:avLst/>
            </a:prstGeom>
          </p:spPr>
        </p:pic>
        <p:sp>
          <p:nvSpPr>
            <p:cNvPr id="17" name="Rounded Rectangular Callout 16">
              <a:extLst>
                <a:ext uri="{FF2B5EF4-FFF2-40B4-BE49-F238E27FC236}">
                  <a16:creationId xmlns:a16="http://schemas.microsoft.com/office/drawing/2014/main" id="{2C06C236-52EA-8F48-A09A-72CEC2BA3454}"/>
                </a:ext>
              </a:extLst>
            </p:cNvPr>
            <p:cNvSpPr/>
            <p:nvPr/>
          </p:nvSpPr>
          <p:spPr>
            <a:xfrm>
              <a:off x="3840480" y="2029969"/>
              <a:ext cx="992578" cy="338554"/>
            </a:xfrm>
            <a:prstGeom prst="wedgeRoundRectCallout">
              <a:avLst>
                <a:gd name="adj1" fmla="val 28914"/>
                <a:gd name="adj2" fmla="val -8588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59C9B3-7FED-2046-9414-E305ECB77738}"/>
                </a:ext>
              </a:extLst>
            </p:cNvPr>
            <p:cNvSpPr/>
            <p:nvPr/>
          </p:nvSpPr>
          <p:spPr>
            <a:xfrm>
              <a:off x="3890172" y="2060747"/>
              <a:ext cx="893193" cy="307777"/>
            </a:xfrm>
            <a:prstGeom prst="rect">
              <a:avLst/>
            </a:prstGeom>
          </p:spPr>
          <p:txBody>
            <a:bodyPr wrap="none">
              <a:spAutoFit/>
            </a:bodyPr>
            <a:lstStyle/>
            <a:p>
              <a:r>
                <a:rPr lang="en-US" sz="1400" dirty="0"/>
                <a:t>567/1230</a:t>
              </a:r>
              <a:endParaRPr lang="en-US" sz="1200" dirty="0"/>
            </a:p>
          </p:txBody>
        </p:sp>
      </p:grpSp>
      <p:sp>
        <p:nvSpPr>
          <p:cNvPr id="9" name="TextBox 8">
            <a:extLst>
              <a:ext uri="{FF2B5EF4-FFF2-40B4-BE49-F238E27FC236}">
                <a16:creationId xmlns:a16="http://schemas.microsoft.com/office/drawing/2014/main" id="{58444CE4-B9FD-494D-9E21-F1C9536CCF7A}"/>
              </a:ext>
            </a:extLst>
          </p:cNvPr>
          <p:cNvSpPr txBox="1"/>
          <p:nvPr/>
        </p:nvSpPr>
        <p:spPr>
          <a:xfrm flipH="1">
            <a:off x="8673535" y="2066019"/>
            <a:ext cx="3323064" cy="92333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b="1" dirty="0">
                <a:solidFill>
                  <a:srgbClr val="23B7C9"/>
                </a:solidFill>
              </a:rPr>
              <a:t>Strength Benchmark: FIU scored</a:t>
            </a:r>
          </a:p>
          <a:p>
            <a:pPr marL="285750" indent="-285750">
              <a:buFont typeface="Arial" panose="020B0604020202020204" pitchFamily="34" charset="0"/>
              <a:buChar char="•"/>
            </a:pPr>
            <a:r>
              <a:rPr lang="en-US" b="1" dirty="0">
                <a:solidFill>
                  <a:srgbClr val="23B7C9"/>
                </a:solidFill>
              </a:rPr>
              <a:t>First or second among 5 peers</a:t>
            </a:r>
          </a:p>
          <a:p>
            <a:pPr marL="285750" indent="-285750">
              <a:buFont typeface="Arial" panose="020B0604020202020204" pitchFamily="34" charset="0"/>
              <a:buChar char="•"/>
            </a:pPr>
            <a:r>
              <a:rPr lang="en-US" b="1" dirty="0">
                <a:solidFill>
                  <a:srgbClr val="23B7C9"/>
                </a:solidFill>
              </a:rPr>
              <a:t>In top 30% of 110 cohort</a:t>
            </a:r>
          </a:p>
        </p:txBody>
      </p:sp>
      <p:sp>
        <p:nvSpPr>
          <p:cNvPr id="10" name="TextBox 9">
            <a:extLst>
              <a:ext uri="{FF2B5EF4-FFF2-40B4-BE49-F238E27FC236}">
                <a16:creationId xmlns:a16="http://schemas.microsoft.com/office/drawing/2014/main" id="{3AF098D0-9D00-1F43-A1BB-9B96FB639DB3}"/>
              </a:ext>
            </a:extLst>
          </p:cNvPr>
          <p:cNvSpPr txBox="1"/>
          <p:nvPr/>
        </p:nvSpPr>
        <p:spPr>
          <a:xfrm flipH="1">
            <a:off x="8673535" y="4822799"/>
            <a:ext cx="3323064" cy="92333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b="1" dirty="0">
                <a:solidFill>
                  <a:srgbClr val="D13384"/>
                </a:solidFill>
              </a:rPr>
              <a:t>Concern Benchmark: FIU scored</a:t>
            </a:r>
          </a:p>
          <a:p>
            <a:pPr marL="285750" indent="-285750">
              <a:buFont typeface="Arial" panose="020B0604020202020204" pitchFamily="34" charset="0"/>
              <a:buChar char="•"/>
            </a:pPr>
            <a:r>
              <a:rPr lang="en-US" b="1" dirty="0">
                <a:solidFill>
                  <a:srgbClr val="D13384"/>
                </a:solidFill>
              </a:rPr>
              <a:t>Fifth or sixth among 5 peers</a:t>
            </a:r>
          </a:p>
          <a:p>
            <a:pPr marL="285750" indent="-285750">
              <a:buFont typeface="Arial" panose="020B0604020202020204" pitchFamily="34" charset="0"/>
              <a:buChar char="•"/>
            </a:pPr>
            <a:r>
              <a:rPr lang="en-US" b="1" dirty="0">
                <a:solidFill>
                  <a:srgbClr val="D13384"/>
                </a:solidFill>
              </a:rPr>
              <a:t>In bottom 30% of 110 cohort</a:t>
            </a:r>
          </a:p>
        </p:txBody>
      </p:sp>
      <p:sp>
        <p:nvSpPr>
          <p:cNvPr id="22" name="TextBox 21">
            <a:extLst>
              <a:ext uri="{FF2B5EF4-FFF2-40B4-BE49-F238E27FC236}">
                <a16:creationId xmlns:a16="http://schemas.microsoft.com/office/drawing/2014/main" id="{1411B891-88F1-1440-9981-2FA288231BF4}"/>
              </a:ext>
            </a:extLst>
          </p:cNvPr>
          <p:cNvSpPr txBox="1"/>
          <p:nvPr/>
        </p:nvSpPr>
        <p:spPr>
          <a:xfrm flipH="1">
            <a:off x="8673535" y="3615753"/>
            <a:ext cx="3323064" cy="64633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b="1" dirty="0">
                <a:solidFill>
                  <a:schemeClr val="bg1">
                    <a:lumMod val="50000"/>
                  </a:schemeClr>
                </a:solidFill>
              </a:rPr>
              <a:t>Neutral Benchmark: FIU scored</a:t>
            </a:r>
          </a:p>
          <a:p>
            <a:pPr marL="285750" indent="-285750">
              <a:buFont typeface="Arial" panose="020B0604020202020204" pitchFamily="34" charset="0"/>
              <a:buChar char="•"/>
            </a:pPr>
            <a:r>
              <a:rPr lang="en-US" b="1" dirty="0">
                <a:solidFill>
                  <a:schemeClr val="bg1">
                    <a:lumMod val="50000"/>
                  </a:schemeClr>
                </a:solidFill>
              </a:rPr>
              <a:t>In middle 40% of 110 cohort</a:t>
            </a:r>
          </a:p>
        </p:txBody>
      </p:sp>
      <p:sp>
        <p:nvSpPr>
          <p:cNvPr id="2" name="TextBox 1">
            <a:extLst>
              <a:ext uri="{FF2B5EF4-FFF2-40B4-BE49-F238E27FC236}">
                <a16:creationId xmlns:a16="http://schemas.microsoft.com/office/drawing/2014/main" id="{E5B3763B-F467-1FA2-6DCA-D41642801D6A}"/>
              </a:ext>
            </a:extLst>
          </p:cNvPr>
          <p:cNvSpPr txBox="1"/>
          <p:nvPr/>
        </p:nvSpPr>
        <p:spPr>
          <a:xfrm>
            <a:off x="6096000" y="465540"/>
            <a:ext cx="4873818" cy="646331"/>
          </a:xfrm>
          <a:prstGeom prst="rect">
            <a:avLst/>
          </a:prstGeom>
          <a:noFill/>
        </p:spPr>
        <p:txBody>
          <a:bodyPr wrap="square" rtlCol="0">
            <a:spAutoFit/>
          </a:bodyPr>
          <a:lstStyle/>
          <a:p>
            <a:pPr algn="ctr"/>
            <a:r>
              <a:rPr lang="en-US" sz="3600" b="1" dirty="0">
                <a:solidFill>
                  <a:srgbClr val="011893"/>
                </a:solidFill>
              </a:rPr>
              <a:t>So How Did We Do?</a:t>
            </a:r>
          </a:p>
        </p:txBody>
      </p:sp>
    </p:spTree>
    <p:extLst>
      <p:ext uri="{BB962C8B-B14F-4D97-AF65-F5344CB8AC3E}">
        <p14:creationId xmlns:p14="http://schemas.microsoft.com/office/powerpoint/2010/main" val="152477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6C383B1-77C0-A31A-E36C-88368FFA25C3}"/>
              </a:ext>
            </a:extLst>
          </p:cNvPr>
          <p:cNvGraphicFramePr>
            <a:graphicFrameLocks noGrp="1"/>
          </p:cNvGraphicFramePr>
          <p:nvPr>
            <p:extLst>
              <p:ext uri="{D42A27DB-BD31-4B8C-83A1-F6EECF244321}">
                <p14:modId xmlns:p14="http://schemas.microsoft.com/office/powerpoint/2010/main" val="2319798424"/>
              </p:ext>
            </p:extLst>
          </p:nvPr>
        </p:nvGraphicFramePr>
        <p:xfrm>
          <a:off x="598311" y="1727200"/>
          <a:ext cx="11277599" cy="4571999"/>
        </p:xfrm>
        <a:graphic>
          <a:graphicData uri="http://schemas.openxmlformats.org/drawingml/2006/table">
            <a:tbl>
              <a:tblPr firstRow="1" firstCol="1" bandRow="1"/>
              <a:tblGrid>
                <a:gridCol w="3862222">
                  <a:extLst>
                    <a:ext uri="{9D8B030D-6E8A-4147-A177-3AD203B41FA5}">
                      <a16:colId xmlns:a16="http://schemas.microsoft.com/office/drawing/2014/main" val="2704960258"/>
                    </a:ext>
                  </a:extLst>
                </a:gridCol>
                <a:gridCol w="3462916">
                  <a:extLst>
                    <a:ext uri="{9D8B030D-6E8A-4147-A177-3AD203B41FA5}">
                      <a16:colId xmlns:a16="http://schemas.microsoft.com/office/drawing/2014/main" val="3544243638"/>
                    </a:ext>
                  </a:extLst>
                </a:gridCol>
                <a:gridCol w="3952461">
                  <a:extLst>
                    <a:ext uri="{9D8B030D-6E8A-4147-A177-3AD203B41FA5}">
                      <a16:colId xmlns:a16="http://schemas.microsoft.com/office/drawing/2014/main" val="1065394758"/>
                    </a:ext>
                  </a:extLst>
                </a:gridCol>
              </a:tblGrid>
              <a:tr h="341728">
                <a:tc>
                  <a:txBody>
                    <a:bodyPr/>
                    <a:lstStyle/>
                    <a:p>
                      <a:pPr marL="0" marR="0" algn="l">
                        <a:spcBef>
                          <a:spcPts val="0"/>
                        </a:spcBef>
                        <a:spcAft>
                          <a:spcPts val="0"/>
                        </a:spcAft>
                      </a:pPr>
                      <a:r>
                        <a:rPr lang="en-US" sz="1800" b="1" dirty="0">
                          <a:solidFill>
                            <a:srgbClr val="FFFFFF"/>
                          </a:solidFill>
                          <a:effectLst/>
                          <a:latin typeface="+mn-lt"/>
                          <a:ea typeface="Calibri" panose="020F0502020204030204" pitchFamily="34" charset="0"/>
                          <a:cs typeface="Times New Roman (Body CS)"/>
                        </a:rPr>
                        <a:t>2017 Areas of Strength</a:t>
                      </a:r>
                      <a:endParaRPr lang="en-US" sz="1800" dirty="0">
                        <a:effectLst/>
                        <a:latin typeface="+mn-lt"/>
                        <a:ea typeface="Calibri" panose="020F0502020204030204" pitchFamily="34" charset="0"/>
                        <a:cs typeface="Times New Roman (Body 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B7C9"/>
                    </a:solidFill>
                  </a:tcPr>
                </a:tc>
                <a:tc gridSpan="2">
                  <a:txBody>
                    <a:bodyPr/>
                    <a:lstStyle/>
                    <a:p>
                      <a:pPr marL="0" marR="0" algn="l">
                        <a:spcBef>
                          <a:spcPts val="0"/>
                        </a:spcBef>
                        <a:spcAft>
                          <a:spcPts val="0"/>
                        </a:spcAft>
                      </a:pPr>
                      <a:r>
                        <a:rPr lang="en-US" sz="1800" b="1" dirty="0">
                          <a:solidFill>
                            <a:srgbClr val="FFFFFF"/>
                          </a:solidFill>
                          <a:effectLst/>
                          <a:latin typeface="+mn-lt"/>
                          <a:ea typeface="Calibri" panose="020F0502020204030204" pitchFamily="34" charset="0"/>
                          <a:cs typeface="Times New Roman (Body CS)"/>
                        </a:rPr>
                        <a:t>2020 Areas of Strength</a:t>
                      </a:r>
                      <a:endParaRPr lang="en-US" sz="1800" dirty="0">
                        <a:effectLst/>
                        <a:latin typeface="+mn-lt"/>
                        <a:ea typeface="Calibri" panose="020F0502020204030204" pitchFamily="34" charset="0"/>
                        <a:cs typeface="Times New Roman (Body 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B7C9"/>
                    </a:solidFill>
                  </a:tcPr>
                </a:tc>
                <a:tc hMerge="1">
                  <a:txBody>
                    <a:bodyPr/>
                    <a:lstStyle/>
                    <a:p>
                      <a:endParaRPr lang="en-US"/>
                    </a:p>
                  </a:txBody>
                  <a:tcPr/>
                </a:tc>
                <a:extLst>
                  <a:ext uri="{0D108BD9-81ED-4DB2-BD59-A6C34878D82A}">
                    <a16:rowId xmlns:a16="http://schemas.microsoft.com/office/drawing/2014/main" val="4090048073"/>
                  </a:ext>
                </a:extLst>
              </a:tr>
              <a:tr h="3360743">
                <a:tc>
                  <a:txBody>
                    <a:bodyPr/>
                    <a:lstStyle/>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Collaboration</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Leadership: Senior </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Mentoring</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Nature of Work: Service</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Personal and Family Policies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Appreciation and Recognition </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Collaboration</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Departmental Collegiality</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Departmental Engagement</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Facilities and Work Resources</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Governance: Adaptability</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Governance: Productivity</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Governance: Shared Sense of Purpose</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Governance: Trust</a:t>
                      </a:r>
                    </a:p>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Nature of Work: Teaching</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Personal and Family Policies Governance: Understanding the Issue at Hand</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Health and Retirement Benefits</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Interdisciplinary Work</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Leadership: Departmental</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Leadership: Faculty</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Leadership: Senior</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Mentoring</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Nature of Work: Service</a:t>
                      </a:r>
                    </a:p>
                    <a:p>
                      <a:pPr marL="29210" marR="0" algn="l">
                        <a:spcBef>
                          <a:spcPts val="0"/>
                        </a:spcBef>
                        <a:spcAft>
                          <a:spcPts val="0"/>
                        </a:spcAft>
                      </a:pPr>
                      <a:r>
                        <a:rPr lang="en-US" sz="1800">
                          <a:effectLst/>
                          <a:latin typeface="+mn-lt"/>
                          <a:ea typeface="Calibri" panose="020F0502020204030204" pitchFamily="34" charset="0"/>
                          <a:cs typeface="Times New Roman (Body CS)"/>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716129"/>
                  </a:ext>
                </a:extLst>
              </a:tr>
              <a:tr h="301894">
                <a:tc>
                  <a:txBody>
                    <a:bodyPr/>
                    <a:lstStyle/>
                    <a:p>
                      <a:pPr marL="0" marR="0" algn="l">
                        <a:spcBef>
                          <a:spcPts val="0"/>
                        </a:spcBef>
                        <a:spcAft>
                          <a:spcPts val="0"/>
                        </a:spcAft>
                      </a:pPr>
                      <a:r>
                        <a:rPr lang="en-US" sz="1800" b="1">
                          <a:solidFill>
                            <a:srgbClr val="FFFFFF"/>
                          </a:solidFill>
                          <a:effectLst/>
                          <a:latin typeface="+mn-lt"/>
                          <a:ea typeface="Calibri" panose="020F0502020204030204" pitchFamily="34" charset="0"/>
                          <a:cs typeface="Times New Roman (Body CS)"/>
                        </a:rPr>
                        <a:t>2017 Areas of Concern</a:t>
                      </a:r>
                      <a:endParaRPr lang="en-US" sz="1800">
                        <a:effectLst/>
                        <a:latin typeface="+mn-lt"/>
                        <a:ea typeface="Calibri" panose="020F0502020204030204" pitchFamily="34" charset="0"/>
                        <a:cs typeface="Times New Roman (Body 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3383"/>
                    </a:solidFill>
                  </a:tcPr>
                </a:tc>
                <a:tc gridSpan="2">
                  <a:txBody>
                    <a:bodyPr/>
                    <a:lstStyle/>
                    <a:p>
                      <a:pPr marL="0" marR="0" algn="l">
                        <a:spcBef>
                          <a:spcPts val="0"/>
                        </a:spcBef>
                        <a:spcAft>
                          <a:spcPts val="0"/>
                        </a:spcAft>
                      </a:pPr>
                      <a:r>
                        <a:rPr lang="en-US" sz="1800" b="1">
                          <a:solidFill>
                            <a:srgbClr val="FFFFFF"/>
                          </a:solidFill>
                          <a:effectLst/>
                          <a:latin typeface="+mn-lt"/>
                          <a:ea typeface="Calibri" panose="020F0502020204030204" pitchFamily="34" charset="0"/>
                          <a:cs typeface="Times New Roman (Body CS)"/>
                        </a:rPr>
                        <a:t>2020 Areas of Concern</a:t>
                      </a:r>
                      <a:endParaRPr lang="en-US" sz="1800">
                        <a:effectLst/>
                        <a:latin typeface="+mn-lt"/>
                        <a:ea typeface="Calibri" panose="020F0502020204030204" pitchFamily="34" charset="0"/>
                        <a:cs typeface="Times New Roman (Body 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3383"/>
                    </a:solidFill>
                  </a:tcPr>
                </a:tc>
                <a:tc hMerge="1">
                  <a:txBody>
                    <a:bodyPr/>
                    <a:lstStyle/>
                    <a:p>
                      <a:endParaRPr lang="en-US"/>
                    </a:p>
                  </a:txBody>
                  <a:tcPr/>
                </a:tc>
                <a:extLst>
                  <a:ext uri="{0D108BD9-81ED-4DB2-BD59-A6C34878D82A}">
                    <a16:rowId xmlns:a16="http://schemas.microsoft.com/office/drawing/2014/main" val="717239897"/>
                  </a:ext>
                </a:extLst>
              </a:tr>
              <a:tr h="567634">
                <a:tc>
                  <a:txBody>
                    <a:bodyPr/>
                    <a:lstStyle/>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Tenure Expectations:  Clarity</a:t>
                      </a:r>
                    </a:p>
                    <a:p>
                      <a:pPr marL="342900" marR="0" lvl="0" indent="-342900" algn="l">
                        <a:spcBef>
                          <a:spcPts val="0"/>
                        </a:spcBef>
                        <a:spcAft>
                          <a:spcPts val="0"/>
                        </a:spcAft>
                        <a:buFont typeface="Symbol" pitchFamily="2" charset="2"/>
                        <a:buChar char=""/>
                      </a:pPr>
                      <a:r>
                        <a:rPr lang="en-US" sz="1800">
                          <a:effectLst/>
                          <a:latin typeface="+mn-lt"/>
                          <a:ea typeface="Calibri" panose="020F0502020204030204" pitchFamily="34" charset="0"/>
                        </a:rPr>
                        <a:t>Tenure Policies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42900" marR="0" lvl="0" indent="-342900" algn="l">
                        <a:spcBef>
                          <a:spcPts val="0"/>
                        </a:spcBef>
                        <a:spcAft>
                          <a:spcPts val="0"/>
                        </a:spcAft>
                        <a:buFont typeface="Symbol" pitchFamily="2" charset="2"/>
                        <a:buChar char=""/>
                      </a:pPr>
                      <a:r>
                        <a:rPr lang="en-US" sz="1800" dirty="0">
                          <a:effectLst/>
                          <a:latin typeface="+mn-lt"/>
                          <a:ea typeface="Calibri" panose="020F0502020204030204" pitchFamily="34" charset="0"/>
                        </a:rPr>
                        <a:t>Divisional Leadership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50760216"/>
                  </a:ext>
                </a:extLst>
              </a:tr>
            </a:tbl>
          </a:graphicData>
        </a:graphic>
      </p:graphicFrame>
    </p:spTree>
    <p:extLst>
      <p:ext uri="{BB962C8B-B14F-4D97-AF65-F5344CB8AC3E}">
        <p14:creationId xmlns:p14="http://schemas.microsoft.com/office/powerpoint/2010/main" val="858748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1683</TotalTime>
  <Words>1649</Words>
  <Application>Microsoft Office PowerPoint</Application>
  <PresentationFormat>Widescreen</PresentationFormat>
  <Paragraphs>266</Paragraphs>
  <Slides>28</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Arial</vt:lpstr>
      <vt:lpstr>Calibri</vt:lpstr>
      <vt:lpstr>Calibri Light</vt:lpstr>
      <vt:lpstr>Courier New</vt:lpstr>
      <vt:lpstr>Segoe UI</vt:lpstr>
      <vt:lpstr>Symbol</vt:lpstr>
      <vt:lpstr>Times New Roman</vt:lpstr>
      <vt:lpstr>Wingdings</vt:lpstr>
      <vt:lpstr>Office Theme</vt:lpstr>
      <vt:lpstr>1_Office Theme</vt:lpstr>
      <vt:lpstr>Custom Design</vt:lpstr>
      <vt:lpstr>FIU Bystander Program and Working with COACHE Data</vt:lpstr>
      <vt:lpstr>PowerPoint Presentation</vt:lpstr>
      <vt:lpstr>The COACHE Faculty Satisfaction Survey</vt:lpstr>
      <vt:lpstr>How does FIU use the COACHE survey?</vt:lpstr>
      <vt:lpstr>Actions to Increase Diversity and Faculty Satisfaction</vt:lpstr>
      <vt:lpstr>Actions in Response to 2017 Survey</vt:lpstr>
      <vt:lpstr>PowerPoint Presentation</vt:lpstr>
      <vt:lpstr>PowerPoint Presentation</vt:lpstr>
      <vt:lpstr>PowerPoint Presentation</vt:lpstr>
      <vt:lpstr>PowerPoint Presentation</vt:lpstr>
      <vt:lpstr>Phase One: NSF ADVANCE Grant 2011-2015 </vt:lpstr>
      <vt:lpstr>2016: More work to be done…</vt:lpstr>
      <vt:lpstr>Phase Two: NSF ADVANCE Institutional Transformation Grant 2016-2022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Outcomes 2015-2020</vt:lpstr>
      <vt:lpstr>PowerPoint Presentation</vt:lpstr>
      <vt:lpstr>PowerPoint Presentation</vt:lpstr>
      <vt:lpstr>PowerPoint Presentation</vt:lpstr>
      <vt:lpstr>Summary</vt:lpstr>
      <vt:lpstr>Find us at: http://awed.fiu.edu awed@fiu.edu simpsonc@fiu.edu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FIU Bystander Program and Working with COACHE Data</dc:title>
  <dc:creator>Caroline Simpson</dc:creator>
  <cp:lastModifiedBy>Ruiz, Deborah</cp:lastModifiedBy>
  <cp:revision>102</cp:revision>
  <cp:lastPrinted>2023-07-28T17:39:05Z</cp:lastPrinted>
  <dcterms:created xsi:type="dcterms:W3CDTF">2023-07-24T20:05:25Z</dcterms:created>
  <dcterms:modified xsi:type="dcterms:W3CDTF">2023-07-31T22:37:20Z</dcterms:modified>
</cp:coreProperties>
</file>