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9"/>
  </p:notesMasterIdLst>
  <p:sldIdLst>
    <p:sldId id="330" r:id="rId2"/>
    <p:sldId id="425" r:id="rId3"/>
    <p:sldId id="426" r:id="rId4"/>
    <p:sldId id="423" r:id="rId5"/>
    <p:sldId id="403" r:id="rId6"/>
    <p:sldId id="410" r:id="rId7"/>
    <p:sldId id="407" r:id="rId8"/>
    <p:sldId id="402" r:id="rId9"/>
    <p:sldId id="408" r:id="rId10"/>
    <p:sldId id="409" r:id="rId11"/>
    <p:sldId id="412" r:id="rId12"/>
    <p:sldId id="411" r:id="rId13"/>
    <p:sldId id="413" r:id="rId14"/>
    <p:sldId id="414" r:id="rId15"/>
    <p:sldId id="415" r:id="rId16"/>
    <p:sldId id="417" r:id="rId17"/>
    <p:sldId id="427" r:id="rId18"/>
    <p:sldId id="421" r:id="rId19"/>
    <p:sldId id="420" r:id="rId20"/>
    <p:sldId id="422" r:id="rId21"/>
    <p:sldId id="424" r:id="rId22"/>
    <p:sldId id="428" r:id="rId23"/>
    <p:sldId id="429" r:id="rId24"/>
    <p:sldId id="406" r:id="rId25"/>
    <p:sldId id="430" r:id="rId26"/>
    <p:sldId id="416" r:id="rId27"/>
    <p:sldId id="43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4" autoAdjust="0"/>
    <p:restoredTop sz="93910" autoAdjust="0"/>
  </p:normalViewPr>
  <p:slideViewPr>
    <p:cSldViewPr snapToGrid="0">
      <p:cViewPr varScale="1">
        <p:scale>
          <a:sx n="79" d="100"/>
          <a:sy n="79" d="100"/>
        </p:scale>
        <p:origin x="-5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4" Type="http://schemas.microsoft.com/office/2011/relationships/chartStyle" Target="style1.xml"/><Relationship Id="rId5" Type="http://schemas.microsoft.com/office/2011/relationships/chartColorStyle" Target="colors1.xml"/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89494979394098"/>
          <c:y val="0.0902710512564169"/>
          <c:w val="0.965100664812108"/>
          <c:h val="0.8147093561834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Sheet1!$A$1:$A$45</c:f>
              <c:numCache>
                <c:formatCode>d\-mmm\-yy</c:formatCode>
                <c:ptCount val="45"/>
                <c:pt idx="0">
                  <c:v>44964.0</c:v>
                </c:pt>
                <c:pt idx="1">
                  <c:v>44973.0</c:v>
                </c:pt>
                <c:pt idx="2">
                  <c:v>44974.0</c:v>
                </c:pt>
                <c:pt idx="3">
                  <c:v>44976.0</c:v>
                </c:pt>
                <c:pt idx="4">
                  <c:v>44977.0</c:v>
                </c:pt>
                <c:pt idx="5">
                  <c:v>44978.0</c:v>
                </c:pt>
                <c:pt idx="6">
                  <c:v>44979.0</c:v>
                </c:pt>
                <c:pt idx="7">
                  <c:v>44980.0</c:v>
                </c:pt>
                <c:pt idx="8">
                  <c:v>44981.0</c:v>
                </c:pt>
                <c:pt idx="9">
                  <c:v>44983.0</c:v>
                </c:pt>
                <c:pt idx="10">
                  <c:v>44984.0</c:v>
                </c:pt>
                <c:pt idx="11">
                  <c:v>44985.0</c:v>
                </c:pt>
                <c:pt idx="12">
                  <c:v>44986.0</c:v>
                </c:pt>
                <c:pt idx="13">
                  <c:v>44987.0</c:v>
                </c:pt>
                <c:pt idx="14">
                  <c:v>44988.0</c:v>
                </c:pt>
                <c:pt idx="15">
                  <c:v>44989.0</c:v>
                </c:pt>
                <c:pt idx="16">
                  <c:v>44991.0</c:v>
                </c:pt>
                <c:pt idx="17">
                  <c:v>44992.0</c:v>
                </c:pt>
                <c:pt idx="18">
                  <c:v>44993.0</c:v>
                </c:pt>
                <c:pt idx="19">
                  <c:v>44994.0</c:v>
                </c:pt>
                <c:pt idx="20">
                  <c:v>44995.0</c:v>
                </c:pt>
                <c:pt idx="21">
                  <c:v>44999.0</c:v>
                </c:pt>
                <c:pt idx="22">
                  <c:v>45000.0</c:v>
                </c:pt>
                <c:pt idx="23">
                  <c:v>45001.0</c:v>
                </c:pt>
                <c:pt idx="24">
                  <c:v>45004.0</c:v>
                </c:pt>
                <c:pt idx="25">
                  <c:v>45005.0</c:v>
                </c:pt>
                <c:pt idx="26">
                  <c:v>45006.0</c:v>
                </c:pt>
                <c:pt idx="27">
                  <c:v>45007.0</c:v>
                </c:pt>
                <c:pt idx="28">
                  <c:v>45008.0</c:v>
                </c:pt>
                <c:pt idx="29">
                  <c:v>45009.0</c:v>
                </c:pt>
                <c:pt idx="30">
                  <c:v>45011.0</c:v>
                </c:pt>
                <c:pt idx="31">
                  <c:v>45012.0</c:v>
                </c:pt>
                <c:pt idx="32">
                  <c:v>45013.0</c:v>
                </c:pt>
                <c:pt idx="33">
                  <c:v>45015.0</c:v>
                </c:pt>
                <c:pt idx="34">
                  <c:v>45016.0</c:v>
                </c:pt>
                <c:pt idx="35">
                  <c:v>45017.0</c:v>
                </c:pt>
                <c:pt idx="36">
                  <c:v>45019.0</c:v>
                </c:pt>
                <c:pt idx="37">
                  <c:v>45020.0</c:v>
                </c:pt>
                <c:pt idx="38">
                  <c:v>45021.0</c:v>
                </c:pt>
                <c:pt idx="39">
                  <c:v>45022.0</c:v>
                </c:pt>
                <c:pt idx="40">
                  <c:v>45023.0</c:v>
                </c:pt>
                <c:pt idx="41">
                  <c:v>45024.0</c:v>
                </c:pt>
                <c:pt idx="42">
                  <c:v>45025.0</c:v>
                </c:pt>
                <c:pt idx="43">
                  <c:v>45026.0</c:v>
                </c:pt>
                <c:pt idx="44">
                  <c:v>45027.0</c:v>
                </c:pt>
              </c:numCache>
            </c:numRef>
          </c:cat>
          <c:val>
            <c:numRef>
              <c:f>Sheet1!$B$1:$B$45</c:f>
              <c:numCache>
                <c:formatCode>General</c:formatCode>
                <c:ptCount val="45"/>
                <c:pt idx="1">
                  <c:v>28.0</c:v>
                </c:pt>
                <c:pt idx="2">
                  <c:v>13.0</c:v>
                </c:pt>
                <c:pt idx="3">
                  <c:v>2.0</c:v>
                </c:pt>
                <c:pt idx="4">
                  <c:v>2.0</c:v>
                </c:pt>
                <c:pt idx="5">
                  <c:v>8.0</c:v>
                </c:pt>
                <c:pt idx="6">
                  <c:v>5.0</c:v>
                </c:pt>
                <c:pt idx="7">
                  <c:v>7.0</c:v>
                </c:pt>
                <c:pt idx="8">
                  <c:v>2.0</c:v>
                </c:pt>
                <c:pt idx="9">
                  <c:v>1.0</c:v>
                </c:pt>
                <c:pt idx="10">
                  <c:v>2.0</c:v>
                </c:pt>
                <c:pt idx="11">
                  <c:v>19.0</c:v>
                </c:pt>
                <c:pt idx="12">
                  <c:v>5.0</c:v>
                </c:pt>
                <c:pt idx="13">
                  <c:v>1.0</c:v>
                </c:pt>
                <c:pt idx="14">
                  <c:v>2.0</c:v>
                </c:pt>
                <c:pt idx="15">
                  <c:v>1.0</c:v>
                </c:pt>
                <c:pt idx="16">
                  <c:v>1.0</c:v>
                </c:pt>
                <c:pt idx="17">
                  <c:v>20.0</c:v>
                </c:pt>
                <c:pt idx="18">
                  <c:v>13.0</c:v>
                </c:pt>
                <c:pt idx="19">
                  <c:v>2.0</c:v>
                </c:pt>
                <c:pt idx="20">
                  <c:v>4.0</c:v>
                </c:pt>
                <c:pt idx="21">
                  <c:v>2.0</c:v>
                </c:pt>
                <c:pt idx="22">
                  <c:v>3.0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8.0</c:v>
                </c:pt>
                <c:pt idx="27">
                  <c:v>4.0</c:v>
                </c:pt>
                <c:pt idx="28">
                  <c:v>2.0</c:v>
                </c:pt>
                <c:pt idx="29">
                  <c:v>3.0</c:v>
                </c:pt>
                <c:pt idx="30">
                  <c:v>1.0</c:v>
                </c:pt>
                <c:pt idx="31">
                  <c:v>2.0</c:v>
                </c:pt>
                <c:pt idx="32">
                  <c:v>3.0</c:v>
                </c:pt>
                <c:pt idx="33">
                  <c:v>1.0</c:v>
                </c:pt>
                <c:pt idx="34">
                  <c:v>3.0</c:v>
                </c:pt>
                <c:pt idx="35">
                  <c:v>3.0</c:v>
                </c:pt>
                <c:pt idx="36">
                  <c:v>10.0</c:v>
                </c:pt>
                <c:pt idx="37">
                  <c:v>3.0</c:v>
                </c:pt>
                <c:pt idx="38">
                  <c:v>12.0</c:v>
                </c:pt>
                <c:pt idx="39">
                  <c:v>9.0</c:v>
                </c:pt>
                <c:pt idx="40">
                  <c:v>3.0</c:v>
                </c:pt>
                <c:pt idx="41">
                  <c:v>1.0</c:v>
                </c:pt>
                <c:pt idx="42">
                  <c:v>1.0</c:v>
                </c:pt>
                <c:pt idx="43">
                  <c:v>4.0</c:v>
                </c:pt>
                <c:pt idx="44">
                  <c:v>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53-4160-9DCC-DA10E48AA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349960"/>
        <c:axId val="-2114882520"/>
      </c:lineChart>
      <c:dateAx>
        <c:axId val="-2114349960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882520"/>
        <c:crosses val="autoZero"/>
        <c:auto val="1"/>
        <c:lblOffset val="100"/>
        <c:baseTimeUnit val="days"/>
      </c:dateAx>
      <c:valAx>
        <c:axId val="-211488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434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0.02794</cdr:x>
      <cdr:y>0.11134</cdr:y>
    </cdr:from>
    <cdr:to>
      <cdr:x>0.0998</cdr:x>
      <cdr:y>0.26261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DF95E3E9-BEB8-B347-B963-E007954DF062}"/>
            </a:ext>
          </a:extLst>
        </cdr:cNvPr>
        <cdr:cNvSpPr txBox="1"/>
      </cdr:nvSpPr>
      <cdr:spPr>
        <a:xfrm xmlns:a="http://schemas.openxmlformats.org/drawingml/2006/main">
          <a:off x="355600" y="6731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0.12872</cdr:x>
      <cdr:y>0.07353</cdr:y>
    </cdr:from>
    <cdr:to>
      <cdr:x>0.20357</cdr:x>
      <cdr:y>0.16386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9DD55543-466C-1740-89E0-D82C9352E5D8}"/>
            </a:ext>
          </a:extLst>
        </cdr:cNvPr>
        <cdr:cNvSpPr txBox="1"/>
      </cdr:nvSpPr>
      <cdr:spPr>
        <a:xfrm xmlns:a="http://schemas.openxmlformats.org/drawingml/2006/main">
          <a:off x="1884276" y="453643"/>
          <a:ext cx="1095711" cy="557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Invitation</a:t>
          </a:r>
          <a:r>
            <a:rPr lang="en-US" sz="1100" baseline="0"/>
            <a:t> sent</a:t>
          </a:r>
        </a:p>
        <a:p xmlns:a="http://schemas.openxmlformats.org/drawingml/2006/main">
          <a:r>
            <a:rPr lang="en-US" sz="1100" baseline="0"/>
            <a:t> by COACHE</a:t>
          </a:r>
          <a:endParaRPr lang="en-US" sz="1100"/>
        </a:p>
      </cdr:txBody>
    </cdr:sp>
  </cdr:relSizeAnchor>
  <cdr:relSizeAnchor xmlns:cdr="http://schemas.openxmlformats.org/drawingml/2006/chartDrawing">
    <cdr:from>
      <cdr:x>0.31054</cdr:x>
      <cdr:y>0.28569</cdr:y>
    </cdr:from>
    <cdr:to>
      <cdr:x>0.38539</cdr:x>
      <cdr:y>0.37603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F312179C-CB6A-1140-85CF-6067AA93B7D7}"/>
            </a:ext>
          </a:extLst>
        </cdr:cNvPr>
        <cdr:cNvSpPr txBox="1"/>
      </cdr:nvSpPr>
      <cdr:spPr>
        <a:xfrm xmlns:a="http://schemas.openxmlformats.org/drawingml/2006/main">
          <a:off x="3730759" y="1628497"/>
          <a:ext cx="899239" cy="514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Reminder #1 </a:t>
          </a:r>
          <a:r>
            <a:rPr lang="en-US" sz="1100" baseline="0" dirty="0"/>
            <a:t>sent</a:t>
          </a:r>
        </a:p>
        <a:p xmlns:a="http://schemas.openxmlformats.org/drawingml/2006/main">
          <a:pPr algn="ctr"/>
          <a:r>
            <a:rPr lang="en-US" sz="1100" baseline="0" dirty="0"/>
            <a:t> by COACHE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0.45917</cdr:x>
      <cdr:y>0.36122</cdr:y>
    </cdr:from>
    <cdr:to>
      <cdr:x>0.53402</cdr:x>
      <cdr:y>0.45156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527E14A-2567-6541-B48A-6EACF32930D9}"/>
            </a:ext>
          </a:extLst>
        </cdr:cNvPr>
        <cdr:cNvSpPr txBox="1"/>
      </cdr:nvSpPr>
      <cdr:spPr>
        <a:xfrm xmlns:a="http://schemas.openxmlformats.org/drawingml/2006/main">
          <a:off x="5516463" y="2059010"/>
          <a:ext cx="899238" cy="514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Reminder #2 </a:t>
          </a:r>
          <a:r>
            <a:rPr lang="en-US" sz="1100" baseline="0" dirty="0"/>
            <a:t>sent</a:t>
          </a:r>
        </a:p>
        <a:p xmlns:a="http://schemas.openxmlformats.org/drawingml/2006/main">
          <a:pPr algn="ctr"/>
          <a:r>
            <a:rPr lang="en-US" sz="1100" baseline="0" dirty="0"/>
            <a:t> by COACHE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0.62449</cdr:x>
      <cdr:y>0.58409</cdr:y>
    </cdr:from>
    <cdr:to>
      <cdr:x>0.69934</cdr:x>
      <cdr:y>0.67443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98D46594-7365-C240-8D93-4DE0260AA714}"/>
            </a:ext>
          </a:extLst>
        </cdr:cNvPr>
        <cdr:cNvSpPr txBox="1"/>
      </cdr:nvSpPr>
      <cdr:spPr>
        <a:xfrm xmlns:a="http://schemas.openxmlformats.org/drawingml/2006/main">
          <a:off x="7502570" y="3329405"/>
          <a:ext cx="899238" cy="514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Reminder #3 </a:t>
          </a:r>
          <a:r>
            <a:rPr lang="en-US" sz="1100" baseline="0" dirty="0"/>
            <a:t>sent</a:t>
          </a:r>
        </a:p>
        <a:p xmlns:a="http://schemas.openxmlformats.org/drawingml/2006/main">
          <a:pPr algn="ctr"/>
          <a:r>
            <a:rPr lang="en-US" sz="1100" baseline="0" dirty="0"/>
            <a:t> by COACHE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0.20058</cdr:x>
      <cdr:y>0.54622</cdr:y>
    </cdr:from>
    <cdr:to>
      <cdr:x>0.26944</cdr:x>
      <cdr:y>0.63655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3B6B97A-1FBE-1241-9A01-3B071E2F51F6}"/>
            </a:ext>
          </a:extLst>
        </cdr:cNvPr>
        <cdr:cNvSpPr txBox="1"/>
      </cdr:nvSpPr>
      <cdr:spPr>
        <a:xfrm xmlns:a="http://schemas.openxmlformats.org/drawingml/2006/main">
          <a:off x="2936158" y="3369952"/>
          <a:ext cx="1008053" cy="557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BC email</a:t>
          </a:r>
        </a:p>
        <a:p xmlns:a="http://schemas.openxmlformats.org/drawingml/2006/main">
          <a:pPr algn="ctr"/>
          <a:r>
            <a:rPr lang="en-US" sz="1100" dirty="0"/>
            <a:t>from </a:t>
          </a:r>
        </a:p>
        <a:p xmlns:a="http://schemas.openxmlformats.org/drawingml/2006/main">
          <a:pPr algn="ctr"/>
          <a:r>
            <a:rPr lang="en-US" sz="1100" dirty="0"/>
            <a:t>Assoc</a:t>
          </a:r>
          <a:r>
            <a:rPr lang="en-US" sz="1100" baseline="0" dirty="0"/>
            <a:t> Provost</a:t>
          </a:r>
        </a:p>
        <a:p xmlns:a="http://schemas.openxmlformats.org/drawingml/2006/main">
          <a:pPr algn="ctr"/>
          <a:r>
            <a:rPr lang="en-US" sz="1100" baseline="0" dirty="0"/>
            <a:t>"Thank you"</a:t>
          </a:r>
          <a:endParaRPr lang="en-US" sz="1100" dirty="0"/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0.92414</cdr:x>
      <cdr:y>0.64714</cdr:y>
    </cdr:from>
    <cdr:to>
      <cdr:x>0.99301</cdr:x>
      <cdr:y>0.73748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FB9AA99B-E30C-8C49-8C3D-0006E1739B08}"/>
            </a:ext>
          </a:extLst>
        </cdr:cNvPr>
        <cdr:cNvSpPr txBox="1"/>
      </cdr:nvSpPr>
      <cdr:spPr>
        <a:xfrm xmlns:a="http://schemas.openxmlformats.org/drawingml/2006/main">
          <a:off x="11102479" y="3688817"/>
          <a:ext cx="827395" cy="514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BC final </a:t>
          </a:r>
        </a:p>
        <a:p xmlns:a="http://schemas.openxmlformats.org/drawingml/2006/main">
          <a:pPr algn="ctr"/>
          <a:r>
            <a:rPr lang="en-US" sz="1100" dirty="0"/>
            <a:t>reminder </a:t>
          </a:r>
        </a:p>
        <a:p xmlns:a="http://schemas.openxmlformats.org/drawingml/2006/main">
          <a:pPr algn="ctr"/>
          <a:r>
            <a:rPr lang="en-US" sz="1100" dirty="0"/>
            <a:t>asking</a:t>
          </a:r>
          <a:r>
            <a:rPr lang="en-US" sz="1100" baseline="0" dirty="0"/>
            <a:t> to </a:t>
          </a:r>
        </a:p>
        <a:p xmlns:a="http://schemas.openxmlformats.org/drawingml/2006/main">
          <a:pPr algn="ctr"/>
          <a:r>
            <a:rPr lang="en-US" sz="1100" baseline="0" dirty="0"/>
            <a:t>meet target</a:t>
          </a:r>
          <a:endParaRPr lang="en-US" sz="1100" dirty="0"/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0.87504</cdr:x>
      <cdr:y>0.40729</cdr:y>
    </cdr:from>
    <cdr:to>
      <cdr:x>0.9439</cdr:x>
      <cdr:y>0.61284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EC1B1F8-67E5-0A4D-8CB3-853801829B75}"/>
            </a:ext>
          </a:extLst>
        </cdr:cNvPr>
        <cdr:cNvSpPr txBox="1"/>
      </cdr:nvSpPr>
      <cdr:spPr>
        <a:xfrm xmlns:a="http://schemas.openxmlformats.org/drawingml/2006/main">
          <a:off x="10512617" y="2321599"/>
          <a:ext cx="827275" cy="1171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 baseline="0" dirty="0"/>
            <a:t>Faculty Union </a:t>
          </a:r>
        </a:p>
        <a:p xmlns:a="http://schemas.openxmlformats.org/drawingml/2006/main">
          <a:pPr algn="l"/>
          <a:r>
            <a:rPr lang="en-US" sz="1100" baseline="0" dirty="0"/>
            <a:t>correspondence </a:t>
          </a:r>
        </a:p>
        <a:p xmlns:a="http://schemas.openxmlformats.org/drawingml/2006/main">
          <a:pPr algn="l"/>
          <a:r>
            <a:rPr lang="en-US" sz="1100" baseline="0" dirty="0"/>
            <a:t>to </a:t>
          </a:r>
          <a:r>
            <a:rPr lang="en-US" sz="1100" baseline="0" dirty="0" smtClean="0"/>
            <a:t>faculty and</a:t>
          </a:r>
        </a:p>
        <a:p xmlns:a="http://schemas.openxmlformats.org/drawingml/2006/main">
          <a:pPr algn="l"/>
          <a:r>
            <a:rPr lang="en-US" sz="1100" baseline="0" dirty="0" smtClean="0"/>
            <a:t> Reminder</a:t>
          </a:r>
          <a:r>
            <a:rPr lang="en-US" sz="1100" dirty="0" smtClean="0"/>
            <a:t> #4</a:t>
          </a:r>
        </a:p>
        <a:p xmlns:a="http://schemas.openxmlformats.org/drawingml/2006/main">
          <a:pPr algn="l"/>
          <a:r>
            <a:rPr lang="en-US" sz="1100" dirty="0" smtClean="0"/>
            <a:t> by COACHE</a:t>
          </a:r>
          <a:endParaRPr lang="en-US" sz="1100" dirty="0"/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0.5197</cdr:x>
      <cdr:y>0.58217</cdr:y>
    </cdr:from>
    <cdr:to>
      <cdr:x>0.62748</cdr:x>
      <cdr:y>0.73763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908E28B2-D503-EF4F-9A9B-CC06392DC841}"/>
            </a:ext>
          </a:extLst>
        </cdr:cNvPr>
        <cdr:cNvSpPr txBox="1"/>
      </cdr:nvSpPr>
      <cdr:spPr>
        <a:xfrm xmlns:a="http://schemas.openxmlformats.org/drawingml/2006/main">
          <a:off x="6243608" y="3318478"/>
          <a:ext cx="1294855" cy="886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BC email</a:t>
          </a:r>
          <a:r>
            <a:rPr lang="en-US" sz="1100" baseline="0" dirty="0"/>
            <a:t> </a:t>
          </a:r>
        </a:p>
        <a:p xmlns:a="http://schemas.openxmlformats.org/drawingml/2006/main">
          <a:pPr algn="ctr"/>
          <a:r>
            <a:rPr lang="en-US" sz="1100" baseline="0" dirty="0"/>
            <a:t>from </a:t>
          </a:r>
        </a:p>
        <a:p xmlns:a="http://schemas.openxmlformats.org/drawingml/2006/main">
          <a:pPr algn="ctr"/>
          <a:r>
            <a:rPr lang="en-US" sz="1100" baseline="0" dirty="0"/>
            <a:t>Assoc Provost </a:t>
          </a:r>
        </a:p>
        <a:p xmlns:a="http://schemas.openxmlformats.org/drawingml/2006/main">
          <a:pPr algn="ctr"/>
          <a:r>
            <a:rPr lang="en-US" sz="1100" baseline="0" dirty="0"/>
            <a:t>"College Improvements"</a:t>
          </a:r>
        </a:p>
        <a:p xmlns:a="http://schemas.openxmlformats.org/drawingml/2006/main">
          <a:pPr algn="ctr"/>
          <a:r>
            <a:rPr lang="en-US" sz="1100" baseline="0" dirty="0"/>
            <a:t>announcing</a:t>
          </a:r>
        </a:p>
        <a:p xmlns:a="http://schemas.openxmlformats.org/drawingml/2006/main">
          <a:pPr algn="ctr"/>
          <a:r>
            <a:rPr lang="en-US" sz="1100" baseline="0" dirty="0"/>
            <a:t> COACHE sending</a:t>
          </a:r>
        </a:p>
        <a:p xmlns:a="http://schemas.openxmlformats.org/drawingml/2006/main">
          <a:pPr algn="ctr"/>
          <a:r>
            <a:rPr lang="en-US" sz="1100" baseline="0" dirty="0"/>
            <a:t> reminder/link with 1-pager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0.71075</cdr:x>
      <cdr:y>0.57406</cdr:y>
    </cdr:from>
    <cdr:to>
      <cdr:x>0.81854</cdr:x>
      <cdr:y>0.79607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249469C-568C-6D47-94E4-84BE19D0C2B2}"/>
            </a:ext>
          </a:extLst>
        </cdr:cNvPr>
        <cdr:cNvSpPr txBox="1"/>
      </cdr:nvSpPr>
      <cdr:spPr>
        <a:xfrm xmlns:a="http://schemas.openxmlformats.org/drawingml/2006/main">
          <a:off x="8538877" y="3272212"/>
          <a:ext cx="1294975" cy="1265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BC email</a:t>
          </a:r>
        </a:p>
        <a:p xmlns:a="http://schemas.openxmlformats.org/drawingml/2006/main">
          <a:pPr algn="ctr"/>
          <a:r>
            <a:rPr lang="en-US" sz="1100" baseline="0" dirty="0"/>
            <a:t>from </a:t>
          </a:r>
        </a:p>
        <a:p xmlns:a="http://schemas.openxmlformats.org/drawingml/2006/main">
          <a:pPr algn="ctr"/>
          <a:r>
            <a:rPr lang="en-US" sz="1100" baseline="0" dirty="0"/>
            <a:t>Associate</a:t>
          </a:r>
        </a:p>
        <a:p xmlns:a="http://schemas.openxmlformats.org/drawingml/2006/main">
          <a:pPr algn="ctr"/>
          <a:r>
            <a:rPr lang="en-US" sz="1100" baseline="0" dirty="0"/>
            <a:t>Provost</a:t>
          </a:r>
        </a:p>
        <a:p xmlns:a="http://schemas.openxmlformats.org/drawingml/2006/main">
          <a:pPr algn="ctr"/>
          <a:r>
            <a:rPr lang="en-US" sz="1100" baseline="0" dirty="0"/>
            <a:t>"Spring</a:t>
          </a:r>
        </a:p>
        <a:p xmlns:a="http://schemas.openxmlformats.org/drawingml/2006/main">
          <a:pPr algn="ctr"/>
          <a:r>
            <a:rPr lang="en-US" sz="1100" baseline="0" dirty="0"/>
            <a:t>Recess"</a:t>
          </a:r>
        </a:p>
        <a:p xmlns:a="http://schemas.openxmlformats.org/drawingml/2006/main">
          <a:pPr algn="ctr"/>
          <a:r>
            <a:rPr lang="en-US" sz="1100" baseline="0" dirty="0"/>
            <a:t>time for </a:t>
          </a:r>
        </a:p>
        <a:p xmlns:a="http://schemas.openxmlformats.org/drawingml/2006/main">
          <a:pPr algn="ctr"/>
          <a:r>
            <a:rPr lang="en-US" sz="1100" baseline="0" dirty="0"/>
            <a:t>COACHE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0.41774</cdr:x>
      <cdr:y>0.11214</cdr:y>
    </cdr:from>
    <cdr:to>
      <cdr:x>0.49259</cdr:x>
      <cdr:y>0.39715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9B4C9F6F-CCD8-274E-9574-9704E7C04D73}"/>
            </a:ext>
          </a:extLst>
        </cdr:cNvPr>
        <cdr:cNvSpPr txBox="1"/>
      </cdr:nvSpPr>
      <cdr:spPr>
        <a:xfrm xmlns:a="http://schemas.openxmlformats.org/drawingml/2006/main">
          <a:off x="5018632" y="639233"/>
          <a:ext cx="899238" cy="1624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aseline="0" dirty="0"/>
            <a:t>BC email </a:t>
          </a:r>
        </a:p>
        <a:p xmlns:a="http://schemas.openxmlformats.org/drawingml/2006/main">
          <a:pPr algn="ctr"/>
          <a:r>
            <a:rPr lang="en-US" sz="1100" baseline="0" dirty="0"/>
            <a:t>from Faculty</a:t>
          </a:r>
        </a:p>
        <a:p xmlns:a="http://schemas.openxmlformats.org/drawingml/2006/main">
          <a:pPr algn="ctr"/>
          <a:r>
            <a:rPr lang="en-US" sz="1100" baseline="0" dirty="0"/>
            <a:t>Co-Chair</a:t>
          </a:r>
        </a:p>
        <a:p xmlns:a="http://schemas.openxmlformats.org/drawingml/2006/main">
          <a:pPr algn="ctr"/>
          <a:r>
            <a:rPr lang="en-US" sz="1100" baseline="0" dirty="0"/>
            <a:t>"COACHE faculty</a:t>
          </a:r>
        </a:p>
        <a:p xmlns:a="http://schemas.openxmlformats.org/drawingml/2006/main">
          <a:pPr algn="ctr"/>
          <a:r>
            <a:rPr lang="en-US" sz="1100" baseline="0" dirty="0"/>
            <a:t>experience</a:t>
          </a:r>
        </a:p>
        <a:p xmlns:a="http://schemas.openxmlformats.org/drawingml/2006/main">
          <a:pPr algn="ctr"/>
          <a:r>
            <a:rPr lang="en-US" sz="1100" baseline="0" dirty="0"/>
            <a:t>survey" with</a:t>
          </a:r>
        </a:p>
        <a:p xmlns:a="http://schemas.openxmlformats.org/drawingml/2006/main">
          <a:pPr algn="ctr"/>
          <a:r>
            <a:rPr lang="en-US" sz="1100" baseline="0" dirty="0"/>
            <a:t>1-pager</a:t>
          </a:r>
        </a:p>
        <a:p xmlns:a="http://schemas.openxmlformats.org/drawingml/2006/main">
          <a:pPr algn="ctr"/>
          <a:r>
            <a:rPr lang="en-US" sz="1100" baseline="0" dirty="0"/>
            <a:t>info-graphic</a:t>
          </a:r>
        </a:p>
      </cdr:txBody>
    </cdr:sp>
  </cdr:relSizeAnchor>
  <cdr:relSizeAnchor xmlns:cdr="http://schemas.openxmlformats.org/drawingml/2006/chartDrawing">
    <cdr:from>
      <cdr:x>0.82139</cdr:x>
      <cdr:y>0.44731</cdr:y>
    </cdr:from>
    <cdr:to>
      <cdr:x>0.92917</cdr:x>
      <cdr:y>0.60277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4F7E0AE-7C9B-124A-AC38-EA31A7BB1883}"/>
            </a:ext>
          </a:extLst>
        </cdr:cNvPr>
        <cdr:cNvSpPr txBox="1"/>
      </cdr:nvSpPr>
      <cdr:spPr>
        <a:xfrm xmlns:a="http://schemas.openxmlformats.org/drawingml/2006/main">
          <a:off x="9868112" y="2549718"/>
          <a:ext cx="1294855" cy="886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 dirty="0"/>
            <a:t>BC sends</a:t>
          </a:r>
          <a:r>
            <a:rPr lang="en-US" sz="1100" baseline="0" dirty="0"/>
            <a:t> </a:t>
          </a:r>
        </a:p>
        <a:p xmlns:a="http://schemas.openxmlformats.org/drawingml/2006/main">
          <a:pPr algn="l"/>
          <a:r>
            <a:rPr lang="en-US" sz="1100" baseline="0" dirty="0"/>
            <a:t>reminder</a:t>
          </a:r>
        </a:p>
        <a:p xmlns:a="http://schemas.openxmlformats.org/drawingml/2006/main">
          <a:pPr algn="l"/>
          <a:r>
            <a:rPr lang="en-US" sz="1100" baseline="0" dirty="0"/>
            <a:t>from </a:t>
          </a:r>
        </a:p>
        <a:p xmlns:a="http://schemas.openxmlformats.org/drawingml/2006/main">
          <a:pPr algn="l"/>
          <a:r>
            <a:rPr lang="en-US" sz="1100" baseline="0" dirty="0"/>
            <a:t>entire</a:t>
          </a:r>
        </a:p>
        <a:p xmlns:a="http://schemas.openxmlformats.org/drawingml/2006/main">
          <a:pPr algn="l"/>
          <a:r>
            <a:rPr lang="en-US" sz="1100" baseline="0" dirty="0"/>
            <a:t>COACHE </a:t>
          </a:r>
        </a:p>
        <a:p xmlns:a="http://schemas.openxmlformats.org/drawingml/2006/main">
          <a:pPr algn="l"/>
          <a:r>
            <a:rPr lang="en-US" sz="1100" baseline="0" dirty="0"/>
            <a:t>Team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0.67144</cdr:x>
      <cdr:y>0.65554</cdr:y>
    </cdr:from>
    <cdr:to>
      <cdr:x>0.74207</cdr:x>
      <cdr:y>0.79695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9D941582-EC71-054C-857D-69FEB3434B51}"/>
            </a:ext>
          </a:extLst>
        </cdr:cNvPr>
        <cdr:cNvSpPr txBox="1"/>
      </cdr:nvSpPr>
      <cdr:spPr>
        <a:xfrm xmlns:a="http://schemas.openxmlformats.org/drawingml/2006/main">
          <a:off x="8066593" y="3736680"/>
          <a:ext cx="848540" cy="806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COACHE</a:t>
          </a:r>
          <a:endParaRPr lang="en-US" sz="1100" baseline="0" dirty="0"/>
        </a:p>
        <a:p xmlns:a="http://schemas.openxmlformats.org/drawingml/2006/main">
          <a:pPr algn="ctr"/>
          <a:r>
            <a:rPr lang="en-US" sz="1100" baseline="0" dirty="0"/>
            <a:t>announced</a:t>
          </a:r>
        </a:p>
        <a:p xmlns:a="http://schemas.openxmlformats.org/drawingml/2006/main">
          <a:pPr algn="ctr"/>
          <a:r>
            <a:rPr lang="en-US" sz="1100" baseline="0" dirty="0"/>
            <a:t> at Council of</a:t>
          </a:r>
        </a:p>
        <a:p xmlns:a="http://schemas.openxmlformats.org/drawingml/2006/main">
          <a:pPr algn="ctr"/>
          <a:r>
            <a:rPr lang="en-US" sz="1100" baseline="0" dirty="0"/>
            <a:t>Chairs &amp; </a:t>
          </a:r>
        </a:p>
        <a:p xmlns:a="http://schemas.openxmlformats.org/drawingml/2006/main">
          <a:pPr algn="ctr"/>
          <a:r>
            <a:rPr lang="en-US" sz="1100" baseline="0" dirty="0"/>
            <a:t>Admin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0.7756</cdr:x>
      <cdr:y>0.69102</cdr:y>
    </cdr:from>
    <cdr:to>
      <cdr:x>0.84623</cdr:x>
      <cdr:y>0.83242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D88BEB20-85B0-6E4B-8F54-CB622A4A30E8}"/>
            </a:ext>
          </a:extLst>
        </cdr:cNvPr>
        <cdr:cNvSpPr txBox="1"/>
      </cdr:nvSpPr>
      <cdr:spPr>
        <a:xfrm xmlns:a="http://schemas.openxmlformats.org/drawingml/2006/main">
          <a:off x="9317939" y="3938901"/>
          <a:ext cx="848539" cy="806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BC</a:t>
          </a:r>
          <a:r>
            <a:rPr lang="en-US" sz="1100" baseline="0" dirty="0"/>
            <a:t> email</a:t>
          </a:r>
        </a:p>
        <a:p xmlns:a="http://schemas.openxmlformats.org/drawingml/2006/main">
          <a:pPr algn="ctr"/>
          <a:r>
            <a:rPr lang="en-US" sz="1100" baseline="0" dirty="0"/>
            <a:t>from </a:t>
          </a:r>
        </a:p>
        <a:p xmlns:a="http://schemas.openxmlformats.org/drawingml/2006/main">
          <a:pPr algn="ctr"/>
          <a:r>
            <a:rPr lang="en-US" sz="1100" baseline="0" dirty="0"/>
            <a:t>School</a:t>
          </a:r>
        </a:p>
        <a:p xmlns:a="http://schemas.openxmlformats.org/drawingml/2006/main">
          <a:pPr algn="ctr"/>
          <a:r>
            <a:rPr lang="en-US" sz="1100" baseline="0" dirty="0"/>
            <a:t>Deans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0.67478</cdr:y>
    </cdr:from>
    <cdr:to>
      <cdr:x>0.07485</cdr:x>
      <cdr:y>0.76511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D816CDC6-BEB1-D84A-A2BD-BD7EA67A82EB}"/>
            </a:ext>
          </a:extLst>
        </cdr:cNvPr>
        <cdr:cNvSpPr txBox="1"/>
      </cdr:nvSpPr>
      <cdr:spPr>
        <a:xfrm xmlns:a="http://schemas.openxmlformats.org/drawingml/2006/main">
          <a:off x="0" y="3846332"/>
          <a:ext cx="899238" cy="51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COACHE</a:t>
          </a:r>
          <a:r>
            <a:rPr lang="en-US" sz="1100" baseline="0" dirty="0"/>
            <a:t> </a:t>
          </a:r>
        </a:p>
        <a:p xmlns:a="http://schemas.openxmlformats.org/drawingml/2006/main">
          <a:r>
            <a:rPr lang="en-US" sz="1100" baseline="0" dirty="0"/>
            <a:t>Announcement</a:t>
          </a:r>
        </a:p>
        <a:p xmlns:a="http://schemas.openxmlformats.org/drawingml/2006/main">
          <a:pPr algn="ctr"/>
          <a:r>
            <a:rPr lang="en-US" sz="1100" baseline="0" dirty="0"/>
            <a:t>Faculty </a:t>
          </a:r>
        </a:p>
        <a:p xmlns:a="http://schemas.openxmlformats.org/drawingml/2006/main">
          <a:pPr algn="ctr"/>
          <a:r>
            <a:rPr lang="en-US" sz="1100" baseline="0" dirty="0"/>
            <a:t>Council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0.0619</cdr:x>
      <cdr:y>0.75601</cdr:y>
    </cdr:from>
    <cdr:to>
      <cdr:x>0.13675</cdr:x>
      <cdr:y>0.91632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EEB5B41-E6F6-D446-B111-71D3A579CD67}"/>
            </a:ext>
          </a:extLst>
        </cdr:cNvPr>
        <cdr:cNvSpPr txBox="1"/>
      </cdr:nvSpPr>
      <cdr:spPr>
        <a:xfrm xmlns:a="http://schemas.openxmlformats.org/drawingml/2006/main">
          <a:off x="906106" y="4664268"/>
          <a:ext cx="1095711" cy="989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COACHE</a:t>
          </a:r>
          <a:r>
            <a:rPr lang="en-US" sz="1100" baseline="0" dirty="0"/>
            <a:t> </a:t>
          </a:r>
        </a:p>
        <a:p xmlns:a="http://schemas.openxmlformats.org/drawingml/2006/main">
          <a:r>
            <a:rPr lang="en-US" sz="1100" baseline="0" dirty="0"/>
            <a:t>Announcement</a:t>
          </a:r>
        </a:p>
        <a:p xmlns:a="http://schemas.openxmlformats.org/drawingml/2006/main">
          <a:pPr algn="ctr"/>
          <a:r>
            <a:rPr lang="en-US" sz="1100" baseline="0" dirty="0"/>
            <a:t>School-wide</a:t>
          </a:r>
        </a:p>
        <a:p xmlns:a="http://schemas.openxmlformats.org/drawingml/2006/main">
          <a:pPr algn="ctr"/>
          <a:r>
            <a:rPr lang="en-US" sz="1100" baseline="0" dirty="0"/>
            <a:t>meetings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0.12475</cdr:x>
      <cdr:y>0.75391</cdr:y>
    </cdr:from>
    <cdr:to>
      <cdr:x>0.2006</cdr:x>
      <cdr:y>0.91422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77A9068-6CBE-A148-974D-C0C640DCB396}"/>
            </a:ext>
          </a:extLst>
        </cdr:cNvPr>
        <cdr:cNvSpPr txBox="1"/>
      </cdr:nvSpPr>
      <cdr:spPr>
        <a:xfrm xmlns:a="http://schemas.openxmlformats.org/drawingml/2006/main">
          <a:off x="1826208" y="4651310"/>
          <a:ext cx="1110343" cy="989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CAO </a:t>
          </a:r>
        </a:p>
        <a:p xmlns:a="http://schemas.openxmlformats.org/drawingml/2006/main">
          <a:pPr algn="ctr"/>
          <a:r>
            <a:rPr lang="en-US" sz="1100"/>
            <a:t>COACHE</a:t>
          </a:r>
        </a:p>
        <a:p xmlns:a="http://schemas.openxmlformats.org/drawingml/2006/main">
          <a:pPr algn="ctr"/>
          <a:r>
            <a:rPr lang="en-US" sz="1100"/>
            <a:t>Endorsement</a:t>
          </a:r>
        </a:p>
        <a:p xmlns:a="http://schemas.openxmlformats.org/drawingml/2006/main">
          <a:pPr algn="ctr"/>
          <a:r>
            <a:rPr lang="en-US" sz="1100"/>
            <a:t>Letter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6F85E-589B-488F-8DBC-EBB042C64214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6C06A-5A28-48C7-BC48-85E6B6CC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9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Tammie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6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5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Tammie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Tammie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2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Tammie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3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Tammie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3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Tammie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Tammie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C06A-5A28-48C7-BC48-85E6B6CC51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7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8BDA97A-D352-40F2-8031-00556EB200E0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8CDC-C528-4229-9F5E-5B551444FA44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327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8CDC-C528-4229-9F5E-5B551444FA44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572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8CDC-C528-4229-9F5E-5B551444FA44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707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8CDC-C528-4229-9F5E-5B551444FA44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991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8CDC-C528-4229-9F5E-5B551444FA44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156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8CDC-C528-4229-9F5E-5B551444FA44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757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A9A3947-E263-4305-B2A6-FB21A49DF55F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ABC1AED-1032-4FB6-A121-77DD97D3E401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BAA0-5B9A-4B32-BEE4-0FB2EE3F55A2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B9C1-17E0-4A25-89AE-4699AA6F3F3E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4556-932D-4C7E-B09E-729B961EE3DF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5E2-F565-4D46-A5FB-BF4DD0EDAED7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DADA-8001-43B3-9CAE-EB50F7135FD1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D990-23EB-47B1-89F5-989783BCF663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01BF-B49F-4248-A880-9B0B424861A3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6F74-B394-4EA6-81DB-FBA549A82995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4D8CDC-C528-4229-9F5E-5B551444FA44}" type="datetime1">
              <a:rPr lang="en-US" smtClean="0"/>
              <a:t>8/2/23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2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3A0AD5-607D-44F3-AE66-1CC1943AB417}"/>
              </a:ext>
            </a:extLst>
          </p:cNvPr>
          <p:cNvSpPr txBox="1"/>
          <p:nvPr/>
        </p:nvSpPr>
        <p:spPr>
          <a:xfrm>
            <a:off x="561725" y="1382046"/>
            <a:ext cx="1126503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600" b="1" dirty="0">
                <a:solidFill>
                  <a:srgbClr val="002060"/>
                </a:solidFill>
              </a:rPr>
              <a:t>COACHE Strategy Workshop</a:t>
            </a:r>
          </a:p>
          <a:p>
            <a:endParaRPr lang="en-US" sz="3600" b="1" i="1" dirty="0">
              <a:solidFill>
                <a:srgbClr val="002060"/>
              </a:solidFill>
            </a:endParaRPr>
          </a:p>
          <a:p>
            <a:r>
              <a:rPr lang="en-US" sz="3600" b="1" i="1" dirty="0">
                <a:solidFill>
                  <a:srgbClr val="002060"/>
                </a:solidFill>
              </a:rPr>
              <a:t>Tammie Cumming, Associate Provost</a:t>
            </a:r>
          </a:p>
          <a:p>
            <a:r>
              <a:rPr lang="en-US" sz="3600" b="1" i="1" dirty="0" err="1">
                <a:solidFill>
                  <a:srgbClr val="002060"/>
                </a:solidFill>
              </a:rPr>
              <a:t>Isana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Leshchinskaya</a:t>
            </a:r>
            <a:r>
              <a:rPr lang="en-US" sz="3600" b="1" i="1" dirty="0">
                <a:solidFill>
                  <a:srgbClr val="002060"/>
                </a:solidFill>
              </a:rPr>
              <a:t>, Assessment Manager</a:t>
            </a:r>
          </a:p>
          <a:p>
            <a:endParaRPr lang="en-US" sz="3200" dirty="0"/>
          </a:p>
        </p:txBody>
      </p:sp>
      <p:pic>
        <p:nvPicPr>
          <p:cNvPr id="4" name="Picture 3" descr="Brooklyn_College_Logo.png">
            <a:extLst>
              <a:ext uri="{FF2B5EF4-FFF2-40B4-BE49-F238E27FC236}">
                <a16:creationId xmlns="" xmlns:a16="http://schemas.microsoft.com/office/drawing/2014/main" id="{2B3F8361-5E38-4939-9BED-8A15E4B22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32" y="2695593"/>
            <a:ext cx="4507068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728D9-5D32-47E4-81FA-C138BA13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480060"/>
            <a:ext cx="109728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COACHE Team (continued)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59CF8C-53B6-A746-9276-61A63372504E}"/>
              </a:ext>
            </a:extLst>
          </p:cNvPr>
          <p:cNvSpPr txBox="1"/>
          <p:nvPr/>
        </p:nvSpPr>
        <p:spPr>
          <a:xfrm>
            <a:off x="769219" y="2446904"/>
            <a:ext cx="8422573" cy="2712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Ex-Officio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Provost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Manager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Institutional Research Director</a:t>
            </a:r>
          </a:p>
        </p:txBody>
      </p:sp>
    </p:spTree>
    <p:extLst>
      <p:ext uri="{BB962C8B-B14F-4D97-AF65-F5344CB8AC3E}">
        <p14:creationId xmlns:p14="http://schemas.microsoft.com/office/powerpoint/2010/main" val="8243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728D9-5D32-47E4-81FA-C138BA13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480060"/>
            <a:ext cx="109728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COACHE Team Working 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59CF8C-53B6-A746-9276-61A63372504E}"/>
              </a:ext>
            </a:extLst>
          </p:cNvPr>
          <p:cNvSpPr txBox="1"/>
          <p:nvPr/>
        </p:nvSpPr>
        <p:spPr>
          <a:xfrm>
            <a:off x="788701" y="2615736"/>
            <a:ext cx="6413562" cy="345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Planning</a:t>
            </a: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Previous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COACHE</a:t>
            </a: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Items 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Film/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Video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Dropbox</a:t>
            </a:r>
            <a:r>
              <a:rPr lang="en-US" sz="25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was set up for COACHE Team</a:t>
            </a:r>
            <a:endParaRPr lang="en-US" sz="25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989A468-6D61-2D49-A2DB-4C263141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97" y="1880776"/>
            <a:ext cx="3848709" cy="45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EFDC8-9A53-AA4F-925C-4A7121EE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36" y="566138"/>
            <a:ext cx="10972800" cy="1066800"/>
          </a:xfrm>
        </p:spPr>
        <p:txBody>
          <a:bodyPr/>
          <a:lstStyle/>
          <a:p>
            <a:r>
              <a:rPr lang="en-US" dirty="0" smtClean="0"/>
              <a:t>COACHE Activities - 6 </a:t>
            </a:r>
            <a:r>
              <a:rPr lang="en-US" dirty="0"/>
              <a:t>months in advance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29861"/>
            <a:ext cx="6317158" cy="4528139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US" sz="3600" b="1" dirty="0"/>
              <a:t>September</a:t>
            </a:r>
          </a:p>
          <a:p>
            <a:pPr marL="51435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500" dirty="0" smtClean="0"/>
              <a:t>Verify </a:t>
            </a:r>
            <a:r>
              <a:rPr lang="en-US" sz="3500" dirty="0"/>
              <a:t>Website content</a:t>
            </a:r>
          </a:p>
          <a:p>
            <a:pPr marL="514350" indent="-4572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500" dirty="0"/>
              <a:t>Call for COACHE Team participation</a:t>
            </a:r>
          </a:p>
          <a:p>
            <a:pPr marL="109728" indent="0">
              <a:buNone/>
            </a:pPr>
            <a:endParaRPr lang="en-US" sz="3200" b="1" dirty="0"/>
          </a:p>
          <a:p>
            <a:pPr marL="109728" indent="0">
              <a:buNone/>
            </a:pPr>
            <a:r>
              <a:rPr lang="en-US" sz="3600" b="1" dirty="0"/>
              <a:t>October</a:t>
            </a:r>
          </a:p>
          <a:p>
            <a:pPr marL="51435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Confirm COACHE Team</a:t>
            </a:r>
          </a:p>
          <a:p>
            <a:pPr marL="51435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Announce Team meeting </a:t>
            </a:r>
            <a:r>
              <a:rPr lang="en-US" sz="3600" dirty="0" smtClean="0"/>
              <a:t>schedule</a:t>
            </a:r>
            <a:endParaRPr lang="en-US" sz="36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B8C623F-1876-B54E-A75A-1E5D10AEE9F7}"/>
              </a:ext>
            </a:extLst>
          </p:cNvPr>
          <p:cNvSpPr txBox="1"/>
          <p:nvPr/>
        </p:nvSpPr>
        <p:spPr>
          <a:xfrm>
            <a:off x="6245541" y="2299123"/>
            <a:ext cx="6100762" cy="4558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Convene COACHE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Meeting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Draft custom items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COACHE team vets items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Finalize Communication plan</a:t>
            </a:r>
          </a:p>
          <a:p>
            <a:pPr marL="457200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Theme/Tagline</a:t>
            </a: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”All In”</a:t>
            </a:r>
          </a:p>
        </p:txBody>
      </p:sp>
    </p:spTree>
    <p:extLst>
      <p:ext uri="{BB962C8B-B14F-4D97-AF65-F5344CB8AC3E}">
        <p14:creationId xmlns:p14="http://schemas.microsoft.com/office/powerpoint/2010/main" val="29939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EFDC8-9A53-AA4F-925C-4A7121EE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457200"/>
            <a:ext cx="10972800" cy="1066800"/>
          </a:xfrm>
        </p:spPr>
        <p:txBody>
          <a:bodyPr/>
          <a:lstStyle/>
          <a:p>
            <a:r>
              <a:rPr lang="en-US" dirty="0" smtClean="0"/>
              <a:t>COACHE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4" y="2176465"/>
            <a:ext cx="11991975" cy="468153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500" b="1" dirty="0"/>
              <a:t>   December</a:t>
            </a:r>
          </a:p>
          <a:p>
            <a:pPr marL="914400" lvl="1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Convene COACHE </a:t>
            </a:r>
            <a:r>
              <a:rPr lang="en-US" sz="2500" dirty="0"/>
              <a:t>Team Meeting</a:t>
            </a:r>
          </a:p>
          <a:p>
            <a:pPr marL="914400" lvl="1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Update website</a:t>
            </a:r>
            <a:endParaRPr lang="en-US" sz="2500" dirty="0"/>
          </a:p>
          <a:p>
            <a:pPr marL="914400" lvl="1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Draft </a:t>
            </a:r>
            <a:r>
              <a:rPr lang="en-US" sz="2500" dirty="0"/>
              <a:t>1-page highlights of </a:t>
            </a:r>
            <a:r>
              <a:rPr lang="en-US" sz="2500" dirty="0" smtClean="0"/>
              <a:t>actions/outcomes</a:t>
            </a:r>
            <a:endParaRPr lang="en-US" sz="2500" dirty="0"/>
          </a:p>
          <a:p>
            <a:pPr marL="1314450" lvl="2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Engage Graphics </a:t>
            </a:r>
            <a:r>
              <a:rPr lang="en-US" sz="2500" dirty="0"/>
              <a:t>interns</a:t>
            </a:r>
          </a:p>
          <a:p>
            <a:pPr marL="914400" lvl="1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Announce COACHE administration at Faculty Council</a:t>
            </a:r>
            <a:endParaRPr lang="en-US" sz="2500" dirty="0"/>
          </a:p>
          <a:p>
            <a:pPr marL="914400" lvl="1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Consult </a:t>
            </a:r>
            <a:r>
              <a:rPr lang="en-US" sz="2500" dirty="0"/>
              <a:t>with Marketing/Communications unit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EFDC8-9A53-AA4F-925C-4A7121EE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4363"/>
            <a:ext cx="10972800" cy="1066800"/>
          </a:xfrm>
        </p:spPr>
        <p:txBody>
          <a:bodyPr/>
          <a:lstStyle/>
          <a:p>
            <a:r>
              <a:rPr lang="en-US" dirty="0" smtClean="0"/>
              <a:t>COACHE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99728"/>
            <a:ext cx="10972800" cy="489337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500" b="1" dirty="0"/>
              <a:t>January</a:t>
            </a:r>
            <a:endParaRPr lang="en-US" sz="2500" dirty="0"/>
          </a:p>
          <a:p>
            <a:pPr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Convene COACHE </a:t>
            </a:r>
            <a:r>
              <a:rPr lang="en-US" sz="2500" dirty="0"/>
              <a:t>Team Meeting</a:t>
            </a:r>
          </a:p>
          <a:p>
            <a:pPr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Finalize Marketing</a:t>
            </a:r>
            <a:r>
              <a:rPr lang="en-US" sz="2500" dirty="0"/>
              <a:t>/Communications support </a:t>
            </a:r>
            <a:r>
              <a:rPr lang="en-US" sz="2500" dirty="0" smtClean="0"/>
              <a:t>plan</a:t>
            </a:r>
          </a:p>
          <a:p>
            <a:pPr lvl="2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Social </a:t>
            </a:r>
            <a:r>
              <a:rPr lang="en-US" sz="2500" dirty="0"/>
              <a:t>media</a:t>
            </a:r>
          </a:p>
          <a:p>
            <a:pPr lvl="2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Mailchimp</a:t>
            </a:r>
          </a:p>
          <a:p>
            <a:pPr lvl="2" indent="-457200">
              <a:lnSpc>
                <a:spcPct val="17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Intern support</a:t>
            </a:r>
            <a:endParaRPr lang="en-US" sz="2500" dirty="0"/>
          </a:p>
          <a:p>
            <a:pPr lvl="1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EFDC8-9A53-AA4F-925C-4A7121EE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4363"/>
            <a:ext cx="10972800" cy="1066800"/>
          </a:xfrm>
        </p:spPr>
        <p:txBody>
          <a:bodyPr/>
          <a:lstStyle/>
          <a:p>
            <a:r>
              <a:rPr lang="en-US" dirty="0" smtClean="0"/>
              <a:t>COACHE 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04" y="2388377"/>
            <a:ext cx="7666983" cy="446962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500" b="1" dirty="0"/>
              <a:t>February</a:t>
            </a:r>
          </a:p>
          <a:p>
            <a:pPr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Discuss survey participation benefits at</a:t>
            </a:r>
          </a:p>
          <a:p>
            <a:pPr lvl="1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Faculty Council</a:t>
            </a:r>
          </a:p>
          <a:p>
            <a:pPr lvl="1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School-wide meetings</a:t>
            </a:r>
            <a:endParaRPr lang="en-US" sz="2300" dirty="0"/>
          </a:p>
          <a:p>
            <a:pPr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Endorse COACHE Survey participation</a:t>
            </a:r>
          </a:p>
          <a:p>
            <a:pPr lvl="1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President during first </a:t>
            </a:r>
            <a:r>
              <a:rPr lang="en-US" sz="2300" dirty="0"/>
              <a:t>week of </a:t>
            </a:r>
            <a:r>
              <a:rPr lang="en-US" sz="2300" dirty="0" smtClean="0"/>
              <a:t>classes</a:t>
            </a:r>
            <a:endParaRPr lang="en-US" sz="2300" dirty="0"/>
          </a:p>
          <a:p>
            <a:pPr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Convene COACHE </a:t>
            </a:r>
            <a:r>
              <a:rPr lang="en-US" sz="2500" dirty="0"/>
              <a:t>Team Meeting</a:t>
            </a:r>
          </a:p>
          <a:p>
            <a:pPr marL="704088" lvl="2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4" name="Picture 3" descr="141208-anderson-235x350-crop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846" y="1672675"/>
            <a:ext cx="3353786" cy="4821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1922" y="6413928"/>
            <a:ext cx="335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President Michelle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1363581-3761-496F-9979-91BC6AC8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48" y="893293"/>
            <a:ext cx="8761413" cy="706964"/>
          </a:xfrm>
        </p:spPr>
        <p:txBody>
          <a:bodyPr/>
          <a:lstStyle/>
          <a:p>
            <a:r>
              <a:rPr lang="en-US" dirty="0"/>
              <a:t>COACHE Administration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90" y="2280769"/>
            <a:ext cx="5886515" cy="3641111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endParaRPr lang="en-US" sz="3200" dirty="0"/>
          </a:p>
          <a:p>
            <a:pPr marL="118872" indent="0">
              <a:spcAft>
                <a:spcPts val="1200"/>
              </a:spcAft>
              <a:buNone/>
            </a:pPr>
            <a:r>
              <a:rPr lang="en-US" sz="10000" b="1" dirty="0"/>
              <a:t>WEEK 1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CAO endorsement email </a:t>
            </a:r>
            <a:r>
              <a:rPr lang="en-US" sz="10000" dirty="0" smtClean="0"/>
              <a:t>sent when survey was </a:t>
            </a:r>
            <a:r>
              <a:rPr lang="en-US" sz="10000" dirty="0" err="1" smtClean="0"/>
              <a:t>greenlit</a:t>
            </a:r>
            <a:endParaRPr lang="en-US" sz="10000" dirty="0"/>
          </a:p>
          <a:p>
            <a:pPr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I</a:t>
            </a:r>
            <a:r>
              <a:rPr lang="en-US" sz="10000" dirty="0" smtClean="0"/>
              <a:t>nvitation email sent by COACHE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 smtClean="0"/>
              <a:t>Department Chairs encouraged to consider time to complete survey as part of meeting agenda</a:t>
            </a:r>
            <a:endParaRPr lang="en-US" sz="100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4" descr="200618_IE_03_738x33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32"/>
          <a:stretch/>
        </p:blipFill>
        <p:spPr>
          <a:xfrm>
            <a:off x="6939776" y="1663410"/>
            <a:ext cx="4777115" cy="42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1363581-3761-496F-9979-91BC6AC8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 Administration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40D9AEB1-E52A-4119-BEA5-B0905F1B7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95" y="2289735"/>
            <a:ext cx="8825659" cy="34163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10000" b="1" dirty="0"/>
              <a:t>WEEK 2</a:t>
            </a:r>
          </a:p>
          <a:p>
            <a:pPr indent="-457200">
              <a:lnSpc>
                <a:spcPct val="1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0" dirty="0"/>
              <a:t>“</a:t>
            </a:r>
            <a:r>
              <a:rPr lang="en-US" sz="10000" b="1" dirty="0">
                <a:solidFill>
                  <a:srgbClr val="800000"/>
                </a:solidFill>
              </a:rPr>
              <a:t>Thank you</a:t>
            </a:r>
            <a:r>
              <a:rPr lang="en-US" sz="10000" dirty="0"/>
              <a:t>” email from Associate Provost</a:t>
            </a:r>
          </a:p>
          <a:p>
            <a:pPr marL="342900" lvl="1" indent="-457200">
              <a:lnSpc>
                <a:spcPct val="1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0" dirty="0"/>
              <a:t>Announce COACHE reminder #1</a:t>
            </a:r>
          </a:p>
          <a:p>
            <a:pPr indent="-457200">
              <a:lnSpc>
                <a:spcPct val="1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Response Rates to COACHE Team</a:t>
            </a:r>
          </a:p>
          <a:p>
            <a:pPr marL="118872" indent="0">
              <a:buNone/>
            </a:pPr>
            <a:r>
              <a:rPr lang="en-US" sz="10000" b="1" dirty="0"/>
              <a:t>WEEK 3</a:t>
            </a:r>
          </a:p>
          <a:p>
            <a:pPr indent="-457200">
              <a:lnSpc>
                <a:spcPct val="1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0" dirty="0"/>
              <a:t>COACHE Reminder #1</a:t>
            </a:r>
          </a:p>
          <a:p>
            <a:pPr indent="-457200">
              <a:lnSpc>
                <a:spcPct val="1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0" dirty="0"/>
              <a:t>Response Rates to COACHE Team</a:t>
            </a:r>
          </a:p>
          <a:p>
            <a:pPr marL="57607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076" y="753036"/>
            <a:ext cx="6157292" cy="5773271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endParaRPr lang="en-US" sz="3600" dirty="0"/>
          </a:p>
          <a:p>
            <a:pPr marL="118872" indent="0">
              <a:spcAft>
                <a:spcPts val="1200"/>
              </a:spcAft>
              <a:buNone/>
            </a:pPr>
            <a:r>
              <a:rPr lang="en-US" sz="3600" b="1" dirty="0"/>
              <a:t>WEEK 4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“</a:t>
            </a:r>
            <a:r>
              <a:rPr lang="en-US" sz="3600" b="1" dirty="0">
                <a:solidFill>
                  <a:srgbClr val="800000"/>
                </a:solidFill>
              </a:rPr>
              <a:t>COACHE faculty experience survey</a:t>
            </a:r>
            <a:r>
              <a:rPr lang="en-US" sz="3600" dirty="0"/>
              <a:t>” email from Faculty Council Chair</a:t>
            </a:r>
          </a:p>
          <a:p>
            <a:pPr marL="742950" lvl="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1-page graphic</a:t>
            </a:r>
          </a:p>
          <a:p>
            <a:pPr marL="742950" lvl="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Announce COACHE will send Reminder #2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COACHE Reminder #2</a:t>
            </a:r>
          </a:p>
          <a:p>
            <a:pPr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Response Rates to COACHE Team</a:t>
            </a:r>
          </a:p>
          <a:p>
            <a:pPr marL="868680" lvl="1" indent="-457200"/>
            <a:endParaRPr lang="en-US" sz="3000" dirty="0"/>
          </a:p>
          <a:p>
            <a:pPr marL="868680" lvl="1" indent="-457200"/>
            <a:endParaRPr lang="en-US" sz="3000" dirty="0"/>
          </a:p>
          <a:p>
            <a:pPr marL="868680" lvl="1" indent="-457200"/>
            <a:endParaRPr lang="en-US" sz="3000" dirty="0"/>
          </a:p>
          <a:p>
            <a:pPr marL="576072" indent="-457200"/>
            <a:endParaRPr lang="en-US" sz="3200" dirty="0"/>
          </a:p>
          <a:p>
            <a:pPr marL="118872" indent="0">
              <a:buNone/>
            </a:pPr>
            <a:endParaRPr lang="en-US" sz="3200" dirty="0"/>
          </a:p>
          <a:p>
            <a:pPr marL="704088" lvl="2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1FAF60-50C0-0E48-B8BE-F5967ED05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54" y="0"/>
            <a:ext cx="600594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B966E4B-45A6-ED4D-8137-63A40E6C3B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33850" cy="7031945"/>
          </a:xfr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5B4CCB1-D4B0-A74F-B5B8-BF94621EE922}"/>
              </a:ext>
            </a:extLst>
          </p:cNvPr>
          <p:cNvSpPr txBox="1">
            <a:spLocks/>
          </p:cNvSpPr>
          <p:nvPr/>
        </p:nvSpPr>
        <p:spPr>
          <a:xfrm>
            <a:off x="5910263" y="1229072"/>
            <a:ext cx="6281737" cy="54029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ct val="80000"/>
              <a:buNone/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 5</a:t>
            </a:r>
          </a:p>
          <a:p>
            <a:pPr marL="576072" indent="-457200"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500" b="1" dirty="0">
                <a:solidFill>
                  <a:srgbClr val="800000"/>
                </a:solidFill>
              </a:rPr>
              <a:t>College improvements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</a:p>
          <a:p>
            <a:pPr marL="118872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None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email from Associate Provost</a:t>
            </a:r>
          </a:p>
          <a:p>
            <a:pPr lvl="2" indent="-4572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1-page graphic</a:t>
            </a:r>
          </a:p>
          <a:p>
            <a:pPr lvl="2" indent="-4572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Quotes from President and Provost</a:t>
            </a:r>
          </a:p>
          <a:p>
            <a:pPr lvl="2" indent="-4572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Announce COACHE will send Reminder #3</a:t>
            </a:r>
          </a:p>
          <a:p>
            <a:pPr marL="576072" indent="-4572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Rates to COACHE Team</a:t>
            </a:r>
          </a:p>
          <a:p>
            <a:pPr marL="868680" lvl="1" indent="-457200"/>
            <a:endParaRPr lang="en-US" sz="3000" dirty="0"/>
          </a:p>
          <a:p>
            <a:pPr marL="868680" lvl="1" indent="-457200"/>
            <a:endParaRPr lang="en-US" sz="3000" dirty="0"/>
          </a:p>
          <a:p>
            <a:pPr marL="576072" indent="-457200"/>
            <a:endParaRPr lang="en-US" sz="3200" dirty="0"/>
          </a:p>
          <a:p>
            <a:pPr marL="576072" indent="-457200"/>
            <a:endParaRPr lang="en-US" sz="3200" dirty="0"/>
          </a:p>
          <a:p>
            <a:pPr marL="118872" indent="0">
              <a:buFont typeface="Georgia"/>
              <a:buNone/>
            </a:pPr>
            <a:endParaRPr lang="en-US" sz="3200" dirty="0"/>
          </a:p>
          <a:p>
            <a:pPr marL="704088" lvl="2" indent="0">
              <a:buFont typeface="Wingdings 2" panose="05020102010507070707" pitchFamily="18" charset="2"/>
              <a:buNone/>
            </a:pP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728D9-5D32-47E4-81FA-C138BA13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446138"/>
            <a:ext cx="109728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About Brooklyn College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="" xmlns:a16="http://schemas.microsoft.com/office/drawing/2014/main" id="{FFB2FE15-19B1-8719-5402-2152CB12D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09" y="1848626"/>
            <a:ext cx="5372600" cy="4029449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3A0AD5-607D-44F3-AE66-1CC1943AB417}"/>
              </a:ext>
            </a:extLst>
          </p:cNvPr>
          <p:cNvSpPr txBox="1"/>
          <p:nvPr/>
        </p:nvSpPr>
        <p:spPr>
          <a:xfrm>
            <a:off x="324506" y="2460260"/>
            <a:ext cx="6408975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4-year liberal arts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college</a:t>
            </a:r>
          </a:p>
          <a:p>
            <a:pPr marL="914400" lvl="1" indent="-457200"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accalaureate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Master’s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degrees 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City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New York (CUNY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914400" lvl="1" indent="-457200"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25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colleges</a:t>
            </a:r>
          </a:p>
          <a:p>
            <a:pPr marL="457200" indent="-457200">
              <a:spcBef>
                <a:spcPct val="0"/>
              </a:spcBef>
              <a:buFont typeface="Arial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82D0AD-67FB-4EC7-8F36-AC4967AF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 Administration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A2B534-2A08-4131-B757-41D20D335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1210" y="2757161"/>
            <a:ext cx="4825157" cy="576262"/>
          </a:xfrm>
        </p:spPr>
        <p:txBody>
          <a:bodyPr/>
          <a:lstStyle/>
          <a:p>
            <a:pPr marL="118872">
              <a:lnSpc>
                <a:spcPct val="80000"/>
              </a:lnSpc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 6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98" y="3042584"/>
            <a:ext cx="4900662" cy="3688463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endParaRPr lang="en-US" sz="3200" dirty="0"/>
          </a:p>
          <a:p>
            <a:pPr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700" dirty="0"/>
              <a:t>COACHE Reminder #3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700" dirty="0"/>
              <a:t>Email from Deans to COACHE-eligible faculty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700" dirty="0"/>
              <a:t>COACHE Team Meeting</a:t>
            </a:r>
          </a:p>
          <a:p>
            <a:pPr marL="742950" lvl="2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700" dirty="0"/>
              <a:t>Peer Institutions</a:t>
            </a:r>
          </a:p>
          <a:p>
            <a:pPr marL="742950" lvl="2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7700" dirty="0"/>
              <a:t>Response Rates</a:t>
            </a:r>
          </a:p>
          <a:p>
            <a:pPr marL="576072" indent="-457200"/>
            <a:endParaRPr lang="en-US" sz="3200" dirty="0"/>
          </a:p>
          <a:p>
            <a:pPr marL="576072" indent="-457200"/>
            <a:endParaRPr lang="en-US" sz="3000" dirty="0"/>
          </a:p>
          <a:p>
            <a:pPr marL="118872" indent="0">
              <a:buNone/>
            </a:pPr>
            <a:endParaRPr lang="en-US" sz="3200" dirty="0"/>
          </a:p>
          <a:p>
            <a:pPr marL="704088" lvl="2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67FF4956-90D0-4AC2-A2EE-5BE69FF9D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977" y="3045292"/>
            <a:ext cx="5100917" cy="3606520"/>
          </a:xfrm>
        </p:spPr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Faculty Council Chair announcement at Council for Administrative Policy Meeting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Response Rates to COACHE Team</a:t>
            </a:r>
          </a:p>
        </p:txBody>
      </p:sp>
    </p:spTree>
    <p:extLst>
      <p:ext uri="{BB962C8B-B14F-4D97-AF65-F5344CB8AC3E}">
        <p14:creationId xmlns:p14="http://schemas.microsoft.com/office/powerpoint/2010/main" val="21755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36" y="2393576"/>
            <a:ext cx="11763376" cy="4294094"/>
          </a:xfrm>
        </p:spPr>
        <p:txBody>
          <a:bodyPr>
            <a:normAutofit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en-US" sz="2700" b="1" dirty="0"/>
              <a:t>WEEK 7 </a:t>
            </a:r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Faculty Council Announcement</a:t>
            </a:r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“</a:t>
            </a:r>
            <a:r>
              <a:rPr lang="en-US" sz="2700" b="1" dirty="0">
                <a:solidFill>
                  <a:srgbClr val="800000"/>
                </a:solidFill>
              </a:rPr>
              <a:t>Spring Recess next week</a:t>
            </a:r>
            <a:r>
              <a:rPr lang="en-US" sz="2700" dirty="0"/>
              <a:t>” email from Associate Provost</a:t>
            </a:r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Response Rates to COACHE Team</a:t>
            </a:r>
          </a:p>
          <a:p>
            <a:pPr marL="118872" indent="0">
              <a:buNone/>
            </a:pPr>
            <a:endParaRPr lang="en-US" sz="3200" dirty="0"/>
          </a:p>
          <a:p>
            <a:pPr marL="411480" lvl="1" indent="0">
              <a:buNone/>
            </a:pPr>
            <a:endParaRPr lang="en-US" sz="3000" dirty="0"/>
          </a:p>
          <a:p>
            <a:pPr marL="576072" indent="-457200"/>
            <a:endParaRPr lang="en-US" sz="3200" dirty="0"/>
          </a:p>
          <a:p>
            <a:pPr marL="576072" indent="-457200"/>
            <a:endParaRPr lang="en-US" sz="3200" dirty="0"/>
          </a:p>
          <a:p>
            <a:pPr marL="576072" indent="-457200"/>
            <a:endParaRPr lang="en-US" sz="3000" dirty="0"/>
          </a:p>
          <a:p>
            <a:pPr marL="118872" indent="0">
              <a:buNone/>
            </a:pPr>
            <a:endParaRPr lang="en-US" sz="3200" dirty="0"/>
          </a:p>
          <a:p>
            <a:pPr marL="704088" lvl="2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CF3C6D-B559-4B91-A341-DC7E6EC4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/>
              <a:t>COACHE Administration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CF3C6D-B559-4B91-A341-DC7E6EC4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 Administration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D729EFE-D443-4EDA-A562-AD62A994F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8366" y="2711077"/>
            <a:ext cx="4825157" cy="576262"/>
          </a:xfrm>
        </p:spPr>
        <p:txBody>
          <a:bodyPr/>
          <a:lstStyle/>
          <a:p>
            <a:pPr marL="118872">
              <a:lnSpc>
                <a:spcPct val="80000"/>
              </a:lnSpc>
            </a:pP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 8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814918"/>
            <a:ext cx="6167718" cy="4043082"/>
          </a:xfrm>
        </p:spPr>
        <p:txBody>
          <a:bodyPr>
            <a:normAutofit fontScale="25000" lnSpcReduction="20000"/>
          </a:bodyPr>
          <a:lstStyle/>
          <a:p>
            <a:pPr marL="576072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“</a:t>
            </a:r>
            <a:r>
              <a:rPr lang="en-US" sz="10000" b="1" dirty="0">
                <a:solidFill>
                  <a:srgbClr val="800000"/>
                </a:solidFill>
              </a:rPr>
              <a:t>COACHE extended</a:t>
            </a:r>
            <a:r>
              <a:rPr lang="en-US" sz="10000" dirty="0"/>
              <a:t>” email on behalf of COACHE Team</a:t>
            </a:r>
          </a:p>
          <a:p>
            <a:pPr marL="868680" lvl="1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COACHE will send Reminder #4</a:t>
            </a:r>
          </a:p>
          <a:p>
            <a:pPr marL="868680" lvl="1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Survey end date</a:t>
            </a:r>
          </a:p>
          <a:p>
            <a:pPr marL="576072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COACHE Reminder #4</a:t>
            </a:r>
          </a:p>
          <a:p>
            <a:pPr marL="576072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Faculty Union representative email to COACHE eligible faculty</a:t>
            </a:r>
          </a:p>
          <a:p>
            <a:pPr marL="118872" indent="0">
              <a:buNone/>
            </a:pPr>
            <a:endParaRPr lang="en-US" sz="3000" dirty="0"/>
          </a:p>
          <a:p>
            <a:pPr marL="576072" indent="-457200"/>
            <a:endParaRPr lang="en-US" sz="3200" dirty="0"/>
          </a:p>
          <a:p>
            <a:pPr marL="576072" indent="-457200"/>
            <a:endParaRPr lang="en-US" sz="3000" dirty="0"/>
          </a:p>
          <a:p>
            <a:pPr marL="118872" indent="0">
              <a:buNone/>
            </a:pPr>
            <a:endParaRPr lang="en-US" sz="3200" dirty="0"/>
          </a:p>
          <a:p>
            <a:pPr marL="704088" lvl="2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C597DE-2C00-45D7-BC70-D8E56BF99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718" y="2817315"/>
            <a:ext cx="5830888" cy="2840039"/>
          </a:xfrm>
        </p:spPr>
        <p:txBody>
          <a:bodyPr>
            <a:normAutofit fontScale="25000" lnSpcReduction="20000"/>
          </a:bodyPr>
          <a:lstStyle/>
          <a:p>
            <a:pPr marL="576072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Department level response rates provided to Deans and Chairs</a:t>
            </a:r>
          </a:p>
          <a:p>
            <a:pPr marL="576072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Deans request to Chairs to contact COACHE eligible faculty</a:t>
            </a:r>
          </a:p>
          <a:p>
            <a:pPr marL="576072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Response Rates to COACHE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93" y="5016282"/>
            <a:ext cx="11189229" cy="264458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3000" dirty="0"/>
          </a:p>
          <a:p>
            <a:pPr marL="118872" indent="0" algn="ctr">
              <a:buNone/>
            </a:pPr>
            <a:r>
              <a:rPr lang="en-US" sz="2500" b="1" dirty="0"/>
              <a:t>Day before Survey Closing Date</a:t>
            </a:r>
          </a:p>
          <a:p>
            <a:pPr marL="576072" indent="-457200"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“</a:t>
            </a:r>
            <a:r>
              <a:rPr lang="en-US" sz="2500" b="1" dirty="0">
                <a:solidFill>
                  <a:srgbClr val="800000"/>
                </a:solidFill>
              </a:rPr>
              <a:t>You still have time!</a:t>
            </a:r>
            <a:r>
              <a:rPr lang="en-US" sz="2500" dirty="0"/>
              <a:t>” email from Associate Provost</a:t>
            </a:r>
          </a:p>
          <a:p>
            <a:pPr marL="411480" lvl="1" indent="0">
              <a:buNone/>
            </a:pPr>
            <a:endParaRPr lang="en-US" sz="3000" dirty="0"/>
          </a:p>
          <a:p>
            <a:pPr marL="576072" indent="-457200"/>
            <a:endParaRPr lang="en-US" sz="3200" dirty="0"/>
          </a:p>
          <a:p>
            <a:pPr marL="576072" indent="-457200"/>
            <a:endParaRPr lang="en-US" sz="3200" dirty="0"/>
          </a:p>
          <a:p>
            <a:pPr marL="576072" indent="-457200"/>
            <a:endParaRPr lang="en-US" sz="3000" dirty="0"/>
          </a:p>
          <a:p>
            <a:pPr marL="118872" indent="0">
              <a:buNone/>
            </a:pPr>
            <a:endParaRPr lang="en-US" sz="3200" dirty="0"/>
          </a:p>
          <a:p>
            <a:pPr marL="704088" lvl="2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CF3C6D-B559-4B91-A341-DC7E6EC4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/>
              <a:t>COACHE Administration Weeks</a:t>
            </a:r>
          </a:p>
        </p:txBody>
      </p:sp>
      <p:pic>
        <p:nvPicPr>
          <p:cNvPr id="2" name="Picture 1" descr="200618_IE_04_738x3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5" y="465449"/>
            <a:ext cx="11226412" cy="50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="" xmlns:a16="http://schemas.microsoft.com/office/drawing/2014/main" id="{DFB66014-B924-428C-98EF-E7911F57E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98973"/>
              </p:ext>
            </p:extLst>
          </p:nvPr>
        </p:nvGraphicFramePr>
        <p:xfrm>
          <a:off x="178130" y="973777"/>
          <a:ext cx="12013870" cy="5700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424275" y="505801"/>
            <a:ext cx="89932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500" b="1" dirty="0"/>
              <a:t>Brooklyn College COACHE Responses - Spring 2023</a:t>
            </a:r>
          </a:p>
        </p:txBody>
      </p:sp>
    </p:spTree>
    <p:extLst>
      <p:ext uri="{BB962C8B-B14F-4D97-AF65-F5344CB8AC3E}">
        <p14:creationId xmlns:p14="http://schemas.microsoft.com/office/powerpoint/2010/main" val="11988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CF3C6D-B559-4B91-A341-DC7E6EC4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43435" y="2214284"/>
            <a:ext cx="6167718" cy="4043082"/>
          </a:xfrm>
        </p:spPr>
        <p:txBody>
          <a:bodyPr>
            <a:normAutofit fontScale="25000" lnSpcReduction="20000"/>
          </a:bodyPr>
          <a:lstStyle/>
          <a:p>
            <a:pPr marL="57607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Correspondence to faculty from: 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Associate Provost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COACHE Team members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Deans 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Department Chairs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Faculty Council Chair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President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Provost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Union Representative </a:t>
            </a:r>
          </a:p>
          <a:p>
            <a:pPr marL="57607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Infographic design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800" dirty="0"/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0" dirty="0"/>
          </a:p>
          <a:p>
            <a:pPr marL="576072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C597DE-2C00-45D7-BC70-D8E56BF99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718" y="2223248"/>
            <a:ext cx="5830888" cy="2840039"/>
          </a:xfrm>
        </p:spPr>
        <p:txBody>
          <a:bodyPr>
            <a:normAutofit fontScale="25000" lnSpcReduction="20000"/>
          </a:bodyPr>
          <a:lstStyle/>
          <a:p>
            <a:pPr marL="57607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200" dirty="0"/>
              <a:t>Marketing/communications unit support</a:t>
            </a:r>
          </a:p>
          <a:p>
            <a:pPr marL="57607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200" dirty="0"/>
              <a:t>Meeting announcements: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Council for Administrative Policy 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Faculty Council</a:t>
            </a:r>
          </a:p>
          <a:p>
            <a:pPr marL="976122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800" dirty="0"/>
              <a:t>School-wide meetings</a:t>
            </a:r>
          </a:p>
          <a:p>
            <a:pPr marL="57607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Response Rate monitoring</a:t>
            </a:r>
          </a:p>
          <a:p>
            <a:pPr marL="57607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0" dirty="0"/>
              <a:t>Website presence on Provost’s homepage </a:t>
            </a:r>
          </a:p>
          <a:p>
            <a:pPr marL="576072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0" dirty="0"/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FEFDC8-9A53-AA4F-925C-4A7121EE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4363"/>
            <a:ext cx="10972800" cy="1066800"/>
          </a:xfrm>
        </p:spPr>
        <p:txBody>
          <a:bodyPr/>
          <a:lstStyle/>
          <a:p>
            <a:r>
              <a:rPr lang="en-US" dirty="0" smtClean="0"/>
              <a:t>Faculty Engagement </a:t>
            </a:r>
            <a:r>
              <a:rPr lang="mr-IN" dirty="0" smtClean="0"/>
              <a:t>–</a:t>
            </a:r>
            <a:r>
              <a:rPr lang="en-US" dirty="0" smtClean="0"/>
              <a:t> Success?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9" y="2201116"/>
            <a:ext cx="10972800" cy="4893373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500" b="1" dirty="0"/>
              <a:t>WHERE WE WERE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500" dirty="0"/>
              <a:t>Response Rate 2019 Administration: </a:t>
            </a:r>
            <a:r>
              <a:rPr lang="en-US" sz="2500" b="1" dirty="0"/>
              <a:t>44%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500" b="1" dirty="0"/>
              <a:t>ACTIONS TAKEN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500" dirty="0"/>
              <a:t>COACHE results were used to make improvements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500" dirty="0"/>
              <a:t>Coordinated communications and marketing</a:t>
            </a:r>
          </a:p>
          <a:p>
            <a:pPr marL="109728" indent="0">
              <a:buNone/>
            </a:pPr>
            <a:r>
              <a:rPr lang="en-US" sz="2500" b="1" dirty="0"/>
              <a:t>WHERE WE ARE</a:t>
            </a:r>
          </a:p>
          <a:p>
            <a:pPr marL="109728" indent="0">
              <a:buNone/>
            </a:pPr>
            <a:r>
              <a:rPr lang="en-US" sz="2500" dirty="0"/>
              <a:t>Response Rate 2023 Administration: </a:t>
            </a:r>
            <a:r>
              <a:rPr lang="en-US" sz="2500" b="1" dirty="0"/>
              <a:t>61%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36" y="2393576"/>
            <a:ext cx="5827903" cy="4464424"/>
          </a:xfrm>
        </p:spPr>
        <p:txBody>
          <a:bodyPr>
            <a:normAutofit fontScale="62500" lnSpcReduction="20000"/>
          </a:bodyPr>
          <a:lstStyle/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</a:t>
            </a:r>
            <a:r>
              <a:rPr lang="en-US" sz="4000" dirty="0" smtClean="0"/>
              <a:t>all for COACHE Evaluation Team members</a:t>
            </a:r>
            <a:endParaRPr lang="en-US" sz="4000" dirty="0"/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/>
              <a:t>Convene College-wide Town Hall with President and Provost</a:t>
            </a:r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 smtClean="0"/>
              <a:t>Present COACHE results at Faculty Council meeting</a:t>
            </a:r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Communicate </a:t>
            </a:r>
            <a:r>
              <a:rPr lang="en-US" sz="4000" dirty="0" smtClean="0"/>
              <a:t>results via large college-wide campaign</a:t>
            </a:r>
            <a:endParaRPr lang="en-US" sz="4000" dirty="0"/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118872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2700" dirty="0" smtClean="0"/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11480" lvl="1" indent="0">
              <a:buNone/>
            </a:pPr>
            <a:endParaRPr lang="en-US" sz="3000" dirty="0"/>
          </a:p>
          <a:p>
            <a:pPr marL="576072" indent="-457200"/>
            <a:endParaRPr lang="en-US" sz="3200" dirty="0"/>
          </a:p>
          <a:p>
            <a:pPr marL="576072" indent="-457200"/>
            <a:endParaRPr lang="en-US" sz="3200" dirty="0"/>
          </a:p>
          <a:p>
            <a:pPr marL="576072" indent="-457200"/>
            <a:endParaRPr lang="en-US" sz="3000" dirty="0"/>
          </a:p>
          <a:p>
            <a:pPr marL="118872" indent="0">
              <a:buNone/>
            </a:pPr>
            <a:endParaRPr lang="en-US" sz="3200" dirty="0"/>
          </a:p>
          <a:p>
            <a:pPr marL="704088" lvl="2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CF3C6D-B559-4B91-A341-DC7E6EC4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 Include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6994D2B-38D0-0147-A224-9401546473F3}"/>
              </a:ext>
            </a:extLst>
          </p:cNvPr>
          <p:cNvSpPr txBox="1">
            <a:spLocks/>
          </p:cNvSpPr>
          <p:nvPr/>
        </p:nvSpPr>
        <p:spPr>
          <a:xfrm>
            <a:off x="6364098" y="2393576"/>
            <a:ext cx="5210968" cy="4464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 smtClean="0"/>
              <a:t>Draft Recommendations</a:t>
            </a:r>
          </a:p>
          <a:p>
            <a:pPr marL="976122" lvl="1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 smtClean="0"/>
              <a:t>Vetted through Faculty Council</a:t>
            </a:r>
          </a:p>
          <a:p>
            <a:pPr marL="976122" lvl="1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 smtClean="0"/>
              <a:t>Aligned with College and University Strategic Plan</a:t>
            </a:r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 smtClean="0"/>
              <a:t>Develop Action Plans</a:t>
            </a:r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 smtClean="0"/>
              <a:t>Monitor Progress</a:t>
            </a:r>
          </a:p>
          <a:p>
            <a:pPr marL="576072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11480" lvl="1" indent="0">
              <a:buFont typeface="Wingdings 3" charset="2"/>
              <a:buNone/>
            </a:pPr>
            <a:endParaRPr lang="en-US" sz="3000" dirty="0" smtClean="0"/>
          </a:p>
          <a:p>
            <a:pPr marL="576072" indent="-457200"/>
            <a:endParaRPr lang="en-US" sz="3200" dirty="0" smtClean="0"/>
          </a:p>
          <a:p>
            <a:pPr marL="576072" indent="-457200"/>
            <a:endParaRPr lang="en-US" sz="3200" dirty="0" smtClean="0"/>
          </a:p>
          <a:p>
            <a:pPr marL="576072" indent="-457200"/>
            <a:endParaRPr lang="en-US" sz="3000" dirty="0" smtClean="0"/>
          </a:p>
          <a:p>
            <a:pPr marL="118872" indent="0">
              <a:buFont typeface="Wingdings 3" charset="2"/>
              <a:buNone/>
            </a:pPr>
            <a:endParaRPr lang="en-US" sz="3200" dirty="0" smtClean="0"/>
          </a:p>
          <a:p>
            <a:pPr marL="704088" lvl="2" indent="0">
              <a:buFont typeface="Wingdings 3" charset="2"/>
              <a:buNone/>
            </a:pPr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728D9-5D32-47E4-81FA-C138BA13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446138"/>
            <a:ext cx="109728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Brooklyn College Faculty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="" xmlns:a16="http://schemas.microsoft.com/office/drawing/2014/main" id="{FFB2FE15-19B1-8719-5402-2152CB12D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277" r="8277"/>
          <a:stretch>
            <a:fillRect/>
          </a:stretch>
        </p:blipFill>
        <p:spPr>
          <a:xfrm>
            <a:off x="6783937" y="1742463"/>
            <a:ext cx="4923969" cy="4198751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3A0AD5-607D-44F3-AE66-1CC1943AB417}"/>
              </a:ext>
            </a:extLst>
          </p:cNvPr>
          <p:cNvSpPr txBox="1"/>
          <p:nvPr/>
        </p:nvSpPr>
        <p:spPr>
          <a:xfrm>
            <a:off x="408118" y="2511749"/>
            <a:ext cx="6254806" cy="354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455 full-time faculty serving ~16,000 students</a:t>
            </a:r>
          </a:p>
          <a:p>
            <a:pPr marL="914400" lvl="1" indent="-457200"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35.2% of full-time faculty are under-represented minorities</a:t>
            </a:r>
          </a:p>
          <a:p>
            <a:pPr marL="914400" lvl="1" indent="-457200"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commitment to faculty governance</a:t>
            </a:r>
          </a:p>
          <a:p>
            <a:pPr marL="457200" indent="-457200">
              <a:spcBef>
                <a:spcPct val="0"/>
              </a:spcBef>
              <a:buFont typeface="Arial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1CC6CA-B190-6A45-82E6-6202B2D4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07" y="636093"/>
            <a:ext cx="8761413" cy="706964"/>
          </a:xfrm>
        </p:spPr>
        <p:txBody>
          <a:bodyPr/>
          <a:lstStyle/>
          <a:p>
            <a:r>
              <a:rPr lang="en-US" sz="4400" dirty="0"/>
              <a:t>Actions after </a:t>
            </a:r>
            <a:r>
              <a:rPr lang="en-US" sz="4400" dirty="0" smtClean="0"/>
              <a:t>2019 COACHE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A924CB-3193-4247-BE20-4CEF209AB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24" y="2576605"/>
            <a:ext cx="10275046" cy="3940735"/>
          </a:xfrm>
        </p:spPr>
        <p:txBody>
          <a:bodyPr>
            <a:normAutofit lnSpcReduction="10000"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Formed COACHE Evaluation Team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Convened Town Hall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Provided recommendations to Provost and President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Articulated Goals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Implemented Action Plan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Monitored progress of attainment of goals</a:t>
            </a:r>
            <a:endParaRPr lang="en-US" sz="2500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D93045-044B-814F-8429-DB6F0ABBA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4BFE38A-C685-D548-A09D-CDA813EB5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9209"/>
            <a:ext cx="12192000" cy="73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11212-6CEA-2342-9CE1-28BD047E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066800"/>
          </a:xfrm>
        </p:spPr>
        <p:txBody>
          <a:bodyPr/>
          <a:lstStyle/>
          <a:p>
            <a:r>
              <a:rPr lang="en-US" dirty="0"/>
              <a:t>Overarching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C48383-C76E-7245-A1D8-3B14B5C2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51212"/>
            <a:ext cx="11431683" cy="4821936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pPr marL="109728" indent="0">
              <a:spcAft>
                <a:spcPts val="1200"/>
              </a:spcAft>
              <a:buNone/>
            </a:pPr>
            <a:r>
              <a:rPr lang="en-US" sz="2500" b="1" dirty="0" smtClean="0"/>
              <a:t>***** FACULTY </a:t>
            </a:r>
            <a:r>
              <a:rPr lang="en-US" sz="2500" b="1" dirty="0"/>
              <a:t>CO-LEADERSHIP WAS </a:t>
            </a:r>
            <a:r>
              <a:rPr lang="en-US" sz="2500" b="1" dirty="0" smtClean="0"/>
              <a:t>CRUCIAL *****</a:t>
            </a: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Summarize </a:t>
            </a:r>
            <a:r>
              <a:rPr lang="en-US" sz="2500" dirty="0" smtClean="0"/>
              <a:t>actions and outcomes </a:t>
            </a:r>
            <a:r>
              <a:rPr lang="en-US" sz="2500" dirty="0"/>
              <a:t>based on previous </a:t>
            </a:r>
            <a:r>
              <a:rPr lang="en-US" sz="2500" dirty="0" smtClean="0"/>
              <a:t>COACHE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Consider COACHE </a:t>
            </a:r>
            <a:r>
              <a:rPr lang="en-US" sz="2500" dirty="0"/>
              <a:t>Team </a:t>
            </a:r>
            <a:r>
              <a:rPr lang="en-US" sz="2500" dirty="0" smtClean="0"/>
              <a:t>composition</a:t>
            </a: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Develop </a:t>
            </a:r>
            <a:r>
              <a:rPr lang="en-US" sz="2500" dirty="0"/>
              <a:t>robust communication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/>
              <a:t>Build </a:t>
            </a:r>
            <a:r>
              <a:rPr lang="en-US" sz="2500" dirty="0"/>
              <a:t>”nimbleness” </a:t>
            </a:r>
            <a:r>
              <a:rPr lang="en-US" sz="2500" dirty="0" smtClean="0"/>
              <a:t>into COACHE Team </a:t>
            </a:r>
            <a:r>
              <a:rPr lang="en-US" sz="2500" dirty="0"/>
              <a:t>meeting </a:t>
            </a:r>
            <a:r>
              <a:rPr lang="en-US" sz="2500" dirty="0" smtClean="0"/>
              <a:t>schedule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Track response rates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Think Outside of the Box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Union support, utilizing faculty and student talent</a:t>
            </a:r>
          </a:p>
          <a:p>
            <a:pPr marL="109728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25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728D9-5D32-47E4-81FA-C138BA13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480060"/>
            <a:ext cx="109728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COACHE Team – 16 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3A0AD5-607D-44F3-AE66-1CC1943AB417}"/>
              </a:ext>
            </a:extLst>
          </p:cNvPr>
          <p:cNvSpPr txBox="1"/>
          <p:nvPr/>
        </p:nvSpPr>
        <p:spPr>
          <a:xfrm>
            <a:off x="506730" y="2410337"/>
            <a:ext cx="11265031" cy="345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 Co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-Chairs (2)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</a:t>
            </a:r>
          </a:p>
          <a:p>
            <a:pPr marL="1371600" lvl="2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Associate Provost for Institutional Effectiveness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</a:t>
            </a:r>
          </a:p>
          <a:p>
            <a:pPr marL="1371600" lvl="2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Council Chair</a:t>
            </a:r>
          </a:p>
        </p:txBody>
      </p:sp>
    </p:spTree>
    <p:extLst>
      <p:ext uri="{BB962C8B-B14F-4D97-AF65-F5344CB8AC3E}">
        <p14:creationId xmlns:p14="http://schemas.microsoft.com/office/powerpoint/2010/main" val="42517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728D9-5D32-47E4-81FA-C138BA13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480060"/>
            <a:ext cx="109728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COACHE Team 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3A0AD5-607D-44F3-AE66-1CC1943AB417}"/>
              </a:ext>
            </a:extLst>
          </p:cNvPr>
          <p:cNvSpPr txBox="1"/>
          <p:nvPr/>
        </p:nvSpPr>
        <p:spPr>
          <a:xfrm>
            <a:off x="639636" y="2497119"/>
            <a:ext cx="11265031" cy="341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Members - 6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Chief Diversity Officer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School Deans (5 schools)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Members - 8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among 5 schools</a:t>
            </a:r>
          </a:p>
        </p:txBody>
      </p:sp>
    </p:spTree>
    <p:extLst>
      <p:ext uri="{BB962C8B-B14F-4D97-AF65-F5344CB8AC3E}">
        <p14:creationId xmlns:p14="http://schemas.microsoft.com/office/powerpoint/2010/main" val="13024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Ion Boardroom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Calibri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12023</TotalTime>
  <Words>949</Words>
  <Application>Microsoft Macintosh PowerPoint</Application>
  <PresentationFormat>Custom</PresentationFormat>
  <Paragraphs>321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 Boardroom</vt:lpstr>
      <vt:lpstr>PowerPoint Presentation</vt:lpstr>
      <vt:lpstr>About Brooklyn College</vt:lpstr>
      <vt:lpstr>Brooklyn College Faculty</vt:lpstr>
      <vt:lpstr>Actions after 2019 COACHE </vt:lpstr>
      <vt:lpstr>PowerPoint Presentation</vt:lpstr>
      <vt:lpstr>PowerPoint Presentation</vt:lpstr>
      <vt:lpstr>Overarching Lessons Learned</vt:lpstr>
      <vt:lpstr>COACHE Team – 16 members</vt:lpstr>
      <vt:lpstr>COACHE Team (continued)</vt:lpstr>
      <vt:lpstr>COACHE Team (continued)</vt:lpstr>
      <vt:lpstr>COACHE Team Working Groups</vt:lpstr>
      <vt:lpstr>COACHE Activities - 6 months in advance</vt:lpstr>
      <vt:lpstr>COACHE Activities</vt:lpstr>
      <vt:lpstr>COACHE Activities</vt:lpstr>
      <vt:lpstr>COACHE Activities</vt:lpstr>
      <vt:lpstr>COACHE Administration Activities</vt:lpstr>
      <vt:lpstr>COACHE Administration Activities</vt:lpstr>
      <vt:lpstr>PowerPoint Presentation</vt:lpstr>
      <vt:lpstr>PowerPoint Presentation</vt:lpstr>
      <vt:lpstr>COACHE Administration Activities</vt:lpstr>
      <vt:lpstr>COACHE Administration Activities</vt:lpstr>
      <vt:lpstr>COACHE Administration Activities</vt:lpstr>
      <vt:lpstr>COACHE Administration Weeks</vt:lpstr>
      <vt:lpstr>PowerPoint Presentation</vt:lpstr>
      <vt:lpstr>Summary of Outreach</vt:lpstr>
      <vt:lpstr>Faculty Engagement – Success?</vt:lpstr>
      <vt:lpstr>Next Steps Include…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Florida</dc:title>
  <dc:subject/>
  <dc:creator>Tammie Cumming</dc:creator>
  <cp:keywords/>
  <dc:description/>
  <cp:lastModifiedBy>AIR</cp:lastModifiedBy>
  <cp:revision>275</cp:revision>
  <dcterms:created xsi:type="dcterms:W3CDTF">2021-03-17T20:14:14Z</dcterms:created>
  <dcterms:modified xsi:type="dcterms:W3CDTF">2023-08-02T15:14:35Z</dcterms:modified>
  <cp:category/>
</cp:coreProperties>
</file>