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sldIdLst>
    <p:sldId id="256" r:id="rId5"/>
    <p:sldId id="276" r:id="rId6"/>
    <p:sldId id="278" r:id="rId7"/>
    <p:sldId id="257" r:id="rId8"/>
    <p:sldId id="258" r:id="rId9"/>
    <p:sldId id="259" r:id="rId10"/>
    <p:sldId id="261" r:id="rId11"/>
    <p:sldId id="262" r:id="rId12"/>
    <p:sldId id="263" r:id="rId13"/>
    <p:sldId id="265" r:id="rId14"/>
    <p:sldId id="266" r:id="rId15"/>
    <p:sldId id="267" r:id="rId16"/>
    <p:sldId id="274" r:id="rId17"/>
    <p:sldId id="268" r:id="rId18"/>
    <p:sldId id="275" r:id="rId19"/>
    <p:sldId id="269" r:id="rId20"/>
    <p:sldId id="270" r:id="rId21"/>
    <p:sldId id="271" r:id="rId22"/>
    <p:sldId id="272" r:id="rId23"/>
  </p:sldIdLst>
  <p:sldSz cx="18288000" cy="10287000"/>
  <p:notesSz cx="6858000" cy="9144000"/>
  <p:embeddedFontLst>
    <p:embeddedFont>
      <p:font typeface="Aileron Heavy" panose="020B0604020202020204" charset="0"/>
      <p:regular r:id="rId25"/>
    </p:embeddedFont>
    <p:embeddedFont>
      <p:font typeface="Aileron Regular Bold" panose="020B0604020202020204" charset="0"/>
      <p:regular r:id="rId26"/>
    </p:embeddedFont>
    <p:embeddedFont>
      <p:font typeface="Arimo Bold" panose="020B0604020202020204" charset="0"/>
      <p:regular r:id="rId27"/>
    </p:embeddedFont>
    <p:embeddedFont>
      <p:font typeface="Calibri" panose="020F0502020204030204" pitchFamily="34" charset="0"/>
      <p:regular r:id="rId28"/>
      <p:bold r:id="rId29"/>
      <p:italic r:id="rId30"/>
      <p:boldItalic r:id="rId31"/>
    </p:embeddedFont>
    <p:embeddedFont>
      <p:font typeface="Franklin Gothic Book" panose="020B0503020102020204" pitchFamily="34" charset="0"/>
      <p:regular r:id="rId32"/>
      <p:italic r:id="rId33"/>
    </p:embeddedFont>
    <p:embeddedFont>
      <p:font typeface="Franklin Gothic Demi Cond" panose="020B0706030402020204" pitchFamily="34" charset="0"/>
      <p:regular r:id="rId34"/>
    </p:embeddedFont>
    <p:embeddedFont>
      <p:font typeface="ITC Franklin Gothic Std 2" panose="020B0604020202020204" charset="0"/>
      <p:regular r:id="rId35"/>
    </p:embeddedFont>
    <p:embeddedFont>
      <p:font typeface="Open Sans" panose="020B0606030504020204" pitchFamily="34" charset="0"/>
      <p:regular r:id="rId36"/>
      <p:bold r:id="rId37"/>
      <p:italic r:id="rId38"/>
      <p:boldItalic r:id="rId39"/>
    </p:embeddedFont>
    <p:embeddedFont>
      <p:font typeface="Open Sans Bold" panose="020B0806030504020204" pitchFamily="34" charset="0"/>
      <p:regular r:id="rId40"/>
      <p:bold r:id="rId41"/>
    </p:embeddedFont>
    <p:embeddedFont>
      <p:font typeface="Open Sans Light" panose="020B030603050402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D66D2-6BC6-740F-4825-84D5252C46FB}" v="24" dt="2023-07-20T20:04:22.083"/>
    <p1510:client id="{10B1DC94-5358-47C8-92DA-8F63B8292549}" v="13" dt="2023-07-14T19:52:55.235"/>
    <p1510:client id="{2ECBB122-5425-46F9-A2AA-6F5AF2D67625}" v="22" dt="2023-07-31T22:42:30.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04" autoAdjust="0"/>
  </p:normalViewPr>
  <p:slideViewPr>
    <p:cSldViewPr snapToGrid="0">
      <p:cViewPr varScale="1">
        <p:scale>
          <a:sx n="66" d="100"/>
          <a:sy n="66" d="100"/>
        </p:scale>
        <p:origin x="1176" y="4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b="1" dirty="0"/>
              <a:t>Ramping up for the Faculty Retention and Exit Survey Administration</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Pass-through variables are designed to help institutions link COACHE data to other data sources. The data are appended to the original population file. Then, when a respondent completes the survey, the data for the pass-through variable are appended to the data set. Institutions have used this approach to link COACHE data to a host of other data sources such as:</a:t>
            </a:r>
          </a:p>
          <a:p>
            <a:pPr lvl="0"/>
            <a:endParaRPr lang="en-US"/>
          </a:p>
          <a:p>
            <a:pPr lvl="0"/>
            <a:r>
              <a:rPr lang="en-US"/>
              <a:t>•  Results from other institutional surveys  </a:t>
            </a:r>
          </a:p>
          <a:p>
            <a:pPr lvl="0"/>
            <a:r>
              <a:rPr lang="en-US"/>
              <a:t>•  Human Resources codes for ranks or appointment statuses unique to your institution  </a:t>
            </a:r>
          </a:p>
          <a:p>
            <a:pPr lvl="0"/>
            <a:r>
              <a:rPr lang="en-US"/>
              <a:t>•  Faculty activity or productivity data (e.g., course loads, number of publications, presentations, teaching load, etc.)  </a:t>
            </a:r>
          </a:p>
          <a:p>
            <a:pPr lvl="0"/>
            <a:r>
              <a:rPr lang="en-US"/>
              <a:t>•  Contract length (e.g., nine-month, ten-month, twelve-month)</a:t>
            </a:r>
          </a:p>
          <a:p>
            <a:pPr lvl="0"/>
            <a:endParaRPr lang="en-US"/>
          </a:p>
          <a:p>
            <a:pPr lvl="0"/>
            <a:r>
              <a:rPr lang="en-US"/>
              <a:t>To decide if pass-through variables can be a useful tool for your team, consider the following two questions:  </a:t>
            </a:r>
          </a:p>
          <a:p>
            <a:pPr lvl="0"/>
            <a:r>
              <a:rPr lang="en-US"/>
              <a:t>1.  How will the pass-through variables change your approach to analyzing your results?  </a:t>
            </a:r>
          </a:p>
          <a:p>
            <a:pPr lvl="0"/>
            <a:r>
              <a:rPr lang="en-US"/>
              <a:t>2.  Does the addition of pass-through variables change your local IRB status? Check with your local IRB Office before proceeding</a:t>
            </a:r>
          </a:p>
          <a:p>
            <a:pPr lvl="0"/>
            <a:endParaRPr lang="en-US"/>
          </a:p>
          <a:p>
            <a:pPr lvl="0"/>
            <a:r>
              <a:rPr lang="en-US"/>
              <a:t>Please note that we can only work with pass through variables if an institution requests raw, deidentified data back from COACHE.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COACHE offers two data disclosure options.  By selecting the first option, your institution will not receive unit record data.  This means COACHE will analyze data and deliver a report, but not the raw survey data. By selecting the second option, institutions can choose to receive unit record data. In this case institutions will receive both COACHE reporting and their raw survey data. Your data disclosure option must be decided in advance as this will determine the informed consent form faculty at your institution will receive. Once the survey has launched, your data disclosure decision cannot be changed.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Institutions that decide to receive unit record data must submit a signed statement of confidentiality. </a:t>
            </a:r>
            <a:r>
              <a:rPr lang="en-US" b="1"/>
              <a:t>The statement of data confidentiality must be signed by a data administrator </a:t>
            </a:r>
            <a:r>
              <a:rPr lang="en-US"/>
              <a:t>and the </a:t>
            </a:r>
            <a:r>
              <a:rPr lang="en-US" b="1" u="sng"/>
              <a:t>data administrator must NOT</a:t>
            </a:r>
            <a:r>
              <a:rPr lang="en-US"/>
              <a:t>:</a:t>
            </a:r>
          </a:p>
          <a:p>
            <a:pPr lvl="0"/>
            <a:r>
              <a:rPr lang="en-US"/>
              <a:t>•  Be in a position to make or influence faculty personnel decisions at the institution </a:t>
            </a:r>
          </a:p>
          <a:p>
            <a:pPr lvl="0"/>
            <a:r>
              <a:rPr lang="en-US"/>
              <a:t>•  In cases of promotion and/or tenure, be involved in deliberations and votes of the committee regarding such cases for a period of two (2) years following receipt of the COACHE Data File and Reports</a:t>
            </a:r>
          </a:p>
          <a:p>
            <a:pPr lvl="0"/>
            <a:r>
              <a:rPr lang="en-US"/>
              <a:t>•  Distribute any survey results in which identification of individuals may be possible.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Another decision that needs to happen early on is the addition of custom questions. If there are any salient issues on your campus that are not covered in the main survey, we offer the option to add up to 15 custom questions to the end of the survey. </a:t>
            </a:r>
          </a:p>
          <a:p>
            <a:endParaRPr lang="en-US" dirty="0"/>
          </a:p>
          <a:p>
            <a:r>
              <a:rPr lang="en-US" dirty="0"/>
              <a:t>Custom questions allow you to pinpoint institution specific issues without developing another faculty survey. What you lose is the comparative data.</a:t>
            </a:r>
          </a:p>
          <a:p>
            <a:endParaRPr lang="en-US" dirty="0"/>
          </a:p>
          <a:p>
            <a:r>
              <a:rPr lang="en-US" dirty="0"/>
              <a:t>Before allocation resources towards custom questions, consider the following:</a:t>
            </a:r>
          </a:p>
          <a:p>
            <a:endParaRPr lang="en-US" dirty="0"/>
          </a:p>
          <a:p>
            <a:r>
              <a:rPr lang="en-US" sz="1200" b="1" dirty="0"/>
              <a:t>Does COACHE already ask about this in the main survey instrument? </a:t>
            </a:r>
            <a:r>
              <a:rPr lang="en-US" sz="1200" dirty="0"/>
              <a:t>Unless your questions are distinctly different from ours, the repetition may create survey fatigue compromising the integrity of your data. </a:t>
            </a:r>
          </a:p>
          <a:p>
            <a:endParaRPr lang="en-US" sz="1200" b="1" dirty="0"/>
          </a:p>
          <a:p>
            <a:r>
              <a:rPr lang="en-US" sz="1200" b="1" dirty="0"/>
              <a:t>Are these faculty issues or campus wide issues? </a:t>
            </a:r>
            <a:r>
              <a:rPr lang="en-US" sz="1200" dirty="0"/>
              <a:t>If these issues affect more than faculty, be certain to consider how you will assess other members of your campus community.</a:t>
            </a:r>
          </a:p>
          <a:p>
            <a:endParaRPr lang="en-US" sz="1200" b="1" dirty="0"/>
          </a:p>
          <a:p>
            <a:r>
              <a:rPr lang="en-US" sz="1200" b="1" dirty="0"/>
              <a:t>What do we really want to know? </a:t>
            </a:r>
            <a:r>
              <a:rPr lang="en-US" sz="1200" dirty="0"/>
              <a:t>We always encourage our members to send us a list of topics. COACHE already has an extensive library of custom questions that may suit your needs. Plus, if one of your peers already used the question, we may be able to facilitate a data exchange for just the custom questions.</a:t>
            </a:r>
          </a:p>
          <a:p>
            <a:endParaRPr lang="en-US" sz="1200" dirty="0"/>
          </a:p>
          <a:p>
            <a:r>
              <a:rPr lang="en-US" sz="1200" dirty="0"/>
              <a:t>Additional notes: </a:t>
            </a:r>
          </a:p>
          <a:p>
            <a:r>
              <a:rPr lang="en-US" sz="1200" dirty="0"/>
              <a:t>We have COVID questions we used in 2020 that can be used as custom questions. You can use the whole battery of COVID questions or select the ones most relevant to your institution.</a:t>
            </a:r>
          </a:p>
          <a:p>
            <a:r>
              <a:rPr lang="en-US" sz="1200" dirty="0"/>
              <a:t>The maximum number of questions allowed is 15 and that includes sub-questions. One question with parts A, B, and C will count as three separate questions.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55466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Once you’ve decided on a data option, you should immediately reach out to your campus IRB Committee. </a:t>
            </a:r>
          </a:p>
          <a:p>
            <a:pPr lvl="0"/>
            <a:r>
              <a:rPr lang="en-US"/>
              <a:t>COACHE has completed its own IRB review through Harvard University’s Committee on the Use of Human Subjects. For the majority of COACHE partner institutions, a copy of the Harvard approval letter is adequate documentation of this project’s bona fides. However, some institutions request additional review to approve this survey research on their campuses. Please reach out to your local IRB office and let our team know if you need assistance obtaining approval.</a:t>
            </a:r>
          </a:p>
          <a:p>
            <a:pPr lvl="0"/>
            <a:r>
              <a:rPr lang="en-US"/>
              <a:t>Any campus with a pending IRB application cannot begin survey administration with the full cohort. Delayed starts typically result in lower response rates!</a:t>
            </a:r>
          </a:p>
          <a:p>
            <a:pPr lvl="0"/>
            <a:endParaRPr lang="en-US"/>
          </a:p>
          <a:p>
            <a:r>
              <a:rPr lang="en-US" sz="1200"/>
              <a:t>Additional note: </a:t>
            </a:r>
            <a:r>
              <a:rPr lang="en-US" sz="1200">
                <a:solidFill>
                  <a:srgbClr val="FF0000"/>
                </a:solidFill>
              </a:rPr>
              <a:t>As a matter of policy, Harvard’s Committee on the Use of Human Subjects will not enter into an </a:t>
            </a:r>
            <a:r>
              <a:rPr lang="en-US" sz="1200"/>
              <a:t>Institutional Affiliation Agreement</a:t>
            </a:r>
            <a:r>
              <a:rPr lang="en-US" sz="1200">
                <a:solidFill>
                  <a:srgbClr val="FF0000"/>
                </a:solidFill>
              </a:rPr>
              <a:t> for COACHE’s survey</a:t>
            </a:r>
            <a:r>
              <a:rPr lang="en-US" sz="1200"/>
              <a:t> since the survey is considered a single site study – all research administration is conducted at Harvard.</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Communicating with your faculty throughout the survey administration process is not only critical to generating high response rates and accurate data, it is also first step towards cultivating a healthy dialogue about your survey results.</a:t>
            </a:r>
          </a:p>
          <a:p>
            <a:endParaRPr lang="en-US" dirty="0"/>
          </a:p>
          <a:p>
            <a:r>
              <a:rPr lang="en-US" dirty="0"/>
              <a:t>Prior to survey administration we encourage you to talk about COACHE often and everywhere. Faculty convocations, collective bargaining, and Senate meetings are excellent opportunities for you to build momentum. Print and electronic media are also encouraged. HR newsletters and school newspapers can reach faculty who are less likely to attend events. Faculty leaders, deans, and department chairs should be encouraged to spread the word.</a:t>
            </a:r>
            <a:endParaRPr lang="en-US" dirty="0">
              <a:cs typeface="Calibri"/>
            </a:endParaRPr>
          </a:p>
          <a:p>
            <a:endParaRPr lang="en-US" dirty="0"/>
          </a:p>
          <a:p>
            <a:r>
              <a:rPr lang="en-US" dirty="0"/>
              <a:t>The week prior to survey launch, a letter of endorsement should be sent from your chief academic officer. You’ll find a sample on the survey administration page. Next, COACHE will send out the formal invitation including their unique link to the survey. </a:t>
            </a:r>
            <a:endParaRPr lang="en-US" dirty="0">
              <a:cs typeface="Calibri"/>
            </a:endParaRPr>
          </a:p>
          <a:p>
            <a:endParaRPr lang="en-US" dirty="0">
              <a:cs typeface="Calibri"/>
            </a:endParaRPr>
          </a:p>
          <a:p>
            <a:r>
              <a:rPr lang="en-US" dirty="0"/>
              <a:t>Once the first round of invitations have been sent, we ask that you send out a follow-up email to your faculty from a representative of your COACHE Team. We are hoping that message from a different sender will help to attract a broader audience.</a:t>
            </a:r>
            <a:endParaRPr lang="en-US" dirty="0">
              <a:cs typeface="Calibri"/>
            </a:endParaRPr>
          </a:p>
          <a:p>
            <a:endParaRPr lang="en-US" dirty="0">
              <a:cs typeface="Calibri"/>
            </a:endParaRPr>
          </a:p>
          <a:p>
            <a:r>
              <a:rPr lang="en-US" dirty="0"/>
              <a:t>After the follow-up email, our IRB protocol requires that you no longer solicit faculty participation in the survey. However, that doesn’t mean you have to stop talking about COACHE entirely. For example, some schools have put a response rate tracker on their homepage so faculty can see how your campus’ response rate stacks up against peers. Other schools use the time of survey administration to begin dialogue about what they expect the results to reveal about your campus. This is also an excellent time to share your plans for working with the data. How will you communicate the results?</a:t>
            </a:r>
            <a:endParaRPr lang="en-US" dirty="0">
              <a:cs typeface="Calibri"/>
            </a:endParaRPr>
          </a:p>
          <a:p>
            <a:endParaRPr lang="en-US" dirty="0"/>
          </a:p>
          <a:p>
            <a:r>
              <a:rPr lang="en-US" dirty="0"/>
              <a:t>The bottom line is that discussing these things now shows your intent to use the data that we are collecting. Starting the dialogue early will help you to continue the dialogue once your report arrives.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83948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b="1"/>
              <a:t>Your COACHE Partner Portal</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Your COACHE partner portal is where all of your institution’s survey-related documents can be stored for easy and secure sharing with COACHE.  For example, your institution’s survey administrators can upload the population file, IRB Approval document, and Statement of Data Confidentiality form into the COACHE Partner Portal.  Institution specific survey decisions, such as custom questions, and peer selections, can also be made within the partner portal.</a:t>
            </a:r>
          </a:p>
          <a:p>
            <a:r>
              <a:rPr lang="en-US"/>
              <a:t>Please remember, do not email COACHE staff population files or any other confidential information.  Confidential information should only be shared with COACHE securely through the portal.</a:t>
            </a:r>
          </a:p>
          <a:p>
            <a:endParaRPr lang="en-US">
              <a:cs typeface="Calibri"/>
            </a:endParaRPr>
          </a:p>
          <a:p>
            <a:r>
              <a:rPr lang="en-US">
                <a:cs typeface="Calibri"/>
              </a:rPr>
              <a:t>We suggest designating one main person to manage the portal so that information does not get deleted or over-ridden by accident.</a:t>
            </a:r>
          </a:p>
          <a:p>
            <a:r>
              <a:rPr lang="en-US">
                <a:cs typeface="Calibri"/>
              </a:rPr>
              <a:t>Also make sure to use the same e-mail where you receive COACHE messages because that is the e-mail on record that will give you access to the portal.</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A little tip about your COACHE Partner Portal:</a:t>
            </a:r>
          </a:p>
          <a:p>
            <a:r>
              <a:rPr lang="en-US"/>
              <a:t> </a:t>
            </a:r>
            <a:endParaRPr lang="en-US">
              <a:cs typeface="Calibri"/>
            </a:endParaRPr>
          </a:p>
          <a:p>
            <a:r>
              <a:rPr lang="en-US"/>
              <a:t>You do not have to complete all the tabs in the COACHE partner portal all at once.  You can return on a later date to provide additional information if needed.  </a:t>
            </a:r>
            <a:endParaRPr lang="en-US">
              <a:cs typeface="Calibri"/>
            </a:endParaRPr>
          </a:p>
          <a:p>
            <a:pPr lvl="0"/>
            <a:r>
              <a:rPr lang="en-US"/>
              <a:t>Just please remember to click SAVE at the end of each session!</a:t>
            </a:r>
            <a:endParaRPr lang="en-US">
              <a:cs typeface="Calibri"/>
            </a:endParaRPr>
          </a:p>
          <a:p>
            <a:endParaRPr lang="en-US">
              <a:cs typeface="Calibri"/>
            </a:endParaRPr>
          </a:p>
          <a:p>
            <a:r>
              <a:rPr lang="en-US">
                <a:cs typeface="Calibri"/>
              </a:rPr>
              <a:t>Additional notes:</a:t>
            </a:r>
          </a:p>
          <a:p>
            <a:r>
              <a:rPr lang="en-US">
                <a:cs typeface="Calibri"/>
              </a:rPr>
              <a:t>Report delivery can be expected in the summer with scheduled seminars/strategy workshops to help with understanding and disseminating the reports.</a:t>
            </a:r>
          </a:p>
          <a:p>
            <a:r>
              <a:rPr lang="en-US">
                <a:cs typeface="Calibri"/>
              </a:rPr>
              <a:t>Peer selection happens after launch. You will have most of March and part of April to select your peers. Some partners sign on as well as defer last minute, so we wait until after launch to ensure a complete cohort and peer list from which our partners can select.</a:t>
            </a:r>
          </a:p>
          <a:p>
            <a:endParaRPr lang="en-US">
              <a:cs typeface="Calibri"/>
            </a:endParaRP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dirty="0"/>
              <a:t>We hope this presentation helped to clarify the Job Satisfaction Survey administration process!  As your team begins the process, especially when initially gathering population file data, please do not hesitate to reach out to COACHE staff with any concerns or questions.  We are here to assist you!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By working with a distributed leadership model enables you to leverage the unique skills and strengths of each member of the team and also helps to send a message that the work is collaborative and inclusive. This model is also especially useful when the work is complex. COACHE teams should include members with diverse skills to manage tasks around communication, data analysis, and process/project management. Based on your institutional context, teams can be as small as a few people to a dozen or more. Some partners have created a new group to take on these tasks, while others already have committees, task forces, or advisory groups that are setup for these types of projects. Who are the key stakeholders? What might be the consequences of excluding any of those groups? Having access to key constituents will be important and helpful in survey success.</a:t>
            </a:r>
          </a:p>
          <a:p>
            <a:pPr marL="171450" indent="-171450">
              <a:buFontTx/>
              <a:buChar char="-"/>
            </a:pPr>
            <a:r>
              <a:rPr lang="en-US" dirty="0"/>
              <a:t>The COACHE team is important for the message its composition will send to the faculty. Including faculty in the COACHE teams also sends a message of collaboration. This also encourages more faculty to participate and take the survey more seriously.</a:t>
            </a:r>
          </a:p>
          <a:p>
            <a:pPr marL="171450" indent="-171450">
              <a:buFontTx/>
              <a:buChar char="-"/>
            </a:pPr>
            <a:r>
              <a:rPr lang="en-US" dirty="0"/>
              <a:t>Faculty offer different types of expertise. What are the types of skills that are most important? Communications/marketing? Custom question design? Survey design? Data analytics?</a:t>
            </a:r>
          </a:p>
          <a:p>
            <a:pPr marL="171450" indent="-171450">
              <a:buFontTx/>
              <a:buChar char="-"/>
            </a:pPr>
            <a:r>
              <a:rPr lang="en-US" dirty="0"/>
              <a:t>Representation is critical in garnering trust that the process has everyone’s interests in mind. Having greater response also means data will be more representative of the faculty as a whole. When there is more representative response rates, there will be more trust in the findings. </a:t>
            </a:r>
          </a:p>
          <a:p>
            <a:pPr marL="171450" indent="-171450">
              <a:buFontTx/>
              <a:buChar char="-"/>
            </a:pPr>
            <a:r>
              <a:rPr lang="en-US" dirty="0"/>
              <a:t>A question to ask “When I share findings who do I expect to challenge me the most?” How will your work be different if that person works with you to present findings rather than questions your choices? Tradeoff is that team leaders will have to engage in more behind the scenes work to build trust but again, another way of building trust with faculty is that dissenting voices are allowed. This will also help avoid greater dissension further down the line.</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743984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different types of team members:</a:t>
            </a:r>
          </a:p>
          <a:p>
            <a:r>
              <a:rPr lang="en-US" dirty="0"/>
              <a:t>Chief Academic Officer (often in ex-officio role) • senior academic officers in faculty affairs, development, diversity • division heads/Deans • chief diversity officer • committee on the status of women/minorities • tenure and promotion committee member • faculty governing body chair or similar rep • faculty collective bargaining unit representative • institutional research/effectiveness officer • director of center for teaching and learning • sponsored research director • principal investigator (e.g., NSF ADVANCE) • communications officer • faculty with expertise in higher ed., org. development/behavior, data analysis, </a:t>
            </a:r>
            <a:r>
              <a:rPr lang="en-US" dirty="0" err="1"/>
              <a:t>etc</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74735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b="1" dirty="0"/>
              <a:t>Faculty Job Satisfaction Survey Roadmap: </a:t>
            </a:r>
            <a:r>
              <a:rPr lang="en-US" dirty="0"/>
              <a:t>What does survey administration look like in the coming months?</a:t>
            </a:r>
          </a:p>
          <a:p>
            <a:pPr lvl="0"/>
            <a:r>
              <a:rPr lang="en-US" dirty="0"/>
              <a:t>Job Satisfaction survey administration is not difficult to conduct, however, like most projects, survey administration requires planning.  Here are some items that our partners can begin to work on:</a:t>
            </a:r>
          </a:p>
          <a:p>
            <a:pPr lvl="0"/>
            <a:r>
              <a:rPr lang="en-US" b="1" dirty="0"/>
              <a:t>1.  Communication with your faculty: </a:t>
            </a:r>
            <a:r>
              <a:rPr lang="en-US" b="0" dirty="0"/>
              <a:t>Informing your faculty about the COACHE survey early and frequently is the best way to ensure greater participation. Utilize different voices, venues, and medium to share.</a:t>
            </a:r>
            <a:endParaRPr lang="en-US" b="1" dirty="0"/>
          </a:p>
          <a:p>
            <a:pPr lvl="0"/>
            <a:r>
              <a:rPr lang="en-US" b="1" dirty="0"/>
              <a:t>2.  The Participation Agreement:  </a:t>
            </a:r>
            <a:r>
              <a:rPr lang="en-US" dirty="0"/>
              <a:t>The Participation Agreement outlines details on services and deliverables.  It is a legally binding document which protects both COACHE and our partners.  If you have not already begun processing the agreement, we recommend getting started now. </a:t>
            </a:r>
          </a:p>
          <a:p>
            <a:pPr lvl="0"/>
            <a:r>
              <a:rPr lang="en-US" b="1" dirty="0"/>
              <a:t>3.  Institutional Review Board (IRB):  </a:t>
            </a:r>
            <a:r>
              <a:rPr lang="en-US" dirty="0"/>
              <a:t>All of COACHE’s research is reviewed and approved by Harvard’s Committee on the Use of Human Subjects. There is no requirement for our partners to complete a local IRB, but we do recommend reaching out to your institution's IRB. In many cases, informing the IRB is all you will need to do but, in some instances, a local IRB selects to conduct its own review, this can take a significant amount of time.  We strongly recommend reaching out to your IRB now to ensure that your institution’s survey goals are in compliance prior to survey launch. COACHE will not launch any study if there is an outstanding local IRB Application.</a:t>
            </a:r>
          </a:p>
          <a:p>
            <a:pPr lvl="0"/>
            <a:r>
              <a:rPr lang="en-US" b="1" dirty="0"/>
              <a:t>4.  Prepare your population file:  </a:t>
            </a:r>
            <a:r>
              <a:rPr lang="en-US" dirty="0"/>
              <a:t>The process of gathering the faculty data needed for your population file can take time.  Begin collecting information now to ensure a healthy population file that captures all available information for delivery in mid-November.</a:t>
            </a:r>
          </a:p>
          <a:p>
            <a:pPr marL="0" lvl="0" indent="0">
              <a:buNone/>
            </a:pPr>
            <a:r>
              <a:rPr lang="en-US" b="1" dirty="0"/>
              <a:t>5.  Data Disclosure Preference:  </a:t>
            </a:r>
            <a:r>
              <a:rPr lang="en-US" dirty="0"/>
              <a:t>COACHE provides two options for Data Disclosure, discussed in detail later in this presentation. Please make sure to select a preference by early September. This will determine the level of data you will receive back as well as the message of informed consent faculty will see before they start the survey. This decision cannot be changed after survey launch.</a:t>
            </a:r>
          </a:p>
          <a:p>
            <a:pPr marL="0" lvl="0" indent="0">
              <a:buNone/>
            </a:pPr>
            <a:r>
              <a:rPr lang="en-US" b="1" dirty="0"/>
              <a:t>6.  Finalize custom questions: </a:t>
            </a:r>
            <a:r>
              <a:rPr lang="en-US" b="0" dirty="0"/>
              <a:t>If you decide to incorporate custom questions, that decision must be made by the end of September and the questions finalized and submitted by the end of October. </a:t>
            </a:r>
            <a:endParaRPr lang="en-US" b="1" dirty="0"/>
          </a:p>
          <a:p>
            <a:pPr marL="0" lvl="0" indent="0">
              <a:buNone/>
            </a:pPr>
            <a:r>
              <a:rPr lang="en-US" b="1" dirty="0"/>
              <a:t>7.  Population file delivery: </a:t>
            </a:r>
            <a:r>
              <a:rPr lang="en-US" dirty="0"/>
              <a:t>Your population file must be submitted to COACHE by the mid-November. If your institution wants to include any pass-through variables, those would be added/appended in the population fil</a:t>
            </a:r>
            <a:r>
              <a:rPr lang="en-US" b="0" dirty="0"/>
              <a:t>e</a:t>
            </a:r>
            <a:r>
              <a:rPr lang="en-US" b="1" dirty="0"/>
              <a:t>.</a:t>
            </a:r>
          </a:p>
          <a:p>
            <a:r>
              <a:rPr lang="en-US" b="1" dirty="0"/>
              <a:t>8.  SPAM Testing:</a:t>
            </a:r>
            <a:r>
              <a:rPr lang="en-US" b="0" dirty="0"/>
              <a:t> In order to SPAM test, each institution must submit a handful of e-mails, ideally from different departments/schools in the institution to which COACHE will send out a test e-mail to ensure that our messages are not being filtered into SPAM. In early January</a:t>
            </a:r>
            <a:r>
              <a:rPr lang="en-US" sz="1200" dirty="0"/>
              <a:t>, our survey administration team will send test emails to those addresses. We will reach out to you if there is a problem with delivery. A note about whitelisting – At some institutions, individual colleges and even some departments have their own spam software. Your IT staff should know if this is a concern for your campus.</a:t>
            </a:r>
            <a:endParaRPr lang="en-US" b="1" dirty="0"/>
          </a:p>
          <a:p>
            <a:pPr lvl="0"/>
            <a:r>
              <a:rPr lang="en-US" b="1" dirty="0"/>
              <a:t>9.  Respond to feedback population file:  </a:t>
            </a:r>
            <a:r>
              <a:rPr lang="en-US" dirty="0"/>
              <a:t>After receiving your population file in mid-November, COACHE will review the file and conduct an audit.  We will then reach out to you with any questions or feedback.  To ensure the highest level of survey data integrity please respond to feedback by early January.</a:t>
            </a:r>
          </a:p>
          <a:p>
            <a:pPr lvl="0"/>
            <a:r>
              <a:rPr lang="en-US" b="1" dirty="0"/>
              <a:t>10.  Greenlight message:  </a:t>
            </a:r>
            <a:r>
              <a:rPr lang="en-US" dirty="0"/>
              <a:t>In early February, COACHE will send partners a message signaling that the survey is ready to launch.  This alert ensures that institutional contacts will have time to send their endorsement letters to faculty regarding the upcoming survey launch date. Partner endorsement letters should not go out until the COACHE’s greenlight message has been received.</a:t>
            </a:r>
          </a:p>
          <a:p>
            <a:pPr lvl="0"/>
            <a:r>
              <a:rPr lang="en-US" b="1" dirty="0"/>
              <a:t>11.  Survey launch:  </a:t>
            </a:r>
            <a:r>
              <a:rPr lang="en-US" dirty="0"/>
              <a:t>Survey launch kicks off in early February.</a:t>
            </a:r>
          </a:p>
          <a:p>
            <a:pPr lvl="0"/>
            <a:r>
              <a:rPr lang="en-US" b="1" dirty="0"/>
              <a:t>12.  Survey close:  </a:t>
            </a:r>
            <a:r>
              <a:rPr lang="en-US" dirty="0"/>
              <a:t>Survey closes in early April. Congratulations and well done!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b="1" dirty="0"/>
              <a:t>Preparing Your Population File</a:t>
            </a:r>
          </a:p>
          <a:p>
            <a:pPr lvl="0"/>
            <a:r>
              <a:rPr lang="en-US" dirty="0"/>
              <a:t>As a participant of COACHE’s upcoming Faculty Job Satisfaction Survey, we want to suggest some strategies for making the launch as smooth as possible.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dirty="0">
                <a:solidFill>
                  <a:schemeClr val="tx1"/>
                </a:solidFill>
              </a:rPr>
              <a:t>There are </a:t>
            </a:r>
            <a:r>
              <a:rPr lang="en-US" b="1" dirty="0">
                <a:solidFill>
                  <a:schemeClr val="tx1"/>
                </a:solidFill>
              </a:rPr>
              <a:t>three major groups of faculty to include </a:t>
            </a:r>
            <a:r>
              <a:rPr lang="en-US" dirty="0">
                <a:solidFill>
                  <a:schemeClr val="tx1"/>
                </a:solidFill>
              </a:rPr>
              <a:t>in your population file: </a:t>
            </a:r>
          </a:p>
          <a:p>
            <a:pPr marL="171450" lvl="0" indent="-171450">
              <a:buFont typeface="Arial" panose="020B0604020202020204" pitchFamily="34" charset="0"/>
              <a:buChar char="•"/>
            </a:pPr>
            <a:r>
              <a:rPr lang="en-US" b="0" dirty="0">
                <a:solidFill>
                  <a:schemeClr val="tx1"/>
                </a:solidFill>
              </a:rPr>
              <a:t>The COACHE Faculty Job Satisfaction Survey </a:t>
            </a:r>
            <a:r>
              <a:rPr lang="en-US" dirty="0">
                <a:solidFill>
                  <a:schemeClr val="tx1"/>
                </a:solidFill>
              </a:rPr>
              <a:t>requires inclusion of all </a:t>
            </a:r>
            <a:r>
              <a:rPr lang="en-US" b="0" dirty="0">
                <a:solidFill>
                  <a:schemeClr val="tx1"/>
                </a:solidFill>
              </a:rPr>
              <a:t>tenured, tenure-track, and non-tenure track faculty, building an accurate data file is more important than ever. The variables in your file will guide each faculty member through the appropriate course of adaptive branching.</a:t>
            </a:r>
          </a:p>
          <a:p>
            <a:pPr marL="171450" lvl="0" indent="-171450">
              <a:buFont typeface="Arial" panose="020B0604020202020204" pitchFamily="34" charset="0"/>
              <a:buChar char="•"/>
            </a:pPr>
            <a:r>
              <a:rPr lang="en-US" b="0" dirty="0">
                <a:solidFill>
                  <a:schemeClr val="tx1"/>
                </a:solidFill>
              </a:rPr>
              <a:t>Optional to include are clinical faculty (health sciences and other professions) as well as librarians. </a:t>
            </a:r>
          </a:p>
          <a:p>
            <a:pPr marL="171450" lvl="0" indent="-171450">
              <a:buFont typeface="Arial" panose="020B0604020202020204" pitchFamily="34" charset="0"/>
              <a:buChar char="•"/>
            </a:pPr>
            <a:r>
              <a:rPr lang="en-US" b="0" dirty="0">
                <a:solidFill>
                  <a:schemeClr val="tx1"/>
                </a:solidFill>
              </a:rPr>
              <a:t>We have branching for clinical faculty in the survey. And for librarians, institutions should make the decision based on how librarians are situated at your institution. They can be included if they are considered full faculty and have tenure or promotional processes similar to other faculty.</a:t>
            </a:r>
          </a:p>
          <a:p>
            <a:pPr marL="171450" lvl="0" indent="-171450">
              <a:buFont typeface="Arial" panose="020B0604020202020204" pitchFamily="34" charset="0"/>
              <a:buChar char="•"/>
            </a:pPr>
            <a:r>
              <a:rPr lang="en-US" b="0" dirty="0">
                <a:solidFill>
                  <a:schemeClr val="tx1"/>
                </a:solidFill>
              </a:rPr>
              <a:t>The population file module has all the specifics for the variables and coding but we’d like to touch on just a few of the variables where we typically get the most questions.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dirty="0"/>
              <a:t>There are certain faculty types that should not be included in your population file as their circumstances are distinct and may skew the results .</a:t>
            </a:r>
          </a:p>
          <a:p>
            <a:pPr lvl="0"/>
            <a:endParaRPr lang="en-US" dirty="0"/>
          </a:p>
          <a:p>
            <a:pPr lvl="0"/>
            <a:r>
              <a:rPr lang="en-US" dirty="0"/>
              <a:t>These include faculty in their terminal year after being denied tenure, senior administrators such as Deans, Assistant Deans, and Associate Provosts.  However, department Chairs may be included.  </a:t>
            </a:r>
          </a:p>
          <a:p>
            <a:pPr lvl="0"/>
            <a:endParaRPr lang="en-US" dirty="0"/>
          </a:p>
          <a:p>
            <a:pPr lvl="0"/>
            <a:r>
              <a:rPr lang="en-US" dirty="0"/>
              <a:t>Faculty who have not been employed for a full calendar year at the time of survey should also be excluded as they do not have enough experience at the institution to provide meaningful feedback.</a:t>
            </a:r>
          </a:p>
          <a:p>
            <a:pPr lvl="0"/>
            <a:endParaRPr lang="en-US" dirty="0"/>
          </a:p>
          <a:p>
            <a:pPr lvl="0"/>
            <a:r>
              <a:rPr lang="en-US" dirty="0"/>
              <a:t>Part-time faculty should also be excluded as we do not have branching for these populations at this time. We are currently working on building a part-time faculty survey, and if you have interest in participating in our pilot study, please reach out to Todd and me.</a:t>
            </a:r>
          </a:p>
          <a:p>
            <a:pPr lvl="0"/>
            <a:endParaRPr lang="en-US" dirty="0"/>
          </a:p>
          <a:p>
            <a:pPr lvl="0"/>
            <a:r>
              <a:rPr lang="en-US" dirty="0"/>
              <a:t>Now that we’ve talked about eligibility and who should and should not be included in your population file, let’s review  some of the key variables that you should pay attention to when building your population file.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COACHE created the Population File Module, which goes into detail regarding the different types of variables survey administrators should use to build their institution’s population file.  Here is the shorthand for some of these variables:</a:t>
            </a:r>
          </a:p>
          <a:p>
            <a:pPr lvl="0"/>
            <a:endParaRPr lang="en-US"/>
          </a:p>
          <a:p>
            <a:pPr lvl="0"/>
            <a:r>
              <a:rPr lang="en-US"/>
              <a:t>Variables marked</a:t>
            </a:r>
            <a:r>
              <a:rPr lang="en-US" b="1"/>
              <a:t> “R” </a:t>
            </a:r>
            <a:r>
              <a:rPr lang="en-US"/>
              <a:t>are </a:t>
            </a:r>
            <a:r>
              <a:rPr lang="en-US" b="1"/>
              <a:t>required</a:t>
            </a:r>
            <a:r>
              <a:rPr lang="en-US"/>
              <a:t> variables and are critical for building COACHE reports and for the analyses we conduct. Missing data will affect the accuracy of response rates and disaggregated findings.</a:t>
            </a:r>
          </a:p>
          <a:p>
            <a:pPr lvl="0"/>
            <a:endParaRPr lang="en-US"/>
          </a:p>
          <a:p>
            <a:pPr lvl="0"/>
            <a:r>
              <a:rPr lang="en-US"/>
              <a:t>Data collection should primarily focus on these “R” variables.</a:t>
            </a:r>
          </a:p>
          <a:p>
            <a:pPr lvl="0"/>
            <a:endParaRPr lang="en-US"/>
          </a:p>
          <a:p>
            <a:pPr lvl="0"/>
            <a:r>
              <a:rPr lang="en-US"/>
              <a:t>Variables marked </a:t>
            </a:r>
            <a:r>
              <a:rPr lang="en-US" b="1"/>
              <a:t>“I” </a:t>
            </a:r>
            <a:r>
              <a:rPr lang="en-US"/>
              <a:t>are not only </a:t>
            </a:r>
            <a:r>
              <a:rPr lang="en-US" b="1"/>
              <a:t>important </a:t>
            </a:r>
            <a:r>
              <a:rPr lang="en-US"/>
              <a:t>variables but are also helpful for some parts of reporting, however, they will not impact key findings.</a:t>
            </a:r>
          </a:p>
          <a:p>
            <a:pPr lvl="0"/>
            <a:r>
              <a:rPr lang="en-US"/>
              <a:t>It helps to fill in as much as possible but if data for these I variables are difficult to obtain, it is less crucial.</a:t>
            </a:r>
          </a:p>
          <a:p>
            <a:pPr lvl="0"/>
            <a:endParaRPr lang="en-US"/>
          </a:p>
          <a:p>
            <a:pPr lvl="0"/>
            <a:r>
              <a:rPr lang="en-US"/>
              <a:t>Variables marked as </a:t>
            </a:r>
            <a:r>
              <a:rPr lang="en-US" b="1"/>
              <a:t>“O”</a:t>
            </a:r>
            <a:r>
              <a:rPr lang="en-US"/>
              <a:t> are </a:t>
            </a:r>
            <a:r>
              <a:rPr lang="en-US" b="1"/>
              <a:t>optional</a:t>
            </a:r>
            <a:r>
              <a:rPr lang="en-US"/>
              <a:t> variables and are useful for potential outside research or research that is outside of the scope of COACHE’s current reporting.</a:t>
            </a:r>
          </a:p>
          <a:p>
            <a:pPr lvl="0"/>
            <a:endParaRPr lang="en-US"/>
          </a:p>
          <a:p>
            <a:pPr lvl="0"/>
            <a:r>
              <a:rPr lang="en-US"/>
              <a:t>If any of these “O” variables are difficult to obtain, they should be deprioritized in the data collection efforts.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b="1" dirty="0"/>
              <a:t>Institutional Data </a:t>
            </a:r>
            <a:r>
              <a:rPr lang="en-US" dirty="0"/>
              <a:t>are important for messaging from COACHE. </a:t>
            </a:r>
          </a:p>
          <a:p>
            <a:pPr lvl="0"/>
            <a:endParaRPr lang="en-US" dirty="0"/>
          </a:p>
          <a:p>
            <a:pPr lvl="0"/>
            <a:r>
              <a:rPr lang="en-US" dirty="0"/>
              <a:t>The first of the key variables for faculty is </a:t>
            </a:r>
            <a:r>
              <a:rPr lang="en-US" b="1" dirty="0" err="1"/>
              <a:t>Localid</a:t>
            </a:r>
            <a:r>
              <a:rPr lang="en-US" dirty="0"/>
              <a:t>, unique identifiers (NOT social security numbers). It is typically an HR number assigned by your institution to all employees. </a:t>
            </a:r>
            <a:r>
              <a:rPr lang="en-US" dirty="0" err="1"/>
              <a:t>Localid</a:t>
            </a:r>
            <a:r>
              <a:rPr lang="en-US" dirty="0"/>
              <a:t> allows COACHE to link each record to additional, faculty-level data from your campus. </a:t>
            </a:r>
          </a:p>
          <a:p>
            <a:pPr lvl="0"/>
            <a:endParaRPr lang="en-US" dirty="0"/>
          </a:p>
          <a:p>
            <a:pPr lvl="0"/>
            <a:r>
              <a:rPr lang="en-US" dirty="0"/>
              <a:t>Making sure the </a:t>
            </a:r>
            <a:r>
              <a:rPr lang="en-US" b="1" dirty="0"/>
              <a:t>E-mail</a:t>
            </a:r>
            <a:r>
              <a:rPr lang="en-US" dirty="0"/>
              <a:t> is current and accurate so that messaging can be delivered successfully.</a:t>
            </a:r>
          </a:p>
          <a:p>
            <a:pPr lvl="0"/>
            <a:endParaRPr lang="en-US" dirty="0"/>
          </a:p>
          <a:p>
            <a:pPr lvl="0"/>
            <a:r>
              <a:rPr lang="en-US" dirty="0"/>
              <a:t>The next variables are </a:t>
            </a:r>
            <a:r>
              <a:rPr lang="en-US" b="1" dirty="0"/>
              <a:t>demographic data </a:t>
            </a:r>
            <a:r>
              <a:rPr lang="en-US" dirty="0"/>
              <a:t>(race, gender, citizen, rank, tenure).  Although respondents are asked to identify/classify themselves, these variables are important so we can have a full count for the entire population and provide accurate response rate data. Respondent information will always be prioritized but population file data are used for non-respondents and in the case that respondents do not provide information.</a:t>
            </a:r>
          </a:p>
          <a:p>
            <a:pPr lvl="0"/>
            <a:endParaRPr lang="en-US" dirty="0"/>
          </a:p>
          <a:p>
            <a:pPr lvl="0"/>
            <a:r>
              <a:rPr lang="en-US" b="1" dirty="0" err="1"/>
              <a:t>Acarea</a:t>
            </a:r>
            <a:r>
              <a:rPr lang="en-US" dirty="0"/>
              <a:t>, or COACHE “Academic  Area” code, is another vital variable to include in your population file in order to produce data that can be used to compare results by discipline. This variable often generates a lot of questions. It is institutionally defined and allows researchers at COACHE and you to develop meaningful groups of faculty based on disciplinary distinctions beyond those of the traditional academic divisions.</a:t>
            </a:r>
          </a:p>
          <a:p>
            <a:pPr lvl="0"/>
            <a:endParaRPr lang="en-US" dirty="0"/>
          </a:p>
          <a:p>
            <a:pPr lvl="0"/>
            <a:r>
              <a:rPr lang="en-US" dirty="0"/>
              <a:t>Make sure to think about the school/division rather than the individual faculty’s exact area of study since the comparisons will be made by discipline. We want you to think about how your faculty in individual departments behave rather than which CIP code they are assigned to. For example, are your psychology faculty social scientists or biological scientists? Only you can answer that question, but we are also happy to hep facilitate that discussion. </a:t>
            </a:r>
          </a:p>
          <a:p>
            <a:pPr lvl="0"/>
            <a:endParaRPr lang="en-US" dirty="0"/>
          </a:p>
          <a:p>
            <a:pPr lvl="0"/>
            <a:endParaRPr lang="en-US" dirty="0"/>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coache.gse.harvard.edu/files/gse-coache/files/statements_of_data_confidentiality.pdf" TargetMode="Externa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10.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hyperlink" Target="https://www.linkedin.com/company/coache/" TargetMode="External"/><Relationship Id="rId13" Type="http://schemas.openxmlformats.org/officeDocument/2006/relationships/image" Target="../media/image55.svg"/><Relationship Id="rId3" Type="http://schemas.openxmlformats.org/officeDocument/2006/relationships/image" Target="../media/image49.jpeg"/><Relationship Id="rId7" Type="http://schemas.openxmlformats.org/officeDocument/2006/relationships/image" Target="../media/image51.svg"/><Relationship Id="rId12"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hyperlink" Target="https://twitter.com/coacheproject" TargetMode="External"/><Relationship Id="rId5" Type="http://schemas.openxmlformats.org/officeDocument/2006/relationships/hyperlink" Target="https://www.youtube.com/channel/UCZhqJiqIhDhWT1hdIlMaJzQ/featured" TargetMode="External"/><Relationship Id="rId15" Type="http://schemas.openxmlformats.org/officeDocument/2006/relationships/image" Target="../media/image57.jpeg"/><Relationship Id="rId10" Type="http://schemas.openxmlformats.org/officeDocument/2006/relationships/image" Target="../media/image53.svg"/><Relationship Id="rId4" Type="http://schemas.openxmlformats.org/officeDocument/2006/relationships/image" Target="../media/image2.png"/><Relationship Id="rId9" Type="http://schemas.openxmlformats.org/officeDocument/2006/relationships/image" Target="../media/image52.png"/><Relationship Id="rId1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9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2000"/>
          </a:blip>
          <a:srcRect l="17197" t="11912" r="19572"/>
          <a:stretch>
            <a:fillRect/>
          </a:stretch>
        </p:blipFill>
        <p:spPr>
          <a:xfrm>
            <a:off x="4666028" y="883575"/>
            <a:ext cx="12550559" cy="8287731"/>
          </a:xfrm>
          <a:prstGeom prst="rect">
            <a:avLst/>
          </a:prstGeom>
        </p:spPr>
      </p:pic>
      <p:grpSp>
        <p:nvGrpSpPr>
          <p:cNvPr id="3" name="Group 3"/>
          <p:cNvGrpSpPr/>
          <p:nvPr/>
        </p:nvGrpSpPr>
        <p:grpSpPr>
          <a:xfrm rot="5400000">
            <a:off x="4136394" y="1320557"/>
            <a:ext cx="8418483" cy="735921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294D">
                <a:alpha val="61961"/>
              </a:srgbClr>
            </a:solidFill>
          </p:spPr>
        </p:sp>
      </p:grpSp>
      <p:sp>
        <p:nvSpPr>
          <p:cNvPr id="5" name="TextBox 5"/>
          <p:cNvSpPr txBox="1"/>
          <p:nvPr/>
        </p:nvSpPr>
        <p:spPr>
          <a:xfrm>
            <a:off x="1036777" y="2482124"/>
            <a:ext cx="15138135" cy="3847207"/>
          </a:xfrm>
          <a:prstGeom prst="rect">
            <a:avLst/>
          </a:prstGeom>
        </p:spPr>
        <p:txBody>
          <a:bodyPr lIns="0" tIns="0" rIns="0" bIns="0" rtlCol="0" anchor="t">
            <a:spAutoFit/>
          </a:bodyPr>
          <a:lstStyle/>
          <a:p>
            <a:pPr>
              <a:lnSpc>
                <a:spcPts val="10034"/>
              </a:lnSpc>
            </a:pPr>
            <a:r>
              <a:rPr lang="en-US" sz="10034">
                <a:solidFill>
                  <a:srgbClr val="FFFFFF"/>
                </a:solidFill>
                <a:latin typeface="Franklin Gothic Demi Cond" panose="020B0706030402020204" pitchFamily="34" charset="0"/>
              </a:rPr>
              <a:t>Ramping up </a:t>
            </a:r>
          </a:p>
          <a:p>
            <a:pPr>
              <a:lnSpc>
                <a:spcPts val="10034"/>
              </a:lnSpc>
            </a:pPr>
            <a:r>
              <a:rPr lang="en-US" sz="10034">
                <a:solidFill>
                  <a:srgbClr val="FFFFFF"/>
                </a:solidFill>
                <a:latin typeface="Franklin Gothic Demi Cond" panose="020B0706030402020204" pitchFamily="34" charset="0"/>
              </a:rPr>
              <a:t>for the Faculty Job Satisfaction Survey Administration</a:t>
            </a:r>
          </a:p>
        </p:txBody>
      </p:sp>
      <p:grpSp>
        <p:nvGrpSpPr>
          <p:cNvPr id="6" name="Group 6"/>
          <p:cNvGrpSpPr/>
          <p:nvPr/>
        </p:nvGrpSpPr>
        <p:grpSpPr>
          <a:xfrm>
            <a:off x="28575" y="6900556"/>
            <a:ext cx="10222072" cy="1635196"/>
            <a:chOff x="0" y="0"/>
            <a:chExt cx="13629429" cy="2180261"/>
          </a:xfrm>
        </p:grpSpPr>
        <p:pic>
          <p:nvPicPr>
            <p:cNvPr id="7" name="Picture 7"/>
            <p:cNvPicPr>
              <a:picLocks noChangeAspect="1"/>
            </p:cNvPicPr>
            <p:nvPr/>
          </p:nvPicPr>
          <p:blipFill>
            <a:blip r:embed="rId4"/>
            <a:srcRect/>
            <a:stretch>
              <a:fillRect/>
            </a:stretch>
          </p:blipFill>
          <p:spPr>
            <a:xfrm>
              <a:off x="664073" y="0"/>
              <a:ext cx="2645489" cy="2180261"/>
            </a:xfrm>
            <a:prstGeom prst="rect">
              <a:avLst/>
            </a:prstGeom>
          </p:spPr>
        </p:pic>
        <p:sp>
          <p:nvSpPr>
            <p:cNvPr id="8" name="AutoShape 8"/>
            <p:cNvSpPr/>
            <p:nvPr/>
          </p:nvSpPr>
          <p:spPr>
            <a:xfrm rot="-5399999">
              <a:off x="2447999" y="1044213"/>
              <a:ext cx="1736871" cy="0"/>
            </a:xfrm>
            <a:prstGeom prst="line">
              <a:avLst/>
            </a:prstGeom>
            <a:ln w="13745" cap="rnd">
              <a:solidFill>
                <a:srgbClr val="FFFFFF"/>
              </a:solidFill>
              <a:prstDash val="solid"/>
              <a:headEnd type="none" w="sm" len="sm"/>
              <a:tailEnd type="none" w="sm" len="sm"/>
            </a:ln>
          </p:spPr>
        </p:sp>
        <p:sp>
          <p:nvSpPr>
            <p:cNvPr id="9" name="TextBox 9"/>
            <p:cNvSpPr txBox="1"/>
            <p:nvPr/>
          </p:nvSpPr>
          <p:spPr>
            <a:xfrm>
              <a:off x="0" y="338936"/>
              <a:ext cx="13629429" cy="1493229"/>
            </a:xfrm>
            <a:prstGeom prst="rect">
              <a:avLst/>
            </a:prstGeom>
          </p:spPr>
          <p:txBody>
            <a:bodyPr lIns="0" tIns="0" rIns="0" bIns="0" rtlCol="0" anchor="t">
              <a:spAutoFit/>
            </a:bodyPr>
            <a:lstStyle/>
            <a:p>
              <a:pPr algn="ctr">
                <a:lnSpc>
                  <a:spcPts val="4475"/>
                </a:lnSpc>
              </a:pPr>
              <a:r>
                <a:rPr lang="en-US" sz="3729">
                  <a:solidFill>
                    <a:srgbClr val="FFFFFF"/>
                  </a:solidFill>
                  <a:latin typeface="Franklin Gothic Book" panose="020B0503020102020204" pitchFamily="34" charset="0"/>
                </a:rPr>
                <a:t>       collaborative on academic </a:t>
              </a:r>
            </a:p>
            <a:p>
              <a:pPr algn="ctr">
                <a:lnSpc>
                  <a:spcPts val="4475"/>
                </a:lnSpc>
              </a:pPr>
              <a:r>
                <a:rPr lang="en-US" sz="3729">
                  <a:solidFill>
                    <a:srgbClr val="FFFFFF"/>
                  </a:solidFill>
                  <a:latin typeface="Franklin Gothic Book" panose="020B0503020102020204" pitchFamily="34" charset="0"/>
                </a:rPr>
                <a:t>         careers in higher education</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t="14751" b="14751"/>
          <a:stretch>
            <a:fillRect/>
          </a:stretch>
        </p:blipFill>
        <p:spPr>
          <a:xfrm>
            <a:off x="0" y="0"/>
            <a:ext cx="18288000" cy="10287000"/>
          </a:xfrm>
          <a:prstGeom prst="rect">
            <a:avLst/>
          </a:prstGeom>
        </p:spPr>
      </p:pic>
      <p:grpSp>
        <p:nvGrpSpPr>
          <p:cNvPr id="3" name="Group 3"/>
          <p:cNvGrpSpPr>
            <a:grpSpLocks noChangeAspect="1"/>
          </p:cNvGrpSpPr>
          <p:nvPr/>
        </p:nvGrpSpPr>
        <p:grpSpPr>
          <a:xfrm>
            <a:off x="0" y="9655969"/>
            <a:ext cx="18288000" cy="841374"/>
            <a:chOff x="0" y="0"/>
            <a:chExt cx="12192000" cy="560916"/>
          </a:xfrm>
        </p:grpSpPr>
        <p:sp>
          <p:nvSpPr>
            <p:cNvPr id="4" name="Freeform 4"/>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5" name="Picture 5"/>
          <p:cNvPicPr>
            <a:picLocks noChangeAspect="1"/>
          </p:cNvPicPr>
          <p:nvPr/>
        </p:nvPicPr>
        <p:blipFill>
          <a:blip r:embed="rId4">
            <a:alphaModFix amt="49000"/>
          </a:blip>
          <a:srcRect/>
          <a:stretch>
            <a:fillRect/>
          </a:stretch>
        </p:blipFill>
        <p:spPr>
          <a:xfrm>
            <a:off x="15564353" y="0"/>
            <a:ext cx="2723647" cy="2249969"/>
          </a:xfrm>
          <a:prstGeom prst="rect">
            <a:avLst/>
          </a:prstGeom>
        </p:spPr>
      </p:pic>
      <p:grpSp>
        <p:nvGrpSpPr>
          <p:cNvPr id="6" name="Group 6"/>
          <p:cNvGrpSpPr/>
          <p:nvPr/>
        </p:nvGrpSpPr>
        <p:grpSpPr>
          <a:xfrm>
            <a:off x="2118745" y="957262"/>
            <a:ext cx="13955260" cy="1116077"/>
            <a:chOff x="0" y="0"/>
            <a:chExt cx="18607013" cy="1488103"/>
          </a:xfrm>
        </p:grpSpPr>
        <p:sp>
          <p:nvSpPr>
            <p:cNvPr id="7" name="TextBox 7"/>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Pass Through Variables</a:t>
              </a:r>
            </a:p>
          </p:txBody>
        </p:sp>
        <p:sp>
          <p:nvSpPr>
            <p:cNvPr id="8" name="TextBox 8"/>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Why would I use pass through variables?</a:t>
              </a:r>
            </a:p>
          </p:txBody>
        </p:sp>
      </p:grpSp>
      <p:sp>
        <p:nvSpPr>
          <p:cNvPr id="9" name="AutoShape 9"/>
          <p:cNvSpPr/>
          <p:nvPr/>
        </p:nvSpPr>
        <p:spPr>
          <a:xfrm>
            <a:off x="3442071" y="2049527"/>
            <a:ext cx="11403858" cy="0"/>
          </a:xfrm>
          <a:prstGeom prst="line">
            <a:avLst/>
          </a:prstGeom>
          <a:ln w="47625" cap="flat">
            <a:solidFill>
              <a:srgbClr val="AB5C00"/>
            </a:solidFill>
            <a:prstDash val="solid"/>
            <a:headEnd type="none" w="sm" len="sm"/>
            <a:tailEnd type="none" w="sm" len="sm"/>
          </a:ln>
        </p:spPr>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220" y="2846290"/>
            <a:ext cx="2822404" cy="4804092"/>
          </a:xfrm>
          <a:prstGeom prst="rect">
            <a:avLst/>
          </a:prstGeom>
        </p:spPr>
      </p:pic>
      <p:sp>
        <p:nvSpPr>
          <p:cNvPr id="11" name="TextBox 11"/>
          <p:cNvSpPr txBox="1"/>
          <p:nvPr/>
        </p:nvSpPr>
        <p:spPr>
          <a:xfrm>
            <a:off x="5532837" y="3035454"/>
            <a:ext cx="9345749" cy="4216091"/>
          </a:xfrm>
          <a:prstGeom prst="rect">
            <a:avLst/>
          </a:prstGeom>
        </p:spPr>
        <p:txBody>
          <a:bodyPr lIns="0" tIns="0" rIns="0" bIns="0" rtlCol="0" anchor="t">
            <a:spAutoFit/>
          </a:bodyPr>
          <a:lstStyle/>
          <a:p>
            <a:pPr marL="374015" lvl="1" indent="-187007" algn="l">
              <a:lnSpc>
                <a:spcPct val="150000"/>
              </a:lnSpc>
              <a:buFont typeface="Arial"/>
              <a:buChar char="•"/>
            </a:pPr>
            <a:r>
              <a:rPr lang="en-US" sz="3099" spc="45">
                <a:solidFill>
                  <a:srgbClr val="00294D"/>
                </a:solidFill>
                <a:latin typeface="Open Sans Light"/>
              </a:rPr>
              <a:t>$100 per variable​</a:t>
            </a:r>
          </a:p>
          <a:p>
            <a:pPr marL="374015" lvl="1" indent="-187007" algn="l">
              <a:lnSpc>
                <a:spcPct val="150000"/>
              </a:lnSpc>
              <a:buFont typeface="Arial"/>
              <a:buChar char="•"/>
            </a:pPr>
            <a:r>
              <a:rPr lang="en-US" sz="3099" spc="45">
                <a:solidFill>
                  <a:srgbClr val="00294D"/>
                </a:solidFill>
                <a:latin typeface="Open Sans Light"/>
              </a:rPr>
              <a:t>Maximum of 5</a:t>
            </a:r>
          </a:p>
          <a:p>
            <a:pPr marL="374015" lvl="1" indent="-187007" algn="l">
              <a:lnSpc>
                <a:spcPct val="150000"/>
              </a:lnSpc>
              <a:buFont typeface="Arial"/>
              <a:buChar char="•"/>
            </a:pPr>
            <a:r>
              <a:rPr lang="en-US" sz="3099" spc="45">
                <a:solidFill>
                  <a:srgbClr val="00294D"/>
                </a:solidFill>
                <a:latin typeface="Open Sans Light"/>
              </a:rPr>
              <a:t>Data is appended to the population file and is passed through into the unit record data file​</a:t>
            </a:r>
          </a:p>
          <a:p>
            <a:pPr marL="374015" lvl="1" indent="-187007" algn="l">
              <a:lnSpc>
                <a:spcPct val="150000"/>
              </a:lnSpc>
              <a:buFont typeface="Arial"/>
              <a:buChar char="•"/>
            </a:pPr>
            <a:r>
              <a:rPr lang="en-US" sz="3099" spc="45">
                <a:solidFill>
                  <a:srgbClr val="00294D"/>
                </a:solidFill>
                <a:latin typeface="Open Sans Light"/>
              </a:rPr>
              <a:t>You must receive unit record data​</a:t>
            </a:r>
          </a:p>
          <a:p>
            <a:pPr marL="374015" lvl="1" indent="-187007" algn="l">
              <a:lnSpc>
                <a:spcPct val="150000"/>
              </a:lnSpc>
              <a:buFont typeface="Arial"/>
              <a:buChar char="•"/>
            </a:pPr>
            <a:r>
              <a:rPr lang="en-US" sz="3099" spc="45">
                <a:solidFill>
                  <a:srgbClr val="00294D"/>
                </a:solidFill>
                <a:latin typeface="Open Sans Light"/>
              </a:rPr>
              <a:t>No identifying information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a:stretch>
            <a:fillRect/>
          </a:stretch>
        </p:blipFill>
        <p:spPr>
          <a:xfrm>
            <a:off x="0" y="0"/>
            <a:ext cx="18288000" cy="10287000"/>
          </a:xfrm>
          <a:prstGeom prst="rect">
            <a:avLst/>
          </a:prstGeom>
        </p:spPr>
      </p:pic>
      <p:grpSp>
        <p:nvGrpSpPr>
          <p:cNvPr id="3" name="Group 3"/>
          <p:cNvGrpSpPr>
            <a:grpSpLocks noChangeAspect="1"/>
          </p:cNvGrpSpPr>
          <p:nvPr/>
        </p:nvGrpSpPr>
        <p:grpSpPr>
          <a:xfrm>
            <a:off x="0" y="9655969"/>
            <a:ext cx="18288000" cy="841374"/>
            <a:chOff x="0" y="0"/>
            <a:chExt cx="12192000" cy="560916"/>
          </a:xfrm>
        </p:grpSpPr>
        <p:sp>
          <p:nvSpPr>
            <p:cNvPr id="4" name="Freeform 4"/>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5" name="Picture 5"/>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6" name="TextBox 6"/>
          <p:cNvSpPr txBox="1"/>
          <p:nvPr/>
        </p:nvSpPr>
        <p:spPr>
          <a:xfrm>
            <a:off x="5489620"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1</a:t>
            </a:r>
          </a:p>
        </p:txBody>
      </p:sp>
      <p:sp>
        <p:nvSpPr>
          <p:cNvPr id="7" name="TextBox 7"/>
          <p:cNvSpPr txBox="1"/>
          <p:nvPr/>
        </p:nvSpPr>
        <p:spPr>
          <a:xfrm>
            <a:off x="6645328" y="2851112"/>
            <a:ext cx="12068322" cy="3231654"/>
          </a:xfrm>
          <a:prstGeom prst="rect">
            <a:avLst/>
          </a:prstGeom>
        </p:spPr>
        <p:txBody>
          <a:bodyPr lIns="0" tIns="0" rIns="0" bIns="0" rtlCol="0" anchor="t">
            <a:spAutoFit/>
          </a:bodyPr>
          <a:lstStyle/>
          <a:p>
            <a:pPr>
              <a:lnSpc>
                <a:spcPts val="3571"/>
              </a:lnSpc>
            </a:pPr>
            <a:r>
              <a:rPr lang="en-US" sz="3099" b="1" spc="45">
                <a:solidFill>
                  <a:srgbClr val="00294D"/>
                </a:solidFill>
                <a:latin typeface="Open Sans Bold" panose="020B0806030504020204" charset="0"/>
                <a:ea typeface="Open Sans Bold" panose="020B0806030504020204" charset="0"/>
                <a:cs typeface="Open Sans Bold" panose="020B0806030504020204" charset="0"/>
              </a:rPr>
              <a:t>Option #1:  Not receiving unit record data</a:t>
            </a:r>
            <a:r>
              <a:rPr lang="en-US" sz="3099" spc="45">
                <a:solidFill>
                  <a:srgbClr val="00294D"/>
                </a:solidFill>
                <a:latin typeface="Open Sans Bold" panose="020B0806030504020204" charset="0"/>
                <a:ea typeface="Open Sans Bold" panose="020B0806030504020204" charset="0"/>
                <a:cs typeface="Open Sans Bold" panose="020B0806030504020204" charset="0"/>
              </a:rPr>
              <a:t>​</a:t>
            </a:r>
          </a:p>
          <a:p>
            <a:pPr algn="l">
              <a:lnSpc>
                <a:spcPts val="3571"/>
              </a:lnSpc>
            </a:pPr>
            <a:r>
              <a:rPr lang="en-US" sz="3099" b="1" spc="43">
                <a:solidFill>
                  <a:srgbClr val="00294D"/>
                </a:solidFill>
                <a:latin typeface="Open Sans Bold" panose="020B0806030504020204" charset="0"/>
                <a:ea typeface="Open Sans Bold" panose="020B0806030504020204" charset="0"/>
                <a:cs typeface="Open Sans Bold" panose="020B0806030504020204" charset="0"/>
              </a:rPr>
              <a:t>Advantages:</a:t>
            </a:r>
          </a:p>
          <a:p>
            <a:pPr marL="669289" lvl="1" indent="-334645" algn="l">
              <a:lnSpc>
                <a:spcPts val="3571"/>
              </a:lnSpc>
              <a:buFont typeface="Arial"/>
              <a:buChar char="•"/>
            </a:pPr>
            <a:r>
              <a:rPr lang="en-US" sz="3099" spc="45">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Confidentiality</a:t>
            </a:r>
          </a:p>
          <a:p>
            <a:pPr marL="669289" lvl="1" indent="-334645" algn="l">
              <a:lnSpc>
                <a:spcPts val="3571"/>
              </a:lnSpc>
              <a:buFont typeface="Arial"/>
              <a:buChar char="•"/>
            </a:pPr>
            <a:r>
              <a:rPr lang="en-US" sz="3099" spc="43">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Reduced workload for IR staff</a:t>
            </a:r>
          </a:p>
          <a:p>
            <a:pPr algn="l">
              <a:lnSpc>
                <a:spcPts val="3571"/>
              </a:lnSpc>
            </a:pPr>
            <a:r>
              <a:rPr lang="en-US" sz="3099" b="1" spc="45">
                <a:solidFill>
                  <a:srgbClr val="00294D"/>
                </a:solidFill>
                <a:latin typeface="Open Sans Bold" panose="020B0806030504020204" charset="0"/>
                <a:ea typeface="Open Sans Bold" panose="020B0806030504020204" charset="0"/>
                <a:cs typeface="Open Sans Bold" panose="020B0806030504020204" charset="0"/>
              </a:rPr>
              <a:t>Disadvantages:</a:t>
            </a:r>
          </a:p>
          <a:p>
            <a:pPr marL="669289" lvl="1" indent="-334645" algn="l">
              <a:lnSpc>
                <a:spcPts val="3571"/>
              </a:lnSpc>
              <a:buFont typeface="Arial"/>
              <a:buChar char="•"/>
            </a:pPr>
            <a:r>
              <a:rPr lang="en-US" sz="3099" spc="45">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Outsourcing of custom analysis</a:t>
            </a:r>
          </a:p>
          <a:p>
            <a:pPr algn="l">
              <a:lnSpc>
                <a:spcPts val="3571"/>
              </a:lnSpc>
            </a:pPr>
            <a:endParaRPr lang="en-US" sz="3099" spc="45">
              <a:solidFill>
                <a:srgbClr val="00294D"/>
              </a:solidFill>
              <a:latin typeface="Open Sans Light"/>
            </a:endParaRP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95141" y="2841442"/>
            <a:ext cx="3940967" cy="3940967"/>
          </a:xfrm>
          <a:prstGeom prst="rect">
            <a:avLst/>
          </a:prstGeom>
        </p:spPr>
      </p:pic>
      <p:sp>
        <p:nvSpPr>
          <p:cNvPr id="9" name="AutoShape 9"/>
          <p:cNvSpPr/>
          <p:nvPr/>
        </p:nvSpPr>
        <p:spPr>
          <a:xfrm>
            <a:off x="6673903" y="5760847"/>
            <a:ext cx="6511463" cy="0"/>
          </a:xfrm>
          <a:prstGeom prst="line">
            <a:avLst/>
          </a:prstGeom>
          <a:ln w="57150" cap="flat">
            <a:solidFill>
              <a:srgbClr val="AB5C00"/>
            </a:solidFill>
            <a:prstDash val="solid"/>
            <a:headEnd type="none" w="sm" len="sm"/>
            <a:tailEnd type="none" w="sm" len="sm"/>
          </a:ln>
        </p:spPr>
      </p:sp>
      <p:sp>
        <p:nvSpPr>
          <p:cNvPr id="10" name="AutoShape 10"/>
          <p:cNvSpPr/>
          <p:nvPr/>
        </p:nvSpPr>
        <p:spPr>
          <a:xfrm>
            <a:off x="3442071" y="2035239"/>
            <a:ext cx="11403858" cy="0"/>
          </a:xfrm>
          <a:prstGeom prst="line">
            <a:avLst/>
          </a:prstGeom>
          <a:ln w="47625" cap="flat">
            <a:solidFill>
              <a:srgbClr val="AB5C00"/>
            </a:solidFill>
            <a:prstDash val="solid"/>
            <a:headEnd type="none" w="sm" len="sm"/>
            <a:tailEnd type="none" w="sm" len="sm"/>
          </a:ln>
        </p:spPr>
      </p:sp>
      <p:sp>
        <p:nvSpPr>
          <p:cNvPr id="11" name="TextBox 11"/>
          <p:cNvSpPr txBox="1"/>
          <p:nvPr/>
        </p:nvSpPr>
        <p:spPr>
          <a:xfrm>
            <a:off x="6645328" y="5946585"/>
            <a:ext cx="12575314" cy="4154984"/>
          </a:xfrm>
          <a:prstGeom prst="rect">
            <a:avLst/>
          </a:prstGeom>
        </p:spPr>
        <p:txBody>
          <a:bodyPr lIns="0" tIns="0" rIns="0" bIns="0" rtlCol="0" anchor="t">
            <a:spAutoFit/>
          </a:bodyPr>
          <a:lstStyle/>
          <a:p>
            <a:pPr>
              <a:lnSpc>
                <a:spcPts val="3571"/>
              </a:lnSpc>
            </a:pPr>
            <a:r>
              <a:rPr lang="en-US" sz="3050" b="1" spc="45" dirty="0">
                <a:solidFill>
                  <a:srgbClr val="00294D"/>
                </a:solidFill>
                <a:latin typeface="Open Sans Bold"/>
                <a:ea typeface="Open Sans Bold"/>
                <a:cs typeface="Open Sans Bold"/>
              </a:rPr>
              <a:t>Option #2:  Receiving unit record data​</a:t>
            </a:r>
          </a:p>
          <a:p>
            <a:pPr algn="l">
              <a:lnSpc>
                <a:spcPts val="3571"/>
              </a:lnSpc>
            </a:pPr>
            <a:r>
              <a:rPr lang="en-US" sz="3050" b="1" spc="43" dirty="0">
                <a:solidFill>
                  <a:srgbClr val="00294D"/>
                </a:solidFill>
                <a:latin typeface="Open Sans Bold"/>
                <a:ea typeface="Open Sans Bold"/>
                <a:cs typeface="Open Sans Bold"/>
              </a:rPr>
              <a:t>Advantages:</a:t>
            </a:r>
          </a:p>
          <a:p>
            <a:pPr marL="668655" lvl="1" indent="-334645" algn="l">
              <a:lnSpc>
                <a:spcPts val="3571"/>
              </a:lnSpc>
              <a:buFont typeface="Arial"/>
              <a:buChar char="•"/>
            </a:pPr>
            <a:r>
              <a:rPr lang="en-US" sz="3050" spc="45" dirty="0">
                <a:solidFill>
                  <a:srgbClr val="00294D"/>
                </a:solidFill>
                <a:latin typeface="Open Sans Light"/>
                <a:ea typeface="Open Sans Light"/>
                <a:cs typeface="Open Sans Light"/>
              </a:rPr>
              <a:t>Flexibility with analysis</a:t>
            </a:r>
          </a:p>
          <a:p>
            <a:pPr marL="668655" lvl="1" indent="-334645" algn="l">
              <a:lnSpc>
                <a:spcPts val="3571"/>
              </a:lnSpc>
              <a:buFont typeface="Arial"/>
              <a:buChar char="•"/>
            </a:pPr>
            <a:r>
              <a:rPr lang="en-US" sz="3050" spc="43" dirty="0">
                <a:solidFill>
                  <a:srgbClr val="00294D"/>
                </a:solidFill>
                <a:latin typeface="Open Sans Light"/>
                <a:ea typeface="Open Sans Light"/>
                <a:cs typeface="Open Sans Light"/>
              </a:rPr>
              <a:t>Data Sharing Consortia (AAUDE, COFHE, HEDS)​</a:t>
            </a:r>
          </a:p>
          <a:p>
            <a:pPr algn="l">
              <a:lnSpc>
                <a:spcPts val="3571"/>
              </a:lnSpc>
            </a:pPr>
            <a:r>
              <a:rPr lang="en-US" sz="3050" b="1" spc="45" dirty="0">
                <a:solidFill>
                  <a:srgbClr val="00294D"/>
                </a:solidFill>
                <a:latin typeface="Open Sans Bold"/>
                <a:ea typeface="Open Sans Bold"/>
                <a:cs typeface="Open Sans Bold"/>
              </a:rPr>
              <a:t>Disadvantages:</a:t>
            </a:r>
          </a:p>
          <a:p>
            <a:pPr marL="668655" lvl="1" indent="-334645" algn="l">
              <a:lnSpc>
                <a:spcPts val="3571"/>
              </a:lnSpc>
              <a:buFont typeface="Arial"/>
              <a:buChar char="•"/>
            </a:pPr>
            <a:r>
              <a:rPr lang="en-US" sz="3050" spc="45" dirty="0">
                <a:solidFill>
                  <a:srgbClr val="00294D"/>
                </a:solidFill>
                <a:latin typeface="Open Sans Light"/>
                <a:ea typeface="Open Sans Light"/>
                <a:cs typeface="Open Sans Light"/>
              </a:rPr>
              <a:t>Data management and security</a:t>
            </a:r>
          </a:p>
          <a:p>
            <a:pPr marL="668655" lvl="1" indent="-334645" algn="l">
              <a:lnSpc>
                <a:spcPts val="3571"/>
              </a:lnSpc>
              <a:buFont typeface="Arial"/>
              <a:buChar char="•"/>
            </a:pPr>
            <a:r>
              <a:rPr lang="en-US" sz="3050" spc="43" dirty="0">
                <a:solidFill>
                  <a:srgbClr val="00294D"/>
                </a:solidFill>
                <a:latin typeface="Open Sans Light"/>
                <a:ea typeface="Open Sans Light"/>
                <a:cs typeface="Open Sans Light"/>
              </a:rPr>
              <a:t>Risk of lower response rate</a:t>
            </a:r>
          </a:p>
          <a:p>
            <a:pPr algn="l">
              <a:lnSpc>
                <a:spcPts val="3571"/>
              </a:lnSpc>
            </a:pPr>
            <a:endParaRPr lang="en-US" sz="3099" spc="43">
              <a:solidFill>
                <a:srgbClr val="00294D"/>
              </a:solidFill>
              <a:latin typeface="Open Sans Light"/>
            </a:endParaRPr>
          </a:p>
          <a:p>
            <a:pPr algn="l">
              <a:lnSpc>
                <a:spcPts val="3571"/>
              </a:lnSpc>
            </a:pPr>
            <a:endParaRPr lang="en-US" sz="3099" spc="43">
              <a:solidFill>
                <a:srgbClr val="00294D"/>
              </a:solidFill>
              <a:latin typeface="Open Sans Light"/>
            </a:endParaRPr>
          </a:p>
        </p:txBody>
      </p:sp>
      <p:grpSp>
        <p:nvGrpSpPr>
          <p:cNvPr id="12" name="Group 12"/>
          <p:cNvGrpSpPr/>
          <p:nvPr/>
        </p:nvGrpSpPr>
        <p:grpSpPr>
          <a:xfrm>
            <a:off x="2090170" y="942975"/>
            <a:ext cx="13955260" cy="1116077"/>
            <a:chOff x="0" y="0"/>
            <a:chExt cx="18607013" cy="1488103"/>
          </a:xfrm>
        </p:grpSpPr>
        <p:sp>
          <p:nvSpPr>
            <p:cNvPr id="13" name="TextBox 13"/>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Data Disclosure</a:t>
              </a:r>
            </a:p>
          </p:txBody>
        </p:sp>
        <p:sp>
          <p:nvSpPr>
            <p:cNvPr id="14" name="TextBox 14"/>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What data disclosure options do I have?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4" name="Picture 4"/>
          <p:cNvPicPr>
            <a:picLocks noChangeAspect="1"/>
          </p:cNvPicPr>
          <p:nvPr/>
        </p:nvPicPr>
        <p:blipFill>
          <a:blip r:embed="rId3">
            <a:alphaModFix amt="49000"/>
          </a:blip>
          <a:srcRect/>
          <a:stretch>
            <a:fillRect/>
          </a:stretch>
        </p:blipFill>
        <p:spPr>
          <a:xfrm>
            <a:off x="15564353" y="0"/>
            <a:ext cx="2723647" cy="2249969"/>
          </a:xfrm>
          <a:prstGeom prst="rect">
            <a:avLst/>
          </a:prstGeom>
        </p:spPr>
      </p:pic>
      <p:sp>
        <p:nvSpPr>
          <p:cNvPr id="5" name="TextBox 5"/>
          <p:cNvSpPr txBox="1"/>
          <p:nvPr/>
        </p:nvSpPr>
        <p:spPr>
          <a:xfrm>
            <a:off x="5489620"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1</a:t>
            </a:r>
          </a:p>
        </p:txBody>
      </p:sp>
      <p:sp>
        <p:nvSpPr>
          <p:cNvPr id="6" name="TextBox 6"/>
          <p:cNvSpPr txBox="1"/>
          <p:nvPr/>
        </p:nvSpPr>
        <p:spPr>
          <a:xfrm>
            <a:off x="13374055"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3</a:t>
            </a:r>
          </a:p>
        </p:txBody>
      </p:sp>
      <p:sp>
        <p:nvSpPr>
          <p:cNvPr id="7" name="TextBox 7"/>
          <p:cNvSpPr txBox="1"/>
          <p:nvPr/>
        </p:nvSpPr>
        <p:spPr>
          <a:xfrm>
            <a:off x="5030570" y="2973892"/>
            <a:ext cx="11014860" cy="5078313"/>
          </a:xfrm>
          <a:prstGeom prst="rect">
            <a:avLst/>
          </a:prstGeom>
        </p:spPr>
        <p:txBody>
          <a:bodyPr wrap="square" lIns="0" tIns="0" rIns="0" bIns="0" rtlCol="0" anchor="ctr">
            <a:spAutoFit/>
          </a:bodyPr>
          <a:lstStyle/>
          <a:p>
            <a:pPr marL="791844" lvl="1" indent="-457200" algn="just">
              <a:lnSpc>
                <a:spcPts val="3571"/>
              </a:lnSpc>
              <a:buFont typeface="Arial" panose="020B0604020202020204" pitchFamily="34" charset="0"/>
              <a:buChar char="•"/>
            </a:pPr>
            <a:r>
              <a:rPr lang="en-US" sz="3099" b="1" spc="45">
                <a:solidFill>
                  <a:srgbClr val="00294D"/>
                </a:solidFill>
                <a:latin typeface="Open Sans" panose="020B0606030504020204" pitchFamily="34" charset="0"/>
                <a:ea typeface="Open Sans" panose="020B0606030504020204" pitchFamily="34" charset="0"/>
                <a:cs typeface="Open Sans" panose="020B0606030504020204" pitchFamily="34" charset="0"/>
              </a:rPr>
              <a:t>Statement of data confidentiality must be signed  by a data administrator!</a:t>
            </a:r>
          </a:p>
          <a:p>
            <a:pPr marL="791844" lvl="1" indent="-457200" algn="just">
              <a:lnSpc>
                <a:spcPts val="3571"/>
              </a:lnSpc>
              <a:buFont typeface="Arial" panose="020B0604020202020204" pitchFamily="34" charset="0"/>
              <a:buChar char="•"/>
            </a:pPr>
            <a:r>
              <a:rPr lang="en-US" sz="3099" b="1" spc="45">
                <a:solidFill>
                  <a:srgbClr val="00294D"/>
                </a:solidFill>
                <a:latin typeface="Open Sans" panose="020B0606030504020204" pitchFamily="34" charset="0"/>
                <a:ea typeface="Open Sans" panose="020B0606030504020204" pitchFamily="34" charset="0"/>
                <a:cs typeface="Open Sans" panose="020B0606030504020204" pitchFamily="34" charset="0"/>
              </a:rPr>
              <a:t>Data administrator must </a:t>
            </a:r>
            <a:r>
              <a:rPr lang="en-US" sz="3099" b="1" u="sng" spc="45">
                <a:solidFill>
                  <a:srgbClr val="00294D"/>
                </a:solidFill>
                <a:latin typeface="Open Sans" panose="020B0606030504020204" pitchFamily="34" charset="0"/>
                <a:ea typeface="Open Sans" panose="020B0606030504020204" pitchFamily="34" charset="0"/>
                <a:cs typeface="Open Sans" panose="020B0606030504020204" pitchFamily="34" charset="0"/>
              </a:rPr>
              <a:t>NOT</a:t>
            </a:r>
            <a:r>
              <a:rPr lang="en-US" sz="3099" b="1" spc="45">
                <a:solidFill>
                  <a:srgbClr val="00294D"/>
                </a:solidFill>
                <a:latin typeface="Open Sans" panose="020B0606030504020204" pitchFamily="34" charset="0"/>
                <a:ea typeface="Open Sans" panose="020B0606030504020204" pitchFamily="34" charset="0"/>
                <a:cs typeface="Open Sans" panose="020B0606030504020204" pitchFamily="34" charset="0"/>
              </a:rPr>
              <a:t>:</a:t>
            </a:r>
          </a:p>
          <a:p>
            <a:pPr marL="1349586" lvl="2" indent="-457200" algn="just">
              <a:lnSpc>
                <a:spcPts val="3571"/>
              </a:lnSpc>
              <a:buFont typeface="Wingdings" panose="05000000000000000000" pitchFamily="2" charset="2"/>
              <a:buChar char="ü"/>
            </a:pPr>
            <a:r>
              <a:rPr lang="en-US" sz="3099" spc="45">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Be in a position to make or influence faculty personnel decisions at the institution </a:t>
            </a:r>
          </a:p>
          <a:p>
            <a:pPr marL="1349586" lvl="2" indent="-457200" algn="just">
              <a:lnSpc>
                <a:spcPts val="3571"/>
              </a:lnSpc>
              <a:buFont typeface="Wingdings" panose="05000000000000000000" pitchFamily="2" charset="2"/>
              <a:buChar char="ü"/>
            </a:pPr>
            <a:r>
              <a:rPr lang="en-US" sz="3099" spc="45">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In cases of promotion and/or tenure, be involved in deliberations and votes of the committee regarding such cases for a period of two (2) years following receipt of the COACHE Data File and Reports</a:t>
            </a:r>
          </a:p>
          <a:p>
            <a:pPr marL="1349586" lvl="2" indent="-457200" algn="just">
              <a:lnSpc>
                <a:spcPts val="3571"/>
              </a:lnSpc>
              <a:buFont typeface="Wingdings" panose="05000000000000000000" pitchFamily="2" charset="2"/>
              <a:buChar char="ü"/>
            </a:pPr>
            <a:r>
              <a:rPr lang="en-US" sz="3099" spc="45">
                <a:solidFill>
                  <a:srgbClr val="00294D"/>
                </a:solidFill>
                <a:latin typeface="Open Sans Light" panose="020B0306030504020204" pitchFamily="34" charset="0"/>
                <a:ea typeface="Open Sans Light" panose="020B0306030504020204" pitchFamily="34" charset="0"/>
                <a:cs typeface="Open Sans Light" panose="020B0306030504020204" pitchFamily="34" charset="0"/>
              </a:rPr>
              <a:t>Distribute any survey results in which identification of individuals may be possible. </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512" y="2895676"/>
            <a:ext cx="3672368" cy="3672368"/>
          </a:xfrm>
          <a:prstGeom prst="rect">
            <a:avLst/>
          </a:prstGeom>
        </p:spPr>
      </p:pic>
      <p:grpSp>
        <p:nvGrpSpPr>
          <p:cNvPr id="9" name="Group 9"/>
          <p:cNvGrpSpPr/>
          <p:nvPr/>
        </p:nvGrpSpPr>
        <p:grpSpPr>
          <a:xfrm>
            <a:off x="2090170" y="942975"/>
            <a:ext cx="13955260" cy="1116077"/>
            <a:chOff x="0" y="0"/>
            <a:chExt cx="18607013" cy="1488103"/>
          </a:xfrm>
        </p:grpSpPr>
        <p:sp>
          <p:nvSpPr>
            <p:cNvPr id="10" name="TextBox 10"/>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Statement of Data Confidentiality</a:t>
              </a:r>
            </a:p>
          </p:txBody>
        </p:sp>
        <p:sp>
          <p:nvSpPr>
            <p:cNvPr id="11" name="TextBox 11"/>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Who should sign the data confidentiality form?</a:t>
              </a:r>
            </a:p>
          </p:txBody>
        </p:sp>
      </p:grpSp>
      <p:sp>
        <p:nvSpPr>
          <p:cNvPr id="12" name="AutoShape 12"/>
          <p:cNvSpPr/>
          <p:nvPr/>
        </p:nvSpPr>
        <p:spPr>
          <a:xfrm>
            <a:off x="2994092" y="2035239"/>
            <a:ext cx="12299817" cy="0"/>
          </a:xfrm>
          <a:prstGeom prst="line">
            <a:avLst/>
          </a:prstGeom>
          <a:ln w="47625" cap="flat">
            <a:solidFill>
              <a:srgbClr val="AB5C00"/>
            </a:solidFill>
            <a:prstDash val="solid"/>
            <a:headEnd type="none" w="sm" len="sm"/>
            <a:tailEnd type="none" w="sm" len="sm"/>
          </a:ln>
        </p:spPr>
      </p:sp>
      <p:sp>
        <p:nvSpPr>
          <p:cNvPr id="13" name="TextBox 12">
            <a:extLst>
              <a:ext uri="{FF2B5EF4-FFF2-40B4-BE49-F238E27FC236}">
                <a16:creationId xmlns:a16="http://schemas.microsoft.com/office/drawing/2014/main" id="{57ED5D28-47C7-4162-3814-7BD985ADC80E}"/>
              </a:ext>
            </a:extLst>
          </p:cNvPr>
          <p:cNvSpPr txBox="1"/>
          <p:nvPr/>
        </p:nvSpPr>
        <p:spPr>
          <a:xfrm>
            <a:off x="9601200" y="9059915"/>
            <a:ext cx="7964388" cy="335669"/>
          </a:xfrm>
          <a:prstGeom prst="rect">
            <a:avLst/>
          </a:prstGeom>
        </p:spPr>
        <p:txBody>
          <a:bodyPr wrap="square" lIns="0" tIns="0" rIns="0" bIns="0" rtlCol="0" anchor="t">
            <a:spAutoFit/>
          </a:bodyPr>
          <a:lstStyle/>
          <a:p>
            <a:pPr algn="r">
              <a:lnSpc>
                <a:spcPts val="2805"/>
              </a:lnSpc>
            </a:pPr>
            <a:r>
              <a:rPr lang="en-US" sz="2004">
                <a:solidFill>
                  <a:srgbClr val="000000"/>
                </a:solidFill>
                <a:latin typeface="Open Sans Light"/>
              </a:rPr>
              <a:t>*See </a:t>
            </a:r>
            <a:r>
              <a:rPr lang="en-US" sz="2004">
                <a:solidFill>
                  <a:srgbClr val="000000"/>
                </a:solidFill>
                <a:latin typeface="Open Sans Light"/>
                <a:hlinkClick r:id="rId6"/>
              </a:rPr>
              <a:t>Statement of Data Confidentiality</a:t>
            </a:r>
            <a:endParaRPr lang="en-US" sz="2004">
              <a:solidFill>
                <a:srgbClr val="000000"/>
              </a:solidFill>
              <a:latin typeface="Open Sans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t="2533" b="2651"/>
          <a:stretch>
            <a:fillRect/>
          </a:stretch>
        </p:blipFill>
        <p:spPr>
          <a:xfrm>
            <a:off x="-494620" y="-21771"/>
            <a:ext cx="18788063" cy="100203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0679" y="3578806"/>
            <a:ext cx="3483555" cy="3483555"/>
          </a:xfrm>
          <a:prstGeom prst="rect">
            <a:avLst/>
          </a:prstGeom>
        </p:spPr>
      </p:pic>
      <p:grpSp>
        <p:nvGrpSpPr>
          <p:cNvPr id="8" name="Group 8"/>
          <p:cNvGrpSpPr>
            <a:grpSpLocks noChangeAspect="1"/>
          </p:cNvGrpSpPr>
          <p:nvPr/>
        </p:nvGrpSpPr>
        <p:grpSpPr>
          <a:xfrm>
            <a:off x="0" y="9659071"/>
            <a:ext cx="18288000" cy="841373"/>
            <a:chOff x="0" y="0"/>
            <a:chExt cx="12192000" cy="560916"/>
          </a:xfrm>
        </p:grpSpPr>
        <p:sp>
          <p:nvSpPr>
            <p:cNvPr id="9" name="Freeform 9"/>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11" name="Picture 4">
            <a:extLst>
              <a:ext uri="{FF2B5EF4-FFF2-40B4-BE49-F238E27FC236}">
                <a16:creationId xmlns:a16="http://schemas.microsoft.com/office/drawing/2014/main" id="{BC1C102B-3B9D-B0A4-ABD7-2A2A61321540}"/>
              </a:ext>
            </a:extLst>
          </p:cNvPr>
          <p:cNvPicPr>
            <a:picLocks noChangeAspect="1"/>
          </p:cNvPicPr>
          <p:nvPr/>
        </p:nvPicPr>
        <p:blipFill>
          <a:blip r:embed="rId6">
            <a:alphaModFix amt="49000"/>
          </a:blip>
          <a:srcRect/>
          <a:stretch>
            <a:fillRect/>
          </a:stretch>
        </p:blipFill>
        <p:spPr>
          <a:xfrm>
            <a:off x="15564353" y="0"/>
            <a:ext cx="2723647" cy="2249969"/>
          </a:xfrm>
          <a:prstGeom prst="rect">
            <a:avLst/>
          </a:prstGeom>
        </p:spPr>
      </p:pic>
      <p:grpSp>
        <p:nvGrpSpPr>
          <p:cNvPr id="16" name="Group 6">
            <a:extLst>
              <a:ext uri="{FF2B5EF4-FFF2-40B4-BE49-F238E27FC236}">
                <a16:creationId xmlns:a16="http://schemas.microsoft.com/office/drawing/2014/main" id="{6046E45B-D845-945C-7B4D-A1C0A8F971F2}"/>
              </a:ext>
            </a:extLst>
          </p:cNvPr>
          <p:cNvGrpSpPr/>
          <p:nvPr/>
        </p:nvGrpSpPr>
        <p:grpSpPr>
          <a:xfrm>
            <a:off x="2118745" y="835818"/>
            <a:ext cx="13955260" cy="1251695"/>
            <a:chOff x="0" y="-161925"/>
            <a:chExt cx="18607013" cy="1668927"/>
          </a:xfrm>
        </p:grpSpPr>
        <p:sp>
          <p:nvSpPr>
            <p:cNvPr id="17" name="TextBox 7">
              <a:extLst>
                <a:ext uri="{FF2B5EF4-FFF2-40B4-BE49-F238E27FC236}">
                  <a16:creationId xmlns:a16="http://schemas.microsoft.com/office/drawing/2014/main" id="{F875B3D7-0C1D-A2ED-0D27-A2309BC1418D}"/>
                </a:ext>
              </a:extLst>
            </p:cNvPr>
            <p:cNvSpPr txBox="1"/>
            <p:nvPr/>
          </p:nvSpPr>
          <p:spPr>
            <a:xfrm>
              <a:off x="0" y="-161925"/>
              <a:ext cx="18316726" cy="1105774"/>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Custom Questions</a:t>
              </a:r>
            </a:p>
          </p:txBody>
        </p:sp>
        <p:sp>
          <p:nvSpPr>
            <p:cNvPr id="18" name="TextBox 8">
              <a:extLst>
                <a:ext uri="{FF2B5EF4-FFF2-40B4-BE49-F238E27FC236}">
                  <a16:creationId xmlns:a16="http://schemas.microsoft.com/office/drawing/2014/main" id="{6476F507-2B5C-6B6A-1798-7BF695BC56DC}"/>
                </a:ext>
              </a:extLst>
            </p:cNvPr>
            <p:cNvSpPr txBox="1"/>
            <p:nvPr/>
          </p:nvSpPr>
          <p:spPr>
            <a:xfrm>
              <a:off x="290287" y="629582"/>
              <a:ext cx="18316726" cy="877420"/>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Why would I use custom questions?</a:t>
              </a:r>
            </a:p>
          </p:txBody>
        </p:sp>
      </p:grpSp>
      <p:sp>
        <p:nvSpPr>
          <p:cNvPr id="19" name="AutoShape 9">
            <a:extLst>
              <a:ext uri="{FF2B5EF4-FFF2-40B4-BE49-F238E27FC236}">
                <a16:creationId xmlns:a16="http://schemas.microsoft.com/office/drawing/2014/main" id="{450EB249-BC5F-17F9-1598-73087D990788}"/>
              </a:ext>
            </a:extLst>
          </p:cNvPr>
          <p:cNvSpPr/>
          <p:nvPr/>
        </p:nvSpPr>
        <p:spPr>
          <a:xfrm>
            <a:off x="3442071" y="2049527"/>
            <a:ext cx="11403858" cy="0"/>
          </a:xfrm>
          <a:prstGeom prst="line">
            <a:avLst/>
          </a:prstGeom>
          <a:ln w="47625" cap="flat">
            <a:solidFill>
              <a:srgbClr val="AB5C00"/>
            </a:solidFill>
            <a:prstDash val="solid"/>
            <a:headEnd type="none" w="sm" len="sm"/>
            <a:tailEnd type="none" w="sm" len="sm"/>
          </a:ln>
        </p:spPr>
      </p:sp>
      <p:sp>
        <p:nvSpPr>
          <p:cNvPr id="20" name="TextBox 11">
            <a:extLst>
              <a:ext uri="{FF2B5EF4-FFF2-40B4-BE49-F238E27FC236}">
                <a16:creationId xmlns:a16="http://schemas.microsoft.com/office/drawing/2014/main" id="{CDBBE68F-94F6-D1E6-E3B8-74C2FD0BA1C0}"/>
              </a:ext>
            </a:extLst>
          </p:cNvPr>
          <p:cNvSpPr txBox="1"/>
          <p:nvPr/>
        </p:nvSpPr>
        <p:spPr>
          <a:xfrm>
            <a:off x="5661166" y="3029797"/>
            <a:ext cx="10573825" cy="4216091"/>
          </a:xfrm>
          <a:prstGeom prst="rect">
            <a:avLst/>
          </a:prstGeom>
        </p:spPr>
        <p:txBody>
          <a:bodyPr wrap="square" lIns="0" tIns="0" rIns="0" bIns="0" rtlCol="0" anchor="t">
            <a:spAutoFit/>
          </a:bodyPr>
          <a:lstStyle/>
          <a:p>
            <a:pPr marL="374015" lvl="1" indent="-187007" algn="l">
              <a:lnSpc>
                <a:spcPct val="150000"/>
              </a:lnSpc>
              <a:buFont typeface="Arial"/>
              <a:buChar char="•"/>
            </a:pPr>
            <a:r>
              <a:rPr lang="en-US" sz="3099" spc="45">
                <a:solidFill>
                  <a:srgbClr val="00294D"/>
                </a:solidFill>
                <a:latin typeface="Open Sans Light"/>
              </a:rPr>
              <a:t>$250 per question</a:t>
            </a:r>
          </a:p>
          <a:p>
            <a:pPr marL="374015" lvl="1" indent="-187007" algn="l">
              <a:lnSpc>
                <a:spcPct val="150000"/>
              </a:lnSpc>
              <a:buFont typeface="Arial"/>
              <a:buChar char="•"/>
            </a:pPr>
            <a:r>
              <a:rPr lang="en-US" sz="3099" spc="45">
                <a:solidFill>
                  <a:srgbClr val="00294D"/>
                </a:solidFill>
                <a:latin typeface="Open Sans Light"/>
              </a:rPr>
              <a:t>15 questions maximum</a:t>
            </a:r>
          </a:p>
          <a:p>
            <a:pPr marL="374015" lvl="1" indent="-187007" algn="l">
              <a:lnSpc>
                <a:spcPct val="150000"/>
              </a:lnSpc>
              <a:buFont typeface="Arial"/>
              <a:buChar char="•"/>
            </a:pPr>
            <a:r>
              <a:rPr lang="en-US" sz="3099" spc="45">
                <a:solidFill>
                  <a:srgbClr val="00294D"/>
                </a:solidFill>
                <a:latin typeface="Open Sans Light"/>
              </a:rPr>
              <a:t>Questions appended to the end of the survey</a:t>
            </a:r>
          </a:p>
          <a:p>
            <a:pPr marL="374015" lvl="1" indent="-187007" algn="l">
              <a:lnSpc>
                <a:spcPct val="150000"/>
              </a:lnSpc>
              <a:buFont typeface="Arial"/>
              <a:buChar char="•"/>
            </a:pPr>
            <a:r>
              <a:rPr lang="en-US" sz="3099" spc="45">
                <a:solidFill>
                  <a:srgbClr val="00294D"/>
                </a:solidFill>
                <a:latin typeface="Open Sans Light"/>
              </a:rPr>
              <a:t>Reporting consists of frequency data with limited demographic ​variables</a:t>
            </a:r>
          </a:p>
          <a:p>
            <a:pPr marL="374015" lvl="1" indent="-187007" algn="l">
              <a:lnSpc>
                <a:spcPct val="150000"/>
              </a:lnSpc>
              <a:buFont typeface="Arial"/>
              <a:buChar char="•"/>
            </a:pPr>
            <a:r>
              <a:rPr lang="en-US" sz="3099" spc="45">
                <a:solidFill>
                  <a:srgbClr val="00294D"/>
                </a:solidFill>
                <a:latin typeface="Open Sans Light"/>
              </a:rPr>
              <a:t>Open-ended responses are not redacted/cleaned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4" name="Picture 4"/>
          <p:cNvPicPr>
            <a:picLocks noChangeAspect="1"/>
          </p:cNvPicPr>
          <p:nvPr/>
        </p:nvPicPr>
        <p:blipFill>
          <a:blip r:embed="rId3"/>
          <a:srcRect t="919" b="919"/>
          <a:stretch>
            <a:fillRect/>
          </a:stretch>
        </p:blipFill>
        <p:spPr>
          <a:xfrm>
            <a:off x="211668" y="433734"/>
            <a:ext cx="18288000" cy="8235363"/>
          </a:xfrm>
          <a:prstGeom prst="rect">
            <a:avLst/>
          </a:prstGeom>
        </p:spPr>
      </p:pic>
      <p:sp>
        <p:nvSpPr>
          <p:cNvPr id="5" name="AutoShape 5"/>
          <p:cNvSpPr/>
          <p:nvPr/>
        </p:nvSpPr>
        <p:spPr>
          <a:xfrm>
            <a:off x="3251571" y="1576387"/>
            <a:ext cx="11403858" cy="0"/>
          </a:xfrm>
          <a:prstGeom prst="line">
            <a:avLst/>
          </a:prstGeom>
          <a:ln w="47625" cap="flat">
            <a:solidFill>
              <a:srgbClr val="AB5C00"/>
            </a:solidFill>
            <a:prstDash val="solid"/>
            <a:headEnd type="none" w="sm" len="sm"/>
            <a:tailEnd type="none" w="sm" len="sm"/>
          </a:ln>
        </p:spPr>
      </p:sp>
      <p:sp>
        <p:nvSpPr>
          <p:cNvPr id="6" name="TextBox 6"/>
          <p:cNvSpPr txBox="1"/>
          <p:nvPr/>
        </p:nvSpPr>
        <p:spPr>
          <a:xfrm>
            <a:off x="2507925" y="2866983"/>
            <a:ext cx="13157851" cy="1684432"/>
          </a:xfrm>
          <a:prstGeom prst="rect">
            <a:avLst/>
          </a:prstGeom>
        </p:spPr>
        <p:txBody>
          <a:bodyPr lIns="0" tIns="0" rIns="0" bIns="0" rtlCol="0" anchor="t">
            <a:spAutoFit/>
          </a:bodyPr>
          <a:lstStyle/>
          <a:p>
            <a:pPr algn="just">
              <a:lnSpc>
                <a:spcPts val="3317"/>
              </a:lnSpc>
            </a:pPr>
            <a:r>
              <a:rPr lang="en-US" sz="3200" spc="42">
                <a:solidFill>
                  <a:srgbClr val="00294D"/>
                </a:solidFill>
                <a:latin typeface="Open Sans Light"/>
              </a:rPr>
              <a:t>Speak with a representative of your Institutional Review Board (IRB) to determine if review is necessary. Although COACHE has obtained approval from Harvard’s Committee on the Use of Human Subjects, your local IRB may require you to complete additional forms. </a:t>
            </a:r>
          </a:p>
        </p:txBody>
      </p:sp>
      <p:pic>
        <p:nvPicPr>
          <p:cNvPr id="7" name="Picture 7"/>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8" name="TextBox 8"/>
          <p:cNvSpPr txBox="1"/>
          <p:nvPr/>
        </p:nvSpPr>
        <p:spPr>
          <a:xfrm>
            <a:off x="2218077" y="809625"/>
            <a:ext cx="13737545" cy="946532"/>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IRB Approval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5">
            <a:extLst>
              <a:ext uri="{FF2B5EF4-FFF2-40B4-BE49-F238E27FC236}">
                <a16:creationId xmlns:a16="http://schemas.microsoft.com/office/drawing/2014/main" id="{236A4657-7E6F-1840-1A52-AE21DB73B29C}"/>
              </a:ext>
            </a:extLst>
          </p:cNvPr>
          <p:cNvPicPr>
            <a:picLocks noChangeAspect="1"/>
          </p:cNvPicPr>
          <p:nvPr/>
        </p:nvPicPr>
        <p:blipFill>
          <a:blip r:embed="rId3"/>
          <a:stretch>
            <a:fillRect/>
          </a:stretch>
        </p:blipFill>
        <p:spPr>
          <a:xfrm>
            <a:off x="-3220" y="52"/>
            <a:ext cx="18294440" cy="9675151"/>
          </a:xfrm>
          <a:prstGeom prst="rect">
            <a:avLst/>
          </a:prstGeom>
        </p:spPr>
      </p:pic>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7" descr="Logo, company name&#10;&#10;Description automatically generated">
            <a:extLst>
              <a:ext uri="{FF2B5EF4-FFF2-40B4-BE49-F238E27FC236}">
                <a16:creationId xmlns:a16="http://schemas.microsoft.com/office/drawing/2014/main" id="{B788BBED-BCFF-E2CE-257A-CEF73003A2F5}"/>
              </a:ext>
            </a:extLst>
          </p:cNvPr>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6" name="AutoShape 5">
            <a:extLst>
              <a:ext uri="{FF2B5EF4-FFF2-40B4-BE49-F238E27FC236}">
                <a16:creationId xmlns:a16="http://schemas.microsoft.com/office/drawing/2014/main" id="{DA165DFE-8CD0-420E-499C-2838E1EB37A1}"/>
              </a:ext>
            </a:extLst>
          </p:cNvPr>
          <p:cNvSpPr/>
          <p:nvPr/>
        </p:nvSpPr>
        <p:spPr>
          <a:xfrm>
            <a:off x="3251571" y="1576387"/>
            <a:ext cx="11403858" cy="0"/>
          </a:xfrm>
          <a:prstGeom prst="line">
            <a:avLst/>
          </a:prstGeom>
          <a:ln w="47625" cap="flat">
            <a:solidFill>
              <a:srgbClr val="AB5C00"/>
            </a:solidFill>
            <a:prstDash val="solid"/>
            <a:headEnd type="none" w="sm" len="sm"/>
            <a:tailEnd type="none" w="sm" len="sm"/>
          </a:ln>
        </p:spPr>
      </p:sp>
      <p:sp>
        <p:nvSpPr>
          <p:cNvPr id="9" name="TextBox 8">
            <a:extLst>
              <a:ext uri="{FF2B5EF4-FFF2-40B4-BE49-F238E27FC236}">
                <a16:creationId xmlns:a16="http://schemas.microsoft.com/office/drawing/2014/main" id="{2E226AA9-43B7-E8C9-D54F-FA3B81969EDC}"/>
              </a:ext>
            </a:extLst>
          </p:cNvPr>
          <p:cNvSpPr txBox="1"/>
          <p:nvPr/>
        </p:nvSpPr>
        <p:spPr>
          <a:xfrm>
            <a:off x="1951899" y="746995"/>
            <a:ext cx="13737545" cy="827662"/>
          </a:xfrm>
          <a:prstGeom prst="rect">
            <a:avLst/>
          </a:prstGeom>
        </p:spPr>
        <p:txBody>
          <a:bodyPr lIns="0" tIns="0" rIns="0" bIns="0" rtlCol="0" anchor="t">
            <a:spAutoFit/>
          </a:bodyPr>
          <a:lstStyle/>
          <a:p>
            <a:pPr algn="ctr">
              <a:lnSpc>
                <a:spcPts val="6811"/>
              </a:lnSpc>
              <a:spcBef>
                <a:spcPct val="0"/>
              </a:spcBef>
            </a:pPr>
            <a:r>
              <a:rPr lang="en-US" sz="5150" spc="155">
                <a:solidFill>
                  <a:srgbClr val="00294D"/>
                </a:solidFill>
                <a:latin typeface="ITC Franklin Gothic Std 2"/>
              </a:rPr>
              <a:t>Communicating with Faculty</a:t>
            </a:r>
          </a:p>
        </p:txBody>
      </p:sp>
      <p:pic>
        <p:nvPicPr>
          <p:cNvPr id="10" name="Picture 10" descr="Icon&#10;&#10;Description automatically generated">
            <a:extLst>
              <a:ext uri="{FF2B5EF4-FFF2-40B4-BE49-F238E27FC236}">
                <a16:creationId xmlns:a16="http://schemas.microsoft.com/office/drawing/2014/main" id="{A2816E4E-B928-6E2D-B623-B43ED7CE2D57}"/>
              </a:ext>
            </a:extLst>
          </p:cNvPr>
          <p:cNvPicPr>
            <a:picLocks noChangeAspect="1"/>
          </p:cNvPicPr>
          <p:nvPr/>
        </p:nvPicPr>
        <p:blipFill>
          <a:blip r:embed="rId5"/>
          <a:stretch>
            <a:fillRect/>
          </a:stretch>
        </p:blipFill>
        <p:spPr>
          <a:xfrm>
            <a:off x="495835" y="6766238"/>
            <a:ext cx="2920285" cy="2904186"/>
          </a:xfrm>
          <a:prstGeom prst="rect">
            <a:avLst/>
          </a:prstGeom>
        </p:spPr>
      </p:pic>
      <p:pic>
        <p:nvPicPr>
          <p:cNvPr id="12" name="Picture 12" descr="Shape, rectangle&#10;&#10;Description automatically generated">
            <a:extLst>
              <a:ext uri="{FF2B5EF4-FFF2-40B4-BE49-F238E27FC236}">
                <a16:creationId xmlns:a16="http://schemas.microsoft.com/office/drawing/2014/main" id="{51B72C0E-D52A-5B87-E031-2D60BA834F45}"/>
              </a:ext>
            </a:extLst>
          </p:cNvPr>
          <p:cNvPicPr>
            <a:picLocks noChangeAspect="1"/>
          </p:cNvPicPr>
          <p:nvPr/>
        </p:nvPicPr>
        <p:blipFill>
          <a:blip r:embed="rId6"/>
          <a:stretch>
            <a:fillRect/>
          </a:stretch>
        </p:blipFill>
        <p:spPr>
          <a:xfrm>
            <a:off x="3618963" y="3669108"/>
            <a:ext cx="3274454" cy="3657123"/>
          </a:xfrm>
          <a:prstGeom prst="rect">
            <a:avLst/>
          </a:prstGeom>
        </p:spPr>
      </p:pic>
      <p:sp>
        <p:nvSpPr>
          <p:cNvPr id="18" name="TextBox 17">
            <a:extLst>
              <a:ext uri="{FF2B5EF4-FFF2-40B4-BE49-F238E27FC236}">
                <a16:creationId xmlns:a16="http://schemas.microsoft.com/office/drawing/2014/main" id="{FC62A170-B6DB-B351-1F5C-14A3F3580BB5}"/>
              </a:ext>
            </a:extLst>
          </p:cNvPr>
          <p:cNvSpPr txBox="1"/>
          <p:nvPr/>
        </p:nvSpPr>
        <p:spPr>
          <a:xfrm>
            <a:off x="3783168" y="3847563"/>
            <a:ext cx="2929942" cy="24668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panose="020B0604020202020204" pitchFamily="34" charset="0"/>
              <a:buChar char="•"/>
            </a:pPr>
            <a:r>
              <a:rPr lang="en-US" sz="2000">
                <a:solidFill>
                  <a:schemeClr val="tx2"/>
                </a:solidFill>
                <a:latin typeface="Open Sans"/>
                <a:ea typeface="Open Sans"/>
                <a:cs typeface="Calibri"/>
              </a:rPr>
              <a:t>Convocations</a:t>
            </a:r>
            <a:endParaRPr lang="en-US" sz="2000">
              <a:solidFill>
                <a:schemeClr val="tx2"/>
              </a:solidFill>
              <a:latin typeface="Open Sans"/>
              <a:ea typeface="Open Sans"/>
              <a:cs typeface="Open Sans"/>
            </a:endParaRPr>
          </a:p>
          <a:p>
            <a:pPr marL="285750" indent="-285750" algn="l">
              <a:lnSpc>
                <a:spcPct val="200000"/>
              </a:lnSpc>
              <a:buFont typeface="Arial" panose="020B0604020202020204" pitchFamily="34" charset="0"/>
              <a:buChar char="•"/>
            </a:pPr>
            <a:r>
              <a:rPr lang="en-US" sz="2000">
                <a:solidFill>
                  <a:schemeClr val="tx2"/>
                </a:solidFill>
                <a:latin typeface="Open Sans"/>
                <a:ea typeface="Open Sans"/>
                <a:cs typeface="Calibri"/>
              </a:rPr>
              <a:t>Senate</a:t>
            </a:r>
          </a:p>
          <a:p>
            <a:pPr marL="285750" indent="-285750">
              <a:lnSpc>
                <a:spcPct val="200000"/>
              </a:lnSpc>
              <a:buFont typeface="Arial" panose="020B0604020202020204" pitchFamily="34" charset="0"/>
              <a:buChar char="•"/>
            </a:pPr>
            <a:r>
              <a:rPr lang="en-US" sz="2000">
                <a:solidFill>
                  <a:schemeClr val="tx2"/>
                </a:solidFill>
                <a:latin typeface="Open Sans"/>
                <a:ea typeface="Open Sans"/>
                <a:cs typeface="Calibri"/>
              </a:rPr>
              <a:t>Collective bargaining groups</a:t>
            </a:r>
          </a:p>
        </p:txBody>
      </p:sp>
      <p:pic>
        <p:nvPicPr>
          <p:cNvPr id="19" name="Picture 12" descr="Shape, rectangle&#10;&#10;Description automatically generated">
            <a:extLst>
              <a:ext uri="{FF2B5EF4-FFF2-40B4-BE49-F238E27FC236}">
                <a16:creationId xmlns:a16="http://schemas.microsoft.com/office/drawing/2014/main" id="{50C791B6-0A6F-0AEF-3B92-FFF3C4B1FBA1}"/>
              </a:ext>
            </a:extLst>
          </p:cNvPr>
          <p:cNvPicPr>
            <a:picLocks noChangeAspect="1"/>
          </p:cNvPicPr>
          <p:nvPr/>
        </p:nvPicPr>
        <p:blipFill>
          <a:blip r:embed="rId6"/>
          <a:stretch>
            <a:fillRect/>
          </a:stretch>
        </p:blipFill>
        <p:spPr>
          <a:xfrm>
            <a:off x="8078274" y="3669108"/>
            <a:ext cx="3274454" cy="3657123"/>
          </a:xfrm>
          <a:prstGeom prst="rect">
            <a:avLst/>
          </a:prstGeom>
        </p:spPr>
      </p:pic>
      <p:sp>
        <p:nvSpPr>
          <p:cNvPr id="20" name="TextBox 19">
            <a:extLst>
              <a:ext uri="{FF2B5EF4-FFF2-40B4-BE49-F238E27FC236}">
                <a16:creationId xmlns:a16="http://schemas.microsoft.com/office/drawing/2014/main" id="{5201FBF2-81E0-E737-F7CC-1A77F77353B2}"/>
              </a:ext>
            </a:extLst>
          </p:cNvPr>
          <p:cNvSpPr txBox="1"/>
          <p:nvPr/>
        </p:nvSpPr>
        <p:spPr>
          <a:xfrm>
            <a:off x="8306873" y="4266126"/>
            <a:ext cx="2962139" cy="12357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panose="020B0604020202020204" pitchFamily="34" charset="0"/>
              <a:buChar char="•"/>
            </a:pPr>
            <a:r>
              <a:rPr lang="en-US" sz="2000">
                <a:solidFill>
                  <a:schemeClr val="tx2"/>
                </a:solidFill>
                <a:latin typeface="Open Sans"/>
                <a:ea typeface="Open Sans"/>
                <a:cs typeface="Calibri"/>
              </a:rPr>
              <a:t>Endorsement letter</a:t>
            </a:r>
            <a:endParaRPr lang="en-US" sz="2000">
              <a:solidFill>
                <a:schemeClr val="tx2"/>
              </a:solidFill>
              <a:latin typeface="Open Sans"/>
              <a:ea typeface="Open Sans"/>
              <a:cs typeface="Open Sans"/>
            </a:endParaRPr>
          </a:p>
          <a:p>
            <a:pPr marL="285750" indent="-285750">
              <a:lnSpc>
                <a:spcPct val="200000"/>
              </a:lnSpc>
              <a:buFont typeface="Arial" panose="020B0604020202020204" pitchFamily="34" charset="0"/>
              <a:buChar char="•"/>
            </a:pPr>
            <a:r>
              <a:rPr lang="en-US" sz="2000">
                <a:solidFill>
                  <a:schemeClr val="tx2"/>
                </a:solidFill>
                <a:latin typeface="Open Sans"/>
                <a:ea typeface="Open Sans"/>
                <a:cs typeface="Calibri"/>
              </a:rPr>
              <a:t>Follow-up e-mail</a:t>
            </a:r>
          </a:p>
        </p:txBody>
      </p:sp>
      <p:pic>
        <p:nvPicPr>
          <p:cNvPr id="21" name="Picture 12" descr="Shape, rectangle&#10;&#10;Description automatically generated">
            <a:extLst>
              <a:ext uri="{FF2B5EF4-FFF2-40B4-BE49-F238E27FC236}">
                <a16:creationId xmlns:a16="http://schemas.microsoft.com/office/drawing/2014/main" id="{068C956A-A6F2-7088-7464-CDF50B0D0B27}"/>
              </a:ext>
            </a:extLst>
          </p:cNvPr>
          <p:cNvPicPr>
            <a:picLocks noChangeAspect="1"/>
          </p:cNvPicPr>
          <p:nvPr/>
        </p:nvPicPr>
        <p:blipFill>
          <a:blip r:embed="rId6"/>
          <a:stretch>
            <a:fillRect/>
          </a:stretch>
        </p:blipFill>
        <p:spPr>
          <a:xfrm>
            <a:off x="12408794" y="3653008"/>
            <a:ext cx="3274454" cy="3657123"/>
          </a:xfrm>
          <a:prstGeom prst="rect">
            <a:avLst/>
          </a:prstGeom>
        </p:spPr>
      </p:pic>
      <p:sp>
        <p:nvSpPr>
          <p:cNvPr id="22" name="TextBox 21">
            <a:extLst>
              <a:ext uri="{FF2B5EF4-FFF2-40B4-BE49-F238E27FC236}">
                <a16:creationId xmlns:a16="http://schemas.microsoft.com/office/drawing/2014/main" id="{FCD6D80A-77CE-9D00-5C62-156ABA0E6894}"/>
              </a:ext>
            </a:extLst>
          </p:cNvPr>
          <p:cNvSpPr txBox="1"/>
          <p:nvPr/>
        </p:nvSpPr>
        <p:spPr>
          <a:xfrm>
            <a:off x="12573000" y="3831464"/>
            <a:ext cx="2929942" cy="18513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panose="020B0604020202020204" pitchFamily="34" charset="0"/>
              <a:buChar char="•"/>
            </a:pPr>
            <a:r>
              <a:rPr lang="en-US" sz="2000">
                <a:solidFill>
                  <a:schemeClr val="tx2"/>
                </a:solidFill>
                <a:latin typeface="Open Sans"/>
                <a:ea typeface="Open Sans"/>
                <a:cs typeface="Calibri"/>
              </a:rPr>
              <a:t>Formal, direct communication ends</a:t>
            </a:r>
            <a:endParaRPr lang="en-US" sz="2000">
              <a:solidFill>
                <a:schemeClr val="tx2"/>
              </a:solidFill>
              <a:latin typeface="Open Sans"/>
              <a:ea typeface="Open Sans"/>
              <a:cs typeface="Open Sans"/>
            </a:endParaRPr>
          </a:p>
        </p:txBody>
      </p:sp>
      <p:pic>
        <p:nvPicPr>
          <p:cNvPr id="23" name="Picture 23" descr="A picture containing shape&#10;&#10;Description automatically generated">
            <a:extLst>
              <a:ext uri="{FF2B5EF4-FFF2-40B4-BE49-F238E27FC236}">
                <a16:creationId xmlns:a16="http://schemas.microsoft.com/office/drawing/2014/main" id="{819407A5-3433-F112-0887-5764C2DC5881}"/>
              </a:ext>
            </a:extLst>
          </p:cNvPr>
          <p:cNvPicPr>
            <a:picLocks noChangeAspect="1"/>
          </p:cNvPicPr>
          <p:nvPr/>
        </p:nvPicPr>
        <p:blipFill>
          <a:blip r:embed="rId7"/>
          <a:stretch>
            <a:fillRect/>
          </a:stretch>
        </p:blipFill>
        <p:spPr>
          <a:xfrm>
            <a:off x="4536584" y="6984642"/>
            <a:ext cx="3322749" cy="841421"/>
          </a:xfrm>
          <a:prstGeom prst="rect">
            <a:avLst/>
          </a:prstGeom>
          <a:ln>
            <a:solidFill>
              <a:srgbClr val="002060"/>
            </a:solidFill>
          </a:ln>
        </p:spPr>
      </p:pic>
      <p:sp>
        <p:nvSpPr>
          <p:cNvPr id="24" name="TextBox 23">
            <a:extLst>
              <a:ext uri="{FF2B5EF4-FFF2-40B4-BE49-F238E27FC236}">
                <a16:creationId xmlns:a16="http://schemas.microsoft.com/office/drawing/2014/main" id="{6D9D568F-441B-BEE1-0C9F-B43B830AB984}"/>
              </a:ext>
            </a:extLst>
          </p:cNvPr>
          <p:cNvSpPr txBox="1"/>
          <p:nvPr/>
        </p:nvSpPr>
        <p:spPr>
          <a:xfrm>
            <a:off x="4732986" y="7179972"/>
            <a:ext cx="28333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060"/>
                </a:solidFill>
                <a:latin typeface="Open Sans Light"/>
                <a:ea typeface="Open Sans Light"/>
                <a:cs typeface="Calibri"/>
              </a:rPr>
              <a:t>Pre-launch</a:t>
            </a:r>
            <a:endParaRPr lang="en-US" sz="2400" b="1">
              <a:solidFill>
                <a:srgbClr val="002060"/>
              </a:solidFill>
              <a:latin typeface="Open Sans Light"/>
              <a:ea typeface="Open Sans Light"/>
              <a:cs typeface="Open Sans Light"/>
            </a:endParaRPr>
          </a:p>
        </p:txBody>
      </p:sp>
      <p:pic>
        <p:nvPicPr>
          <p:cNvPr id="25" name="Picture 23" descr="A picture containing shape&#10;&#10;Description automatically generated">
            <a:extLst>
              <a:ext uri="{FF2B5EF4-FFF2-40B4-BE49-F238E27FC236}">
                <a16:creationId xmlns:a16="http://schemas.microsoft.com/office/drawing/2014/main" id="{EF1C2F07-64A0-6228-2818-72A6F1F65429}"/>
              </a:ext>
            </a:extLst>
          </p:cNvPr>
          <p:cNvPicPr>
            <a:picLocks noChangeAspect="1"/>
          </p:cNvPicPr>
          <p:nvPr/>
        </p:nvPicPr>
        <p:blipFill>
          <a:blip r:embed="rId7"/>
          <a:stretch>
            <a:fillRect/>
          </a:stretch>
        </p:blipFill>
        <p:spPr>
          <a:xfrm>
            <a:off x="8078274" y="3024388"/>
            <a:ext cx="3322749" cy="841421"/>
          </a:xfrm>
          <a:prstGeom prst="rect">
            <a:avLst/>
          </a:prstGeom>
          <a:ln>
            <a:solidFill>
              <a:srgbClr val="002060"/>
            </a:solidFill>
          </a:ln>
        </p:spPr>
      </p:pic>
      <p:sp>
        <p:nvSpPr>
          <p:cNvPr id="26" name="TextBox 25">
            <a:extLst>
              <a:ext uri="{FF2B5EF4-FFF2-40B4-BE49-F238E27FC236}">
                <a16:creationId xmlns:a16="http://schemas.microsoft.com/office/drawing/2014/main" id="{ACFCB67A-873C-5E97-EF34-253FEFE84D7D}"/>
              </a:ext>
            </a:extLst>
          </p:cNvPr>
          <p:cNvSpPr txBox="1"/>
          <p:nvPr/>
        </p:nvSpPr>
        <p:spPr>
          <a:xfrm>
            <a:off x="8290775" y="3203620"/>
            <a:ext cx="28333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060"/>
                </a:solidFill>
                <a:latin typeface="Open Sans Light"/>
                <a:ea typeface="Open Sans Light"/>
                <a:cs typeface="Calibri"/>
              </a:rPr>
              <a:t>Launch Week</a:t>
            </a:r>
            <a:endParaRPr lang="en-US" sz="2400" b="1">
              <a:solidFill>
                <a:srgbClr val="002060"/>
              </a:solidFill>
              <a:latin typeface="Open Sans Light"/>
              <a:ea typeface="Open Sans Light"/>
            </a:endParaRPr>
          </a:p>
        </p:txBody>
      </p:sp>
      <p:pic>
        <p:nvPicPr>
          <p:cNvPr id="27" name="Picture 23" descr="A picture containing shape&#10;&#10;Description automatically generated">
            <a:extLst>
              <a:ext uri="{FF2B5EF4-FFF2-40B4-BE49-F238E27FC236}">
                <a16:creationId xmlns:a16="http://schemas.microsoft.com/office/drawing/2014/main" id="{B89C43ED-BF5F-2AA2-517E-4746A507DA70}"/>
              </a:ext>
            </a:extLst>
          </p:cNvPr>
          <p:cNvPicPr>
            <a:picLocks noChangeAspect="1"/>
          </p:cNvPicPr>
          <p:nvPr/>
        </p:nvPicPr>
        <p:blipFill>
          <a:blip r:embed="rId7"/>
          <a:stretch>
            <a:fillRect/>
          </a:stretch>
        </p:blipFill>
        <p:spPr>
          <a:xfrm>
            <a:off x="13245921" y="6888049"/>
            <a:ext cx="3322749" cy="841421"/>
          </a:xfrm>
          <a:prstGeom prst="rect">
            <a:avLst/>
          </a:prstGeom>
          <a:ln>
            <a:solidFill>
              <a:srgbClr val="002060"/>
            </a:solidFill>
          </a:ln>
        </p:spPr>
      </p:pic>
      <p:sp>
        <p:nvSpPr>
          <p:cNvPr id="28" name="TextBox 27">
            <a:extLst>
              <a:ext uri="{FF2B5EF4-FFF2-40B4-BE49-F238E27FC236}">
                <a16:creationId xmlns:a16="http://schemas.microsoft.com/office/drawing/2014/main" id="{D2BDEB60-952A-8F35-6E2F-8026B7862039}"/>
              </a:ext>
            </a:extLst>
          </p:cNvPr>
          <p:cNvSpPr txBox="1"/>
          <p:nvPr/>
        </p:nvSpPr>
        <p:spPr>
          <a:xfrm>
            <a:off x="13490618" y="7067281"/>
            <a:ext cx="28333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02060"/>
                </a:solidFill>
                <a:latin typeface="Open Sans Light"/>
                <a:ea typeface="Open Sans Light"/>
                <a:cs typeface="Calibri"/>
              </a:rPr>
              <a:t>Post-launch</a:t>
            </a:r>
            <a:endParaRPr lang="en-US" sz="2400" b="1" dirty="0" err="1">
              <a:solidFill>
                <a:srgbClr val="002060"/>
              </a:solidFill>
              <a:latin typeface="Open Sans Light"/>
              <a:ea typeface="Open Sans Light"/>
            </a:endParaRPr>
          </a:p>
        </p:txBody>
      </p:sp>
      <p:pic>
        <p:nvPicPr>
          <p:cNvPr id="29" name="Picture 29" descr="A picture containing shape&#10;&#10;Description automatically generated">
            <a:extLst>
              <a:ext uri="{FF2B5EF4-FFF2-40B4-BE49-F238E27FC236}">
                <a16:creationId xmlns:a16="http://schemas.microsoft.com/office/drawing/2014/main" id="{A0C3874D-6EC8-C034-02F3-36548928F723}"/>
              </a:ext>
            </a:extLst>
          </p:cNvPr>
          <p:cNvPicPr>
            <a:picLocks noChangeAspect="1"/>
          </p:cNvPicPr>
          <p:nvPr/>
        </p:nvPicPr>
        <p:blipFill>
          <a:blip r:embed="rId8"/>
          <a:stretch>
            <a:fillRect/>
          </a:stretch>
        </p:blipFill>
        <p:spPr>
          <a:xfrm rot="11460000" flipH="1">
            <a:off x="6225202" y="6552807"/>
            <a:ext cx="2875208" cy="2691618"/>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76122F39-17C1-0A2F-030D-83E6C3171911}"/>
              </a:ext>
            </a:extLst>
          </p:cNvPr>
          <p:cNvPicPr>
            <a:picLocks noChangeAspect="1"/>
          </p:cNvPicPr>
          <p:nvPr/>
        </p:nvPicPr>
        <p:blipFill>
          <a:blip r:embed="rId8"/>
          <a:stretch>
            <a:fillRect/>
          </a:stretch>
        </p:blipFill>
        <p:spPr>
          <a:xfrm rot="-360000">
            <a:off x="10180200" y="1551376"/>
            <a:ext cx="3000779" cy="3094084"/>
          </a:xfrm>
          <a:prstGeom prst="rect">
            <a:avLst/>
          </a:prstGeom>
        </p:spPr>
      </p:pic>
      <p:grpSp>
        <p:nvGrpSpPr>
          <p:cNvPr id="33" name="Group 8">
            <a:extLst>
              <a:ext uri="{FF2B5EF4-FFF2-40B4-BE49-F238E27FC236}">
                <a16:creationId xmlns:a16="http://schemas.microsoft.com/office/drawing/2014/main" id="{70167917-1583-C5FB-BEB6-E9B7592492B2}"/>
              </a:ext>
            </a:extLst>
          </p:cNvPr>
          <p:cNvGrpSpPr>
            <a:grpSpLocks noChangeAspect="1"/>
          </p:cNvGrpSpPr>
          <p:nvPr/>
        </p:nvGrpSpPr>
        <p:grpSpPr>
          <a:xfrm>
            <a:off x="0" y="9675170"/>
            <a:ext cx="18288000" cy="841437"/>
            <a:chOff x="0" y="0"/>
            <a:chExt cx="12192000" cy="560959"/>
          </a:xfrm>
        </p:grpSpPr>
        <p:sp>
          <p:nvSpPr>
            <p:cNvPr id="32" name="Freeform 9">
              <a:extLst>
                <a:ext uri="{FF2B5EF4-FFF2-40B4-BE49-F238E27FC236}">
                  <a16:creationId xmlns:a16="http://schemas.microsoft.com/office/drawing/2014/main" id="{DEA4607C-C400-E7F1-2C45-D243FC95CFAE}"/>
                </a:ext>
              </a:extLst>
            </p:cNvPr>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spTree>
    <p:extLst>
      <p:ext uri="{BB962C8B-B14F-4D97-AF65-F5344CB8AC3E}">
        <p14:creationId xmlns:p14="http://schemas.microsoft.com/office/powerpoint/2010/main" val="1858823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9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9000"/>
          </a:blip>
          <a:srcRect l="8526" r="5782"/>
          <a:stretch>
            <a:fillRect/>
          </a:stretch>
        </p:blipFill>
        <p:spPr>
          <a:xfrm>
            <a:off x="4759548" y="1028700"/>
            <a:ext cx="12547377" cy="8229600"/>
          </a:xfrm>
          <a:prstGeom prst="rect">
            <a:avLst/>
          </a:prstGeom>
        </p:spPr>
      </p:pic>
      <p:grpSp>
        <p:nvGrpSpPr>
          <p:cNvPr id="3" name="Group 3"/>
          <p:cNvGrpSpPr/>
          <p:nvPr/>
        </p:nvGrpSpPr>
        <p:grpSpPr>
          <a:xfrm rot="5400000">
            <a:off x="4163239" y="1472609"/>
            <a:ext cx="8418483" cy="735921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294D">
                <a:alpha val="61961"/>
              </a:srgbClr>
            </a:solidFill>
          </p:spPr>
        </p:sp>
      </p:grpSp>
      <p:sp>
        <p:nvSpPr>
          <p:cNvPr id="7" name="TextBox 7"/>
          <p:cNvSpPr txBox="1"/>
          <p:nvPr/>
        </p:nvSpPr>
        <p:spPr>
          <a:xfrm>
            <a:off x="1152525" y="2062831"/>
            <a:ext cx="11099837" cy="5129609"/>
          </a:xfrm>
          <a:prstGeom prst="rect">
            <a:avLst/>
          </a:prstGeom>
        </p:spPr>
        <p:txBody>
          <a:bodyPr lIns="0" tIns="0" rIns="0" bIns="0" rtlCol="0" anchor="t">
            <a:spAutoFit/>
          </a:bodyPr>
          <a:lstStyle/>
          <a:p>
            <a:pPr>
              <a:lnSpc>
                <a:spcPts val="10048"/>
              </a:lnSpc>
            </a:pPr>
            <a:r>
              <a:rPr lang="en-US" sz="10000" dirty="0">
                <a:solidFill>
                  <a:srgbClr val="FFFFFF"/>
                </a:solidFill>
                <a:latin typeface="Franklin Gothic Demi Cond"/>
              </a:rPr>
              <a:t>Your</a:t>
            </a:r>
          </a:p>
          <a:p>
            <a:pPr>
              <a:lnSpc>
                <a:spcPts val="10048"/>
              </a:lnSpc>
            </a:pPr>
            <a:r>
              <a:rPr lang="en-US" sz="10000" dirty="0">
                <a:solidFill>
                  <a:srgbClr val="FFFFFF"/>
                </a:solidFill>
                <a:latin typeface="Franklin Gothic Demi Cond"/>
              </a:rPr>
              <a:t>Survey</a:t>
            </a:r>
            <a:endParaRPr lang="en-US" dirty="0">
              <a:solidFill>
                <a:srgbClr val="000000"/>
              </a:solidFill>
              <a:latin typeface="Calibri"/>
              <a:cs typeface="Calibri"/>
            </a:endParaRPr>
          </a:p>
          <a:p>
            <a:pPr>
              <a:lnSpc>
                <a:spcPts val="10048"/>
              </a:lnSpc>
            </a:pPr>
            <a:r>
              <a:rPr lang="en-US" sz="10000" dirty="0">
                <a:solidFill>
                  <a:srgbClr val="FFFFFF"/>
                </a:solidFill>
                <a:latin typeface="Franklin Gothic Demi Cond"/>
              </a:rPr>
              <a:t>Administration  </a:t>
            </a:r>
            <a:endParaRPr lang="en-US" dirty="0">
              <a:cs typeface="Calibri"/>
            </a:endParaRPr>
          </a:p>
          <a:p>
            <a:pPr>
              <a:lnSpc>
                <a:spcPts val="10048"/>
              </a:lnSpc>
            </a:pPr>
            <a:r>
              <a:rPr lang="en-US" sz="10000" dirty="0">
                <a:solidFill>
                  <a:srgbClr val="FFFFFF"/>
                </a:solidFill>
                <a:latin typeface="Franklin Gothic Demi Cond"/>
              </a:rPr>
              <a:t>Portal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9" descr="A picture containing text, computer, computer, indoor&#10;&#10;Description automatically generated">
            <a:extLst>
              <a:ext uri="{FF2B5EF4-FFF2-40B4-BE49-F238E27FC236}">
                <a16:creationId xmlns:a16="http://schemas.microsoft.com/office/drawing/2014/main" id="{57FEA318-068C-C0D0-EAF7-C8CA0CF0D6BF}"/>
              </a:ext>
            </a:extLst>
          </p:cNvPr>
          <p:cNvPicPr>
            <a:picLocks noChangeAspect="1"/>
          </p:cNvPicPr>
          <p:nvPr/>
        </p:nvPicPr>
        <p:blipFill>
          <a:blip r:embed="rId3"/>
          <a:stretch>
            <a:fillRect/>
          </a:stretch>
        </p:blipFill>
        <p:spPr>
          <a:xfrm>
            <a:off x="367049" y="2398744"/>
            <a:ext cx="13641945" cy="7260359"/>
          </a:xfrm>
          <a:prstGeom prst="rect">
            <a:avLst/>
          </a:prstGeom>
        </p:spPr>
      </p:pic>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4" name="Picture 4"/>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5" name="TextBox 5"/>
          <p:cNvSpPr txBox="1"/>
          <p:nvPr/>
        </p:nvSpPr>
        <p:spPr>
          <a:xfrm>
            <a:off x="1975870" y="781050"/>
            <a:ext cx="13737545" cy="827662"/>
          </a:xfrm>
          <a:prstGeom prst="rect">
            <a:avLst/>
          </a:prstGeom>
        </p:spPr>
        <p:txBody>
          <a:bodyPr lIns="0" tIns="0" rIns="0" bIns="0" rtlCol="0" anchor="t">
            <a:spAutoFit/>
          </a:bodyPr>
          <a:lstStyle/>
          <a:p>
            <a:pPr algn="ctr">
              <a:lnSpc>
                <a:spcPts val="6811"/>
              </a:lnSpc>
              <a:spcBef>
                <a:spcPct val="0"/>
              </a:spcBef>
            </a:pPr>
            <a:r>
              <a:rPr lang="en-US" sz="5150" spc="155" dirty="0">
                <a:solidFill>
                  <a:srgbClr val="00294D"/>
                </a:solidFill>
                <a:latin typeface="ITC Franklin Gothic Std 2"/>
              </a:rPr>
              <a:t>Faculty Job Satisfaction Survey Admin. Portal</a:t>
            </a:r>
          </a:p>
        </p:txBody>
      </p:sp>
      <p:sp>
        <p:nvSpPr>
          <p:cNvPr id="6" name="AutoShape 6"/>
          <p:cNvSpPr/>
          <p:nvPr/>
        </p:nvSpPr>
        <p:spPr>
          <a:xfrm>
            <a:off x="2636029" y="1579944"/>
            <a:ext cx="12541634" cy="0"/>
          </a:xfrm>
          <a:prstGeom prst="line">
            <a:avLst/>
          </a:prstGeom>
          <a:ln w="47625" cap="flat">
            <a:solidFill>
              <a:srgbClr val="AB5C00"/>
            </a:solidFill>
            <a:prstDash val="solid"/>
            <a:headEnd type="none" w="sm" len="sm"/>
            <a:tailEnd type="none" w="sm" len="sm"/>
          </a:ln>
        </p:spPr>
      </p:sp>
      <p:grpSp>
        <p:nvGrpSpPr>
          <p:cNvPr id="7" name="Group 7"/>
          <p:cNvGrpSpPr/>
          <p:nvPr/>
        </p:nvGrpSpPr>
        <p:grpSpPr>
          <a:xfrm>
            <a:off x="11357778" y="3704942"/>
            <a:ext cx="1441216" cy="4019694"/>
            <a:chOff x="13614579" y="1164306"/>
            <a:chExt cx="1921621" cy="5359592"/>
          </a:xfrm>
        </p:grpSpPr>
        <p:sp>
          <p:nvSpPr>
            <p:cNvPr id="9" name="AutoShape 9"/>
            <p:cNvSpPr/>
            <p:nvPr/>
          </p:nvSpPr>
          <p:spPr>
            <a:xfrm rot="-10800000">
              <a:off x="14575390" y="6507960"/>
              <a:ext cx="960810" cy="0"/>
            </a:xfrm>
            <a:prstGeom prst="line">
              <a:avLst/>
            </a:prstGeom>
            <a:ln w="25400" cap="flat">
              <a:solidFill>
                <a:srgbClr val="00294D"/>
              </a:solidFill>
              <a:prstDash val="solid"/>
              <a:headEnd type="none" w="sm" len="sm"/>
              <a:tailEnd type="none" w="sm" len="sm"/>
            </a:ln>
          </p:spPr>
        </p:sp>
        <p:sp>
          <p:nvSpPr>
            <p:cNvPr id="10" name="AutoShape 10"/>
            <p:cNvSpPr/>
            <p:nvPr/>
          </p:nvSpPr>
          <p:spPr>
            <a:xfrm rot="-10800000">
              <a:off x="14575390" y="4707010"/>
              <a:ext cx="960810" cy="0"/>
            </a:xfrm>
            <a:prstGeom prst="line">
              <a:avLst/>
            </a:prstGeom>
            <a:ln w="25400" cap="flat">
              <a:solidFill>
                <a:srgbClr val="00294D"/>
              </a:solidFill>
              <a:prstDash val="solid"/>
              <a:headEnd type="none" w="sm" len="sm"/>
              <a:tailEnd type="none" w="sm" len="sm"/>
            </a:ln>
          </p:spPr>
        </p:sp>
        <p:sp>
          <p:nvSpPr>
            <p:cNvPr id="11" name="AutoShape 11"/>
            <p:cNvSpPr/>
            <p:nvPr/>
          </p:nvSpPr>
          <p:spPr>
            <a:xfrm rot="-5400000">
              <a:off x="11911532" y="3844102"/>
              <a:ext cx="5359592" cy="0"/>
            </a:xfrm>
            <a:prstGeom prst="line">
              <a:avLst/>
            </a:prstGeom>
            <a:ln w="25400" cap="flat">
              <a:solidFill>
                <a:srgbClr val="00294D"/>
              </a:solidFill>
              <a:prstDash val="solid"/>
              <a:headEnd type="none" w="sm" len="sm"/>
              <a:tailEnd type="none" w="sm" len="sm"/>
            </a:ln>
          </p:spPr>
        </p:sp>
        <p:sp>
          <p:nvSpPr>
            <p:cNvPr id="12" name="AutoShape 12"/>
            <p:cNvSpPr/>
            <p:nvPr/>
          </p:nvSpPr>
          <p:spPr>
            <a:xfrm rot="-10800000">
              <a:off x="14575390" y="2921997"/>
              <a:ext cx="960810" cy="0"/>
            </a:xfrm>
            <a:prstGeom prst="line">
              <a:avLst/>
            </a:prstGeom>
            <a:ln w="25400" cap="flat">
              <a:solidFill>
                <a:srgbClr val="00294D"/>
              </a:solidFill>
              <a:prstDash val="solid"/>
              <a:headEnd type="none" w="sm" len="sm"/>
              <a:tailEnd type="none" w="sm" len="sm"/>
            </a:ln>
          </p:spPr>
        </p:sp>
        <p:sp>
          <p:nvSpPr>
            <p:cNvPr id="13" name="AutoShape 13"/>
            <p:cNvSpPr/>
            <p:nvPr/>
          </p:nvSpPr>
          <p:spPr>
            <a:xfrm rot="-10800000">
              <a:off x="14575390" y="1164306"/>
              <a:ext cx="960810" cy="0"/>
            </a:xfrm>
            <a:prstGeom prst="line">
              <a:avLst/>
            </a:prstGeom>
            <a:ln w="25400" cap="flat">
              <a:solidFill>
                <a:srgbClr val="00294D"/>
              </a:solidFill>
              <a:prstDash val="solid"/>
              <a:headEnd type="none" w="sm" len="sm"/>
              <a:tailEnd type="none" w="sm" len="sm"/>
            </a:ln>
          </p:spPr>
        </p:sp>
        <p:sp>
          <p:nvSpPr>
            <p:cNvPr id="14" name="AutoShape 14"/>
            <p:cNvSpPr/>
            <p:nvPr/>
          </p:nvSpPr>
          <p:spPr>
            <a:xfrm>
              <a:off x="13614579" y="3921513"/>
              <a:ext cx="960810" cy="0"/>
            </a:xfrm>
            <a:prstGeom prst="line">
              <a:avLst/>
            </a:prstGeom>
            <a:ln w="25400" cap="flat">
              <a:solidFill>
                <a:srgbClr val="00294D"/>
              </a:solidFill>
              <a:prstDash val="solid"/>
              <a:headEnd type="none" w="sm" len="sm"/>
              <a:tailEnd type="none" w="sm" len="sm"/>
            </a:ln>
          </p:spPr>
        </p:sp>
      </p:grpSp>
      <p:grpSp>
        <p:nvGrpSpPr>
          <p:cNvPr id="15" name="Group 15"/>
          <p:cNvGrpSpPr/>
          <p:nvPr/>
        </p:nvGrpSpPr>
        <p:grpSpPr>
          <a:xfrm>
            <a:off x="13008274" y="5911012"/>
            <a:ext cx="3703127" cy="780943"/>
            <a:chOff x="0" y="0"/>
            <a:chExt cx="4937502" cy="1041257"/>
          </a:xfrm>
        </p:grpSpPr>
        <p:sp>
          <p:nvSpPr>
            <p:cNvPr id="16" name="AutoShape 16"/>
            <p:cNvSpPr/>
            <p:nvPr/>
          </p:nvSpPr>
          <p:spPr>
            <a:xfrm>
              <a:off x="0" y="0"/>
              <a:ext cx="4282563" cy="0"/>
            </a:xfrm>
            <a:prstGeom prst="line">
              <a:avLst/>
            </a:prstGeom>
            <a:ln w="1041400" cap="rnd">
              <a:solidFill>
                <a:srgbClr val="FFFFFF"/>
              </a:solidFill>
              <a:prstDash val="solid"/>
              <a:headEnd type="none" w="sm" len="sm"/>
              <a:tailEnd type="none" w="sm" len="sm"/>
            </a:ln>
          </p:spPr>
        </p:sp>
        <p:grpSp>
          <p:nvGrpSpPr>
            <p:cNvPr id="17" name="Group 17"/>
            <p:cNvGrpSpPr/>
            <p:nvPr/>
          </p:nvGrpSpPr>
          <p:grpSpPr>
            <a:xfrm rot="-5400000">
              <a:off x="4155062" y="130732"/>
              <a:ext cx="782441" cy="782441"/>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65656"/>
              </a:solidFill>
            </p:spPr>
          </p:sp>
        </p:grpSp>
        <p:pic>
          <p:nvPicPr>
            <p:cNvPr id="19" name="Picture 1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71479" y="320283"/>
              <a:ext cx="505754" cy="403339"/>
            </a:xfrm>
            <a:prstGeom prst="rect">
              <a:avLst/>
            </a:prstGeom>
          </p:spPr>
        </p:pic>
      </p:grpSp>
      <p:grpSp>
        <p:nvGrpSpPr>
          <p:cNvPr id="20" name="Group 20"/>
          <p:cNvGrpSpPr/>
          <p:nvPr/>
        </p:nvGrpSpPr>
        <p:grpSpPr>
          <a:xfrm>
            <a:off x="13008274" y="3209587"/>
            <a:ext cx="3703127" cy="859625"/>
            <a:chOff x="0" y="0"/>
            <a:chExt cx="4937502" cy="1146166"/>
          </a:xfrm>
        </p:grpSpPr>
        <p:sp>
          <p:nvSpPr>
            <p:cNvPr id="21" name="AutoShape 21"/>
            <p:cNvSpPr/>
            <p:nvPr/>
          </p:nvSpPr>
          <p:spPr>
            <a:xfrm>
              <a:off x="0" y="0"/>
              <a:ext cx="4282563" cy="0"/>
            </a:xfrm>
            <a:prstGeom prst="line">
              <a:avLst/>
            </a:prstGeom>
            <a:ln w="1041400" cap="rnd">
              <a:solidFill>
                <a:srgbClr val="FFFFFF"/>
              </a:solidFill>
              <a:prstDash val="solid"/>
              <a:headEnd type="none" w="sm" len="sm"/>
              <a:tailEnd type="none" w="sm" len="sm"/>
            </a:ln>
          </p:spPr>
        </p:sp>
        <p:grpSp>
          <p:nvGrpSpPr>
            <p:cNvPr id="22" name="Group 22"/>
            <p:cNvGrpSpPr/>
            <p:nvPr/>
          </p:nvGrpSpPr>
          <p:grpSpPr>
            <a:xfrm rot="-5400000">
              <a:off x="4155062" y="363726"/>
              <a:ext cx="782441" cy="78244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5C00"/>
              </a:solidFill>
            </p:spPr>
          </p:sp>
        </p:grpSp>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41350" y="504691"/>
              <a:ext cx="520629" cy="520629"/>
            </a:xfrm>
            <a:prstGeom prst="rect">
              <a:avLst/>
            </a:prstGeom>
          </p:spPr>
        </p:pic>
      </p:grpSp>
      <p:sp>
        <p:nvSpPr>
          <p:cNvPr id="25" name="TextBox 25"/>
          <p:cNvSpPr txBox="1"/>
          <p:nvPr/>
        </p:nvSpPr>
        <p:spPr>
          <a:xfrm>
            <a:off x="13426110" y="3450086"/>
            <a:ext cx="2102573" cy="619125"/>
          </a:xfrm>
          <a:prstGeom prst="rect">
            <a:avLst/>
          </a:prstGeom>
        </p:spPr>
        <p:txBody>
          <a:bodyPr lIns="0" tIns="0" rIns="0" bIns="0" rtlCol="0" anchor="t">
            <a:spAutoFit/>
          </a:bodyPr>
          <a:lstStyle/>
          <a:p>
            <a:pPr>
              <a:lnSpc>
                <a:spcPts val="2409"/>
              </a:lnSpc>
              <a:spcBef>
                <a:spcPct val="0"/>
              </a:spcBef>
            </a:pP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Upload your team contacts</a:t>
            </a:r>
          </a:p>
        </p:txBody>
      </p:sp>
      <p:grpSp>
        <p:nvGrpSpPr>
          <p:cNvPr id="26" name="Group 26"/>
          <p:cNvGrpSpPr/>
          <p:nvPr/>
        </p:nvGrpSpPr>
        <p:grpSpPr>
          <a:xfrm>
            <a:off x="13008274" y="4486474"/>
            <a:ext cx="3703127" cy="914400"/>
            <a:chOff x="0" y="0"/>
            <a:chExt cx="4937502" cy="1219200"/>
          </a:xfrm>
        </p:grpSpPr>
        <p:sp>
          <p:nvSpPr>
            <p:cNvPr id="27" name="AutoShape 27"/>
            <p:cNvSpPr/>
            <p:nvPr/>
          </p:nvSpPr>
          <p:spPr>
            <a:xfrm>
              <a:off x="0" y="114371"/>
              <a:ext cx="4282563" cy="0"/>
            </a:xfrm>
            <a:prstGeom prst="line">
              <a:avLst/>
            </a:prstGeom>
            <a:ln w="1041400" cap="rnd">
              <a:solidFill>
                <a:srgbClr val="FFFFFF"/>
              </a:solidFill>
              <a:prstDash val="solid"/>
              <a:headEnd type="none" w="sm" len="sm"/>
              <a:tailEnd type="none" w="sm" len="sm"/>
            </a:ln>
          </p:spPr>
        </p:sp>
        <p:grpSp>
          <p:nvGrpSpPr>
            <p:cNvPr id="28" name="Group 28"/>
            <p:cNvGrpSpPr/>
            <p:nvPr/>
          </p:nvGrpSpPr>
          <p:grpSpPr>
            <a:xfrm rot="-5400000">
              <a:off x="4155062" y="243780"/>
              <a:ext cx="782441" cy="78244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sp>
        </p:grpSp>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41350" y="436612"/>
              <a:ext cx="409863" cy="409863"/>
            </a:xfrm>
            <a:prstGeom prst="rect">
              <a:avLst/>
            </a:prstGeom>
          </p:spPr>
        </p:pic>
        <p:sp>
          <p:nvSpPr>
            <p:cNvPr id="31" name="TextBox 31"/>
            <p:cNvSpPr txBox="1"/>
            <p:nvPr/>
          </p:nvSpPr>
          <p:spPr>
            <a:xfrm>
              <a:off x="557114" y="-9525"/>
              <a:ext cx="3206727" cy="1228725"/>
            </a:xfrm>
            <a:prstGeom prst="rect">
              <a:avLst/>
            </a:prstGeom>
          </p:spPr>
          <p:txBody>
            <a:bodyPr lIns="0" tIns="0" rIns="0" bIns="0" rtlCol="0" anchor="t">
              <a:spAutoFit/>
            </a:bodyPr>
            <a:lstStyle/>
            <a:p>
              <a:pPr>
                <a:lnSpc>
                  <a:spcPts val="2409"/>
                </a:lnSpc>
                <a:spcBef>
                  <a:spcPct val="0"/>
                </a:spcBef>
              </a:pP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Store your documents and population file(s)</a:t>
              </a:r>
            </a:p>
          </p:txBody>
        </p:sp>
      </p:grpSp>
      <p:grpSp>
        <p:nvGrpSpPr>
          <p:cNvPr id="32" name="Group 32"/>
          <p:cNvGrpSpPr/>
          <p:nvPr/>
        </p:nvGrpSpPr>
        <p:grpSpPr>
          <a:xfrm>
            <a:off x="13426110" y="7202147"/>
            <a:ext cx="3285291" cy="1219200"/>
            <a:chOff x="0" y="0"/>
            <a:chExt cx="4380388" cy="1625600"/>
          </a:xfrm>
        </p:grpSpPr>
        <p:grpSp>
          <p:nvGrpSpPr>
            <p:cNvPr id="33" name="Group 33"/>
            <p:cNvGrpSpPr/>
            <p:nvPr/>
          </p:nvGrpSpPr>
          <p:grpSpPr>
            <a:xfrm rot="-5400000">
              <a:off x="3597948" y="192908"/>
              <a:ext cx="782441" cy="782441"/>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2F3E"/>
              </a:solidFill>
            </p:spPr>
          </p:sp>
        </p:grpSp>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14365" y="322792"/>
              <a:ext cx="505754" cy="527514"/>
            </a:xfrm>
            <a:prstGeom prst="rect">
              <a:avLst/>
            </a:prstGeom>
          </p:spPr>
        </p:pic>
        <p:sp>
          <p:nvSpPr>
            <p:cNvPr id="36" name="TextBox 36"/>
            <p:cNvSpPr txBox="1"/>
            <p:nvPr/>
          </p:nvSpPr>
          <p:spPr>
            <a:xfrm>
              <a:off x="0" y="-9525"/>
              <a:ext cx="3206727" cy="1635125"/>
            </a:xfrm>
            <a:prstGeom prst="rect">
              <a:avLst/>
            </a:prstGeom>
          </p:spPr>
          <p:txBody>
            <a:bodyPr lIns="0" tIns="0" rIns="0" bIns="0" rtlCol="0" anchor="t">
              <a:spAutoFit/>
            </a:bodyPr>
            <a:lstStyle/>
            <a:p>
              <a:pPr>
                <a:lnSpc>
                  <a:spcPts val="2409"/>
                </a:lnSpc>
                <a:spcBef>
                  <a:spcPct val="0"/>
                </a:spcBef>
              </a:pP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Make institution- specific survey decisions within the partner portal</a:t>
              </a:r>
            </a:p>
          </p:txBody>
        </p:sp>
      </p:grpSp>
      <p:sp>
        <p:nvSpPr>
          <p:cNvPr id="37" name="TextBox 37"/>
          <p:cNvSpPr txBox="1"/>
          <p:nvPr/>
        </p:nvSpPr>
        <p:spPr>
          <a:xfrm>
            <a:off x="13426110" y="5835751"/>
            <a:ext cx="2102573" cy="923925"/>
          </a:xfrm>
          <a:prstGeom prst="rect">
            <a:avLst/>
          </a:prstGeom>
        </p:spPr>
        <p:txBody>
          <a:bodyPr lIns="0" tIns="0" rIns="0" bIns="0" rtlCol="0" anchor="t">
            <a:spAutoFit/>
          </a:bodyPr>
          <a:lstStyle/>
          <a:p>
            <a:pPr>
              <a:lnSpc>
                <a:spcPts val="2409"/>
              </a:lnSpc>
              <a:spcBef>
                <a:spcPct val="0"/>
              </a:spcBef>
            </a:pP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Securely share documents with COACHE team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A picture containing text, computer, computer, indoor&#10;&#10;Description automatically generated">
            <a:extLst>
              <a:ext uri="{FF2B5EF4-FFF2-40B4-BE49-F238E27FC236}">
                <a16:creationId xmlns:a16="http://schemas.microsoft.com/office/drawing/2014/main" id="{680168ED-4F8D-2B0F-BE39-4DCCDF51EB6A}"/>
              </a:ext>
            </a:extLst>
          </p:cNvPr>
          <p:cNvPicPr>
            <a:picLocks noChangeAspect="1"/>
          </p:cNvPicPr>
          <p:nvPr/>
        </p:nvPicPr>
        <p:blipFill>
          <a:blip r:embed="rId3"/>
          <a:stretch>
            <a:fillRect/>
          </a:stretch>
        </p:blipFill>
        <p:spPr>
          <a:xfrm>
            <a:off x="426040" y="2135226"/>
            <a:ext cx="14087026" cy="7545310"/>
          </a:xfrm>
          <a:prstGeom prst="rect">
            <a:avLst/>
          </a:prstGeom>
        </p:spPr>
      </p:pic>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4" name="Picture 4"/>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5" name="TextBox 5"/>
          <p:cNvSpPr txBox="1"/>
          <p:nvPr/>
        </p:nvSpPr>
        <p:spPr>
          <a:xfrm>
            <a:off x="1975870" y="781050"/>
            <a:ext cx="13737545" cy="829330"/>
          </a:xfrm>
          <a:prstGeom prst="rect">
            <a:avLst/>
          </a:prstGeom>
        </p:spPr>
        <p:txBody>
          <a:bodyPr wrap="square" lIns="0" tIns="0" rIns="0" bIns="0" rtlCol="0" anchor="t">
            <a:spAutoFit/>
          </a:bodyPr>
          <a:lstStyle/>
          <a:p>
            <a:pPr algn="ctr">
              <a:lnSpc>
                <a:spcPts val="6811"/>
              </a:lnSpc>
              <a:spcBef>
                <a:spcPct val="0"/>
              </a:spcBef>
            </a:pPr>
            <a:r>
              <a:rPr lang="en-US" sz="5150" spc="155" dirty="0">
                <a:solidFill>
                  <a:srgbClr val="00294D"/>
                </a:solidFill>
                <a:latin typeface="ITC Franklin Gothic Std 2"/>
              </a:rPr>
              <a:t>Faculty Job Satisfaction Survey Admin. Portal</a:t>
            </a:r>
          </a:p>
        </p:txBody>
      </p:sp>
      <p:sp>
        <p:nvSpPr>
          <p:cNvPr id="6" name="AutoShape 6"/>
          <p:cNvSpPr/>
          <p:nvPr/>
        </p:nvSpPr>
        <p:spPr>
          <a:xfrm>
            <a:off x="2636029" y="1579944"/>
            <a:ext cx="12541634" cy="0"/>
          </a:xfrm>
          <a:prstGeom prst="line">
            <a:avLst/>
          </a:prstGeom>
          <a:ln w="47625" cap="flat">
            <a:solidFill>
              <a:srgbClr val="AB5C00"/>
            </a:solidFill>
            <a:prstDash val="solid"/>
            <a:headEnd type="none" w="sm" len="sm"/>
            <a:tailEnd type="none" w="sm" len="sm"/>
          </a:ln>
        </p:spPr>
      </p:sp>
      <p:sp>
        <p:nvSpPr>
          <p:cNvPr id="9" name="AutoShape 9"/>
          <p:cNvSpPr/>
          <p:nvPr/>
        </p:nvSpPr>
        <p:spPr>
          <a:xfrm>
            <a:off x="12482915" y="5119594"/>
            <a:ext cx="720608" cy="0"/>
          </a:xfrm>
          <a:prstGeom prst="line">
            <a:avLst/>
          </a:prstGeom>
          <a:ln w="19050" cap="flat">
            <a:solidFill>
              <a:srgbClr val="00294D"/>
            </a:solidFill>
            <a:prstDash val="solid"/>
            <a:headEnd type="none" w="sm" len="sm"/>
            <a:tailEnd type="none" w="sm" len="sm"/>
          </a:ln>
        </p:spPr>
      </p:sp>
      <p:sp>
        <p:nvSpPr>
          <p:cNvPr id="10" name="TextBox 10"/>
          <p:cNvSpPr txBox="1"/>
          <p:nvPr/>
        </p:nvSpPr>
        <p:spPr>
          <a:xfrm>
            <a:off x="13461780" y="4676775"/>
            <a:ext cx="2102573" cy="1231106"/>
          </a:xfrm>
          <a:prstGeom prst="rect">
            <a:avLst/>
          </a:prstGeom>
        </p:spPr>
        <p:txBody>
          <a:bodyPr lIns="0" tIns="0" rIns="0" bIns="0" rtlCol="0" anchor="t">
            <a:spAutoFit/>
          </a:bodyPr>
          <a:lstStyle/>
          <a:p>
            <a:pPr>
              <a:lnSpc>
                <a:spcPts val="2409"/>
              </a:lnSpc>
              <a:spcBef>
                <a:spcPct val="0"/>
              </a:spcBef>
            </a:pP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Always click the </a:t>
            </a:r>
            <a:r>
              <a:rPr lang="en-US" sz="2007" b="1">
                <a:solidFill>
                  <a:srgbClr val="702231"/>
                </a:solidFill>
                <a:latin typeface="Open Sans" panose="020B0606030504020204" pitchFamily="34" charset="0"/>
                <a:ea typeface="Open Sans" panose="020B0606030504020204" pitchFamily="34" charset="0"/>
                <a:cs typeface="Open Sans" panose="020B0606030504020204" pitchFamily="34" charset="0"/>
              </a:rPr>
              <a:t>SAVE</a:t>
            </a:r>
            <a:r>
              <a:rPr lang="en-US" sz="2007">
                <a:solidFill>
                  <a:srgbClr val="00294D"/>
                </a:solidFill>
                <a:latin typeface="Open Sans" panose="020B0606030504020204" pitchFamily="34" charset="0"/>
                <a:ea typeface="Open Sans" panose="020B0606030504020204" pitchFamily="34" charset="0"/>
                <a:cs typeface="Open Sans" panose="020B0606030504020204" pitchFamily="34" charset="0"/>
              </a:rPr>
              <a:t> button after </a:t>
            </a:r>
            <a:r>
              <a:rPr lang="en-US" sz="2007" b="1">
                <a:solidFill>
                  <a:srgbClr val="00294D"/>
                </a:solidFill>
                <a:latin typeface="Open Sans" panose="020B0606030504020204" pitchFamily="34" charset="0"/>
                <a:ea typeface="Open Sans" panose="020B0606030504020204" pitchFamily="34" charset="0"/>
                <a:cs typeface="Open Sans" panose="020B0606030504020204" pitchFamily="34" charset="0"/>
              </a:rPr>
              <a:t>each session</a:t>
            </a:r>
          </a:p>
        </p:txBody>
      </p:sp>
      <p:grpSp>
        <p:nvGrpSpPr>
          <p:cNvPr id="11" name="Group 11"/>
          <p:cNvGrpSpPr/>
          <p:nvPr/>
        </p:nvGrpSpPr>
        <p:grpSpPr>
          <a:xfrm rot="-5400000">
            <a:off x="15862897" y="4826178"/>
            <a:ext cx="586830" cy="58683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5C00"/>
            </a:solidFill>
          </p:spPr>
        </p:sp>
      </p:gr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88094" y="4941623"/>
            <a:ext cx="379847" cy="37984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D2F3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8000"/>
          </a:blip>
          <a:srcRect b="6134"/>
          <a:stretch>
            <a:fillRect/>
          </a:stretch>
        </p:blipFill>
        <p:spPr>
          <a:xfrm>
            <a:off x="0" y="-1"/>
            <a:ext cx="18288000" cy="9655971"/>
          </a:xfrm>
          <a:prstGeom prst="rect">
            <a:avLst/>
          </a:prstGeom>
        </p:spPr>
      </p:pic>
      <p:grpSp>
        <p:nvGrpSpPr>
          <p:cNvPr id="3" name="Group 3"/>
          <p:cNvGrpSpPr>
            <a:grpSpLocks noChangeAspect="1"/>
          </p:cNvGrpSpPr>
          <p:nvPr/>
        </p:nvGrpSpPr>
        <p:grpSpPr>
          <a:xfrm>
            <a:off x="0" y="9655969"/>
            <a:ext cx="18288000" cy="841374"/>
            <a:chOff x="0" y="0"/>
            <a:chExt cx="12192000" cy="560916"/>
          </a:xfrm>
        </p:grpSpPr>
        <p:sp>
          <p:nvSpPr>
            <p:cNvPr id="4" name="Freeform 4"/>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5" name="Picture 5"/>
          <p:cNvPicPr>
            <a:picLocks noChangeAspect="1"/>
          </p:cNvPicPr>
          <p:nvPr/>
        </p:nvPicPr>
        <p:blipFill>
          <a:blip r:embed="rId4"/>
          <a:srcRect/>
          <a:stretch>
            <a:fillRect/>
          </a:stretch>
        </p:blipFill>
        <p:spPr>
          <a:xfrm>
            <a:off x="15426568" y="0"/>
            <a:ext cx="2861432" cy="2358229"/>
          </a:xfrm>
          <a:prstGeom prst="rect">
            <a:avLst/>
          </a:prstGeom>
        </p:spPr>
      </p:pic>
      <p:grpSp>
        <p:nvGrpSpPr>
          <p:cNvPr id="6" name="Group 6"/>
          <p:cNvGrpSpPr/>
          <p:nvPr/>
        </p:nvGrpSpPr>
        <p:grpSpPr>
          <a:xfrm rot="5400000">
            <a:off x="482539" y="-482539"/>
            <a:ext cx="9755085" cy="10720163"/>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294D">
                <a:alpha val="61961"/>
              </a:srgbClr>
            </a:solidFill>
          </p:spPr>
        </p:sp>
      </p:grpSp>
      <p:sp>
        <p:nvSpPr>
          <p:cNvPr id="10" name="TextBox 10"/>
          <p:cNvSpPr txBox="1"/>
          <p:nvPr/>
        </p:nvSpPr>
        <p:spPr>
          <a:xfrm>
            <a:off x="-2727506" y="589193"/>
            <a:ext cx="13447669" cy="1330324"/>
          </a:xfrm>
          <a:prstGeom prst="rect">
            <a:avLst/>
          </a:prstGeom>
        </p:spPr>
        <p:txBody>
          <a:bodyPr lIns="0" tIns="0" rIns="0" bIns="0" rtlCol="0" anchor="t">
            <a:spAutoFit/>
          </a:bodyPr>
          <a:lstStyle/>
          <a:p>
            <a:pPr algn="ctr">
              <a:lnSpc>
                <a:spcPts val="9999"/>
              </a:lnSpc>
            </a:pPr>
            <a:r>
              <a:rPr lang="en-US" sz="9999">
                <a:solidFill>
                  <a:srgbClr val="FFFFFF"/>
                </a:solidFill>
                <a:latin typeface="Franklin Gothic Demi Cond" panose="020B0706030402020204" pitchFamily="34" charset="0"/>
              </a:rPr>
              <a:t>LEARN MORE</a:t>
            </a:r>
          </a:p>
        </p:txBody>
      </p:sp>
      <p:sp>
        <p:nvSpPr>
          <p:cNvPr id="11" name="TextBox 11"/>
          <p:cNvSpPr txBox="1"/>
          <p:nvPr/>
        </p:nvSpPr>
        <p:spPr>
          <a:xfrm>
            <a:off x="963386" y="2548729"/>
            <a:ext cx="15370629" cy="1240083"/>
          </a:xfrm>
          <a:prstGeom prst="rect">
            <a:avLst/>
          </a:prstGeom>
        </p:spPr>
        <p:txBody>
          <a:bodyPr lIns="0" tIns="0" rIns="0" bIns="0" rtlCol="0" anchor="t">
            <a:spAutoFit/>
          </a:bodyPr>
          <a:lstStyle/>
          <a:p>
            <a:pPr>
              <a:lnSpc>
                <a:spcPts val="4988"/>
              </a:lnSpc>
              <a:spcBef>
                <a:spcPct val="0"/>
              </a:spcBef>
            </a:pPr>
            <a:r>
              <a:rPr lang="en-US" sz="3563" spc="178">
                <a:solidFill>
                  <a:srgbClr val="FFFFFF"/>
                </a:solidFill>
                <a:latin typeface="Open Sans" panose="020B0606030504020204" pitchFamily="34" charset="0"/>
                <a:ea typeface="Open Sans" panose="020B0606030504020204" pitchFamily="34" charset="0"/>
                <a:cs typeface="Open Sans" panose="020B0606030504020204" pitchFamily="34" charset="0"/>
              </a:rPr>
              <a:t>For additional information on preparing for your COACHE Faculty Job Satisfaction survey, contact: </a:t>
            </a:r>
          </a:p>
        </p:txBody>
      </p:sp>
      <p:sp>
        <p:nvSpPr>
          <p:cNvPr id="12" name="AutoShape 12"/>
          <p:cNvSpPr/>
          <p:nvPr/>
        </p:nvSpPr>
        <p:spPr>
          <a:xfrm>
            <a:off x="908203" y="2255837"/>
            <a:ext cx="14237736" cy="0"/>
          </a:xfrm>
          <a:prstGeom prst="line">
            <a:avLst/>
          </a:prstGeom>
          <a:ln w="76200" cap="flat">
            <a:solidFill>
              <a:srgbClr val="AB5C00"/>
            </a:solidFill>
            <a:prstDash val="solid"/>
            <a:headEnd type="none" w="sm" len="sm"/>
            <a:tailEnd type="none" w="sm" len="sm"/>
          </a:ln>
        </p:spPr>
      </p:sp>
      <p:grpSp>
        <p:nvGrpSpPr>
          <p:cNvPr id="14" name="Group 14"/>
          <p:cNvGrpSpPr/>
          <p:nvPr/>
        </p:nvGrpSpPr>
        <p:grpSpPr>
          <a:xfrm>
            <a:off x="6098686" y="7535416"/>
            <a:ext cx="6090627" cy="2111808"/>
            <a:chOff x="228097" y="3259209"/>
            <a:chExt cx="8120836" cy="2815743"/>
          </a:xfrm>
        </p:grpSpPr>
        <p:sp>
          <p:nvSpPr>
            <p:cNvPr id="16" name="TextBox 16"/>
            <p:cNvSpPr txBox="1"/>
            <p:nvPr/>
          </p:nvSpPr>
          <p:spPr>
            <a:xfrm>
              <a:off x="2344464" y="3259209"/>
              <a:ext cx="4243652" cy="688223"/>
            </a:xfrm>
            <a:prstGeom prst="rect">
              <a:avLst/>
            </a:prstGeom>
          </p:spPr>
          <p:txBody>
            <a:bodyPr lIns="0" tIns="0" rIns="0" bIns="0" rtlCol="0" anchor="t">
              <a:spAutoFit/>
            </a:bodyPr>
            <a:lstStyle/>
            <a:p>
              <a:pPr>
                <a:lnSpc>
                  <a:spcPts val="4339"/>
                </a:lnSpc>
                <a:spcBef>
                  <a:spcPct val="0"/>
                </a:spcBef>
              </a:pPr>
              <a:r>
                <a:rPr lang="en-US" sz="3099" spc="154" dirty="0">
                  <a:solidFill>
                    <a:srgbClr val="FFFFFF"/>
                  </a:solidFill>
                  <a:latin typeface="Open Sans" panose="020B0606030504020204" pitchFamily="34" charset="0"/>
                  <a:ea typeface="Open Sans" panose="020B0606030504020204" pitchFamily="34" charset="0"/>
                  <a:cs typeface="Open Sans" panose="020B0606030504020204" pitchFamily="34" charset="0"/>
                </a:rPr>
                <a:t>Visit us online:</a:t>
              </a:r>
            </a:p>
          </p:txBody>
        </p:sp>
        <p:pic>
          <p:nvPicPr>
            <p:cNvPr id="17" name="Picture 17">
              <a:hlinkClick r:id="rId5"/>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58986" y="4783839"/>
              <a:ext cx="1291113" cy="1291113"/>
            </a:xfrm>
            <a:prstGeom prst="rect">
              <a:avLst/>
            </a:prstGeom>
          </p:spPr>
        </p:pic>
        <p:pic>
          <p:nvPicPr>
            <p:cNvPr id="18" name="Picture 18">
              <a:hlinkClick r:id="rId8"/>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95258" y="4747201"/>
              <a:ext cx="1286217" cy="1286217"/>
            </a:xfrm>
            <a:prstGeom prst="rect">
              <a:avLst/>
            </a:prstGeom>
          </p:spPr>
        </p:pic>
        <p:pic>
          <p:nvPicPr>
            <p:cNvPr id="19" name="Picture 19">
              <a:hlinkClick r:id="rId11"/>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98566" y="4747201"/>
              <a:ext cx="1286217" cy="1286217"/>
            </a:xfrm>
            <a:prstGeom prst="rect">
              <a:avLst/>
            </a:prstGeom>
          </p:spPr>
        </p:pic>
        <p:sp>
          <p:nvSpPr>
            <p:cNvPr id="20" name="TextBox 20"/>
            <p:cNvSpPr txBox="1"/>
            <p:nvPr/>
          </p:nvSpPr>
          <p:spPr>
            <a:xfrm>
              <a:off x="228097" y="3911830"/>
              <a:ext cx="8120836" cy="606833"/>
            </a:xfrm>
            <a:prstGeom prst="rect">
              <a:avLst/>
            </a:prstGeom>
          </p:spPr>
          <p:txBody>
            <a:bodyPr lIns="0" tIns="0" rIns="0" bIns="0" rtlCol="0" anchor="t">
              <a:spAutoFit/>
            </a:bodyPr>
            <a:lstStyle/>
            <a:p>
              <a:pPr algn="ctr">
                <a:lnSpc>
                  <a:spcPts val="3791"/>
                </a:lnSpc>
                <a:spcBef>
                  <a:spcPct val="0"/>
                </a:spcBef>
              </a:pPr>
              <a:r>
                <a:rPr lang="en-US" sz="2700" u="sng" dirty="0">
                  <a:solidFill>
                    <a:schemeClr val="bg1"/>
                  </a:solidFill>
                  <a:latin typeface="Open Sans"/>
                  <a:ea typeface="Open Sans"/>
                  <a:cs typeface="Open Sans"/>
                </a:rPr>
                <a:t>@ COACHE.GSE.HARVARD.EDU</a:t>
              </a:r>
            </a:p>
          </p:txBody>
        </p:sp>
      </p:grpSp>
      <p:pic>
        <p:nvPicPr>
          <p:cNvPr id="21" name="Picture 20" descr="A person smiling for the camera&#10;&#10;Description automatically generated with low confidence">
            <a:extLst>
              <a:ext uri="{FF2B5EF4-FFF2-40B4-BE49-F238E27FC236}">
                <a16:creationId xmlns:a16="http://schemas.microsoft.com/office/drawing/2014/main" id="{7AA70A83-82E5-E264-2F15-50016AA2170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 t="3330" r="-866" b="11170"/>
          <a:stretch/>
        </p:blipFill>
        <p:spPr>
          <a:xfrm>
            <a:off x="992248" y="4040069"/>
            <a:ext cx="2783332" cy="3495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0F873BF5-55EC-DEC0-8AF7-FEC0E2E09644}"/>
              </a:ext>
            </a:extLst>
          </p:cNvPr>
          <p:cNvSpPr txBox="1"/>
          <p:nvPr/>
        </p:nvSpPr>
        <p:spPr>
          <a:xfrm>
            <a:off x="3984449" y="4587413"/>
            <a:ext cx="5196113" cy="2400657"/>
          </a:xfrm>
          <a:prstGeom prst="rect">
            <a:avLst/>
          </a:prstGeom>
          <a:noFill/>
        </p:spPr>
        <p:txBody>
          <a:bodyPr wrap="square" rtlCol="0">
            <a:spAutoFit/>
          </a:bodyPr>
          <a:lstStyle/>
          <a:p>
            <a:pPr>
              <a:lnSpc>
                <a:spcPct val="150000"/>
              </a:lnSpc>
              <a:spcBef>
                <a:spcPct val="0"/>
              </a:spcBef>
            </a:pPr>
            <a:r>
              <a:rPr lang="en-US" sz="2400" spc="154" dirty="0">
                <a:solidFill>
                  <a:srgbClr val="FFFFFF"/>
                </a:solidFill>
                <a:latin typeface="Open Sans"/>
                <a:ea typeface="Open Sans"/>
                <a:cs typeface="Open Sans"/>
              </a:rPr>
              <a:t>Jeannie Kim </a:t>
            </a:r>
            <a:endParaRPr lang="en-US" sz="2400" spc="154"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spcBef>
                <a:spcPct val="0"/>
              </a:spcBef>
            </a:pPr>
            <a:r>
              <a:rPr lang="en-US" sz="2400" spc="154" dirty="0">
                <a:solidFill>
                  <a:srgbClr val="FFFFFF"/>
                </a:solidFill>
                <a:latin typeface="Open Sans"/>
                <a:ea typeface="Open Sans"/>
                <a:cs typeface="Open Sans"/>
              </a:rPr>
              <a:t>Assistant Director of Research</a:t>
            </a:r>
          </a:p>
          <a:p>
            <a:pPr>
              <a:lnSpc>
                <a:spcPct val="150000"/>
              </a:lnSpc>
              <a:spcBef>
                <a:spcPct val="0"/>
              </a:spcBef>
            </a:pPr>
            <a:r>
              <a:rPr lang="en-US" sz="2000" u="sng" spc="130" dirty="0">
                <a:solidFill>
                  <a:schemeClr val="bg1"/>
                </a:solidFill>
                <a:latin typeface="Open Sans"/>
                <a:ea typeface="Open Sans"/>
                <a:cs typeface="Open Sans"/>
              </a:rPr>
              <a:t>jeannie_kim@gse.harvard.edu</a:t>
            </a:r>
          </a:p>
          <a:p>
            <a:pPr>
              <a:lnSpc>
                <a:spcPct val="150000"/>
              </a:lnSpc>
              <a:spcBef>
                <a:spcPct val="0"/>
              </a:spcBef>
            </a:pPr>
            <a:r>
              <a:rPr lang="en-US" sz="2000" spc="130" dirty="0">
                <a:solidFill>
                  <a:srgbClr val="FFFFFF"/>
                </a:solidFill>
                <a:latin typeface="Open Sans"/>
                <a:ea typeface="Open Sans"/>
                <a:cs typeface="Open Sans"/>
              </a:rPr>
              <a:t>617-495-6010</a:t>
            </a:r>
          </a:p>
          <a:p>
            <a:endParaRPr lang="en-US" dirty="0"/>
          </a:p>
        </p:txBody>
      </p:sp>
      <p:sp>
        <p:nvSpPr>
          <p:cNvPr id="13" name="TextBox 12">
            <a:extLst>
              <a:ext uri="{FF2B5EF4-FFF2-40B4-BE49-F238E27FC236}">
                <a16:creationId xmlns:a16="http://schemas.microsoft.com/office/drawing/2014/main" id="{9E4AD54F-F6A4-CFC9-04D9-0911C1E7E9B2}"/>
              </a:ext>
            </a:extLst>
          </p:cNvPr>
          <p:cNvSpPr txBox="1"/>
          <p:nvPr/>
        </p:nvSpPr>
        <p:spPr>
          <a:xfrm>
            <a:off x="12255466" y="4526656"/>
            <a:ext cx="5670793" cy="2954655"/>
          </a:xfrm>
          <a:prstGeom prst="rect">
            <a:avLst/>
          </a:prstGeom>
          <a:noFill/>
        </p:spPr>
        <p:txBody>
          <a:bodyPr wrap="square" lIns="91440" tIns="45720" rIns="91440" bIns="45720" rtlCol="0" anchor="t">
            <a:spAutoFit/>
          </a:bodyPr>
          <a:lstStyle/>
          <a:p>
            <a:pPr>
              <a:lnSpc>
                <a:spcPct val="150000"/>
              </a:lnSpc>
              <a:spcBef>
                <a:spcPct val="0"/>
              </a:spcBef>
            </a:pPr>
            <a:r>
              <a:rPr lang="en-US" sz="2400" spc="154" dirty="0">
                <a:solidFill>
                  <a:srgbClr val="FFFFFF"/>
                </a:solidFill>
                <a:latin typeface="Open Sans"/>
                <a:ea typeface="Open Sans"/>
                <a:cs typeface="Open Sans"/>
              </a:rPr>
              <a:t>Shabreena Danz Lopez</a:t>
            </a:r>
            <a:endParaRPr lang="en-US" sz="2400" spc="154"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spcBef>
                <a:spcPct val="0"/>
              </a:spcBef>
            </a:pPr>
            <a:r>
              <a:rPr lang="en-US" sz="2400" spc="154" dirty="0">
                <a:solidFill>
                  <a:srgbClr val="FFFFFF"/>
                </a:solidFill>
                <a:latin typeface="Open Sans"/>
                <a:ea typeface="Open Sans"/>
                <a:cs typeface="Open Sans"/>
              </a:rPr>
              <a:t>Research and Survey Administration Manager</a:t>
            </a:r>
          </a:p>
          <a:p>
            <a:pPr>
              <a:lnSpc>
                <a:spcPct val="150000"/>
              </a:lnSpc>
              <a:spcBef>
                <a:spcPct val="0"/>
              </a:spcBef>
            </a:pPr>
            <a:r>
              <a:rPr lang="en-US" sz="2000" u="sng" spc="130" dirty="0">
                <a:solidFill>
                  <a:schemeClr val="bg1"/>
                </a:solidFill>
                <a:latin typeface="Open Sans"/>
                <a:ea typeface="Open Sans"/>
                <a:cs typeface="Open Sans"/>
              </a:rPr>
              <a:t>shabreena_danzlopez@gse.harvard.edu</a:t>
            </a:r>
          </a:p>
          <a:p>
            <a:pPr>
              <a:lnSpc>
                <a:spcPct val="150000"/>
              </a:lnSpc>
              <a:spcBef>
                <a:spcPct val="0"/>
              </a:spcBef>
            </a:pPr>
            <a:r>
              <a:rPr lang="en-US" sz="2000" spc="130" dirty="0">
                <a:solidFill>
                  <a:srgbClr val="FFFFFF"/>
                </a:solidFill>
                <a:latin typeface="Open Sans"/>
                <a:ea typeface="Open Sans"/>
                <a:cs typeface="Open Sans"/>
              </a:rPr>
              <a:t>617-495-6010</a:t>
            </a:r>
          </a:p>
          <a:p>
            <a:endParaRPr lang="en-US" dirty="0"/>
          </a:p>
        </p:txBody>
      </p:sp>
      <p:pic>
        <p:nvPicPr>
          <p:cNvPr id="15" name="Picture 14" descr="A person with brown hair smiling&#10;&#10;Description automatically generated">
            <a:extLst>
              <a:ext uri="{FF2B5EF4-FFF2-40B4-BE49-F238E27FC236}">
                <a16:creationId xmlns:a16="http://schemas.microsoft.com/office/drawing/2014/main" id="{9F89B3B0-59C3-7623-4AB2-33307E8BAB85}"/>
              </a:ext>
            </a:extLst>
          </p:cNvPr>
          <p:cNvPicPr>
            <a:picLocks noChangeAspect="1"/>
          </p:cNvPicPr>
          <p:nvPr/>
        </p:nvPicPr>
        <p:blipFill rotWithShape="1">
          <a:blip r:embed="rId15"/>
          <a:srcRect l="483" t="-817" b="29155"/>
          <a:stretch/>
        </p:blipFill>
        <p:spPr>
          <a:xfrm>
            <a:off x="9298932" y="4040068"/>
            <a:ext cx="2730326" cy="3495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a:extLst>
              <a:ext uri="{FF2B5EF4-FFF2-40B4-BE49-F238E27FC236}">
                <a16:creationId xmlns:a16="http://schemas.microsoft.com/office/drawing/2014/main" id="{25A2B2E6-07C8-9F97-8658-F14D2B0BC213}"/>
              </a:ext>
            </a:extLst>
          </p:cNvPr>
          <p:cNvGrpSpPr/>
          <p:nvPr/>
        </p:nvGrpSpPr>
        <p:grpSpPr>
          <a:xfrm>
            <a:off x="2256449" y="802481"/>
            <a:ext cx="13955260" cy="1251695"/>
            <a:chOff x="0" y="-161925"/>
            <a:chExt cx="18607013" cy="1668927"/>
          </a:xfrm>
        </p:grpSpPr>
        <p:sp>
          <p:nvSpPr>
            <p:cNvPr id="3" name="TextBox 75">
              <a:extLst>
                <a:ext uri="{FF2B5EF4-FFF2-40B4-BE49-F238E27FC236}">
                  <a16:creationId xmlns:a16="http://schemas.microsoft.com/office/drawing/2014/main" id="{337B5B9E-0265-24EE-E944-6EC860402452}"/>
                </a:ext>
              </a:extLst>
            </p:cNvPr>
            <p:cNvSpPr txBox="1"/>
            <p:nvPr/>
          </p:nvSpPr>
          <p:spPr>
            <a:xfrm>
              <a:off x="0" y="-161925"/>
              <a:ext cx="18316726" cy="1105774"/>
            </a:xfrm>
            <a:prstGeom prst="rect">
              <a:avLst/>
            </a:prstGeom>
          </p:spPr>
          <p:txBody>
            <a:bodyPr lIns="0" tIns="0" rIns="0" bIns="0" rtlCol="0" anchor="t">
              <a:spAutoFit/>
            </a:bodyPr>
            <a:lstStyle/>
            <a:p>
              <a:pPr marL="0" lvl="0" indent="0" algn="ctr">
                <a:lnSpc>
                  <a:spcPts val="6811"/>
                </a:lnSpc>
                <a:spcBef>
                  <a:spcPct val="0"/>
                </a:spcBef>
              </a:pPr>
              <a:r>
                <a:rPr lang="en-US" sz="5199" spc="155" dirty="0">
                  <a:solidFill>
                    <a:srgbClr val="00294D"/>
                  </a:solidFill>
                  <a:latin typeface="ITC Franklin Gothic Std 2"/>
                </a:rPr>
                <a:t>Forming a Team</a:t>
              </a:r>
            </a:p>
          </p:txBody>
        </p:sp>
        <p:sp>
          <p:nvSpPr>
            <p:cNvPr id="4" name="TextBox 76">
              <a:extLst>
                <a:ext uri="{FF2B5EF4-FFF2-40B4-BE49-F238E27FC236}">
                  <a16:creationId xmlns:a16="http://schemas.microsoft.com/office/drawing/2014/main" id="{B550FC45-4961-1FAB-5217-C8F2ADFC3649}"/>
                </a:ext>
              </a:extLst>
            </p:cNvPr>
            <p:cNvSpPr txBox="1"/>
            <p:nvPr/>
          </p:nvSpPr>
          <p:spPr>
            <a:xfrm>
              <a:off x="290287" y="629582"/>
              <a:ext cx="18316726" cy="877420"/>
            </a:xfrm>
            <a:prstGeom prst="rect">
              <a:avLst/>
            </a:prstGeom>
          </p:spPr>
          <p:txBody>
            <a:bodyPr lIns="0" tIns="0" rIns="0" bIns="0" rtlCol="0" anchor="t">
              <a:spAutoFit/>
            </a:bodyPr>
            <a:lstStyle/>
            <a:p>
              <a:pPr marL="0" lvl="0" indent="0" algn="ctr">
                <a:lnSpc>
                  <a:spcPts val="5459"/>
                </a:lnSpc>
              </a:pPr>
              <a:r>
                <a:rPr lang="en-US" sz="3899" spc="194" dirty="0">
                  <a:solidFill>
                    <a:srgbClr val="00294D"/>
                  </a:solidFill>
                  <a:latin typeface="Open Sans"/>
                </a:rPr>
                <a:t>Guiding Principles</a:t>
              </a:r>
            </a:p>
          </p:txBody>
        </p:sp>
      </p:grpSp>
      <p:sp>
        <p:nvSpPr>
          <p:cNvPr id="6" name="Freeform 2">
            <a:extLst>
              <a:ext uri="{FF2B5EF4-FFF2-40B4-BE49-F238E27FC236}">
                <a16:creationId xmlns:a16="http://schemas.microsoft.com/office/drawing/2014/main" id="{D93C08FA-CD58-BDCC-1D8F-3650F12F0808}"/>
              </a:ext>
            </a:extLst>
          </p:cNvPr>
          <p:cNvSpPr/>
          <p:nvPr/>
        </p:nvSpPr>
        <p:spPr>
          <a:xfrm>
            <a:off x="1333213" y="3692263"/>
            <a:ext cx="3833872" cy="2902473"/>
          </a:xfrm>
          <a:custGeom>
            <a:avLst/>
            <a:gdLst/>
            <a:ahLst/>
            <a:cxnLst/>
            <a:rect l="l" t="t" r="r" b="b"/>
            <a:pathLst>
              <a:path w="5300870" h="4114800">
                <a:moveTo>
                  <a:pt x="0" y="0"/>
                </a:moveTo>
                <a:lnTo>
                  <a:pt x="5300870" y="0"/>
                </a:lnTo>
                <a:lnTo>
                  <a:pt x="53008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54EBC695-E3F1-C1B5-5E9A-00FE91BDA650}"/>
              </a:ext>
            </a:extLst>
          </p:cNvPr>
          <p:cNvSpPr txBox="1"/>
          <p:nvPr/>
        </p:nvSpPr>
        <p:spPr>
          <a:xfrm>
            <a:off x="6052457" y="2260434"/>
            <a:ext cx="9941537" cy="5766130"/>
          </a:xfrm>
          <a:prstGeom prst="rect">
            <a:avLst/>
          </a:prstGeom>
        </p:spPr>
        <p:txBody>
          <a:bodyPr wrap="square" lIns="0" tIns="0" rIns="0" bIns="0" rtlCol="0" anchor="t">
            <a:spAutoFit/>
          </a:bodyPr>
          <a:lstStyle/>
          <a:p>
            <a:pPr marL="374015" lvl="1" indent="-187007" algn="l">
              <a:lnSpc>
                <a:spcPct val="250000"/>
              </a:lnSpc>
              <a:buFont typeface="Arial"/>
              <a:buChar char="•"/>
            </a:pPr>
            <a:r>
              <a:rPr lang="en-US" sz="3099" spc="45" dirty="0">
                <a:solidFill>
                  <a:srgbClr val="00294D"/>
                </a:solidFill>
                <a:latin typeface="Open Sans Light"/>
              </a:rPr>
              <a:t>Don’t try to do it alone</a:t>
            </a:r>
          </a:p>
          <a:p>
            <a:pPr marL="374015" lvl="1" indent="-187007" algn="l">
              <a:lnSpc>
                <a:spcPct val="250000"/>
              </a:lnSpc>
              <a:buFont typeface="Arial"/>
              <a:buChar char="•"/>
            </a:pPr>
            <a:r>
              <a:rPr lang="en-US" sz="3099" spc="45" dirty="0">
                <a:solidFill>
                  <a:srgbClr val="00294D"/>
                </a:solidFill>
                <a:latin typeface="Open Sans Light"/>
              </a:rPr>
              <a:t>Include faculty from the beginning</a:t>
            </a:r>
          </a:p>
          <a:p>
            <a:pPr marL="374015" lvl="1" indent="-187007" algn="l">
              <a:lnSpc>
                <a:spcPct val="250000"/>
              </a:lnSpc>
              <a:buFont typeface="Arial"/>
              <a:buChar char="•"/>
            </a:pPr>
            <a:r>
              <a:rPr lang="en-US" sz="3099" spc="45" dirty="0">
                <a:solidFill>
                  <a:srgbClr val="00294D"/>
                </a:solidFill>
                <a:latin typeface="Open Sans Light"/>
              </a:rPr>
              <a:t>Build around skills you need</a:t>
            </a:r>
          </a:p>
          <a:p>
            <a:pPr marL="374015" lvl="1" indent="-187007" algn="l">
              <a:lnSpc>
                <a:spcPct val="250000"/>
              </a:lnSpc>
              <a:buFont typeface="Arial"/>
              <a:buChar char="•"/>
            </a:pPr>
            <a:r>
              <a:rPr lang="en-US" sz="3099" spc="45" dirty="0">
                <a:solidFill>
                  <a:srgbClr val="00294D"/>
                </a:solidFill>
                <a:latin typeface="Open Sans Light"/>
              </a:rPr>
              <a:t>Team should mirror your campus</a:t>
            </a:r>
          </a:p>
          <a:p>
            <a:pPr marL="374015" lvl="1" indent="-187007" algn="l">
              <a:lnSpc>
                <a:spcPct val="250000"/>
              </a:lnSpc>
              <a:buFont typeface="Arial"/>
              <a:buChar char="•"/>
            </a:pPr>
            <a:r>
              <a:rPr lang="en-US" sz="3099" spc="45" dirty="0">
                <a:solidFill>
                  <a:srgbClr val="00294D"/>
                </a:solidFill>
                <a:latin typeface="Open Sans Light"/>
              </a:rPr>
              <a:t>Invite challenging voices </a:t>
            </a:r>
          </a:p>
        </p:txBody>
      </p:sp>
      <p:grpSp>
        <p:nvGrpSpPr>
          <p:cNvPr id="8" name="Group 70">
            <a:extLst>
              <a:ext uri="{FF2B5EF4-FFF2-40B4-BE49-F238E27FC236}">
                <a16:creationId xmlns:a16="http://schemas.microsoft.com/office/drawing/2014/main" id="{ED8DF24A-908D-C5A2-34F1-C443AD8A1BA5}"/>
              </a:ext>
            </a:extLst>
          </p:cNvPr>
          <p:cNvGrpSpPr>
            <a:grpSpLocks noChangeAspect="1"/>
          </p:cNvGrpSpPr>
          <p:nvPr/>
        </p:nvGrpSpPr>
        <p:grpSpPr>
          <a:xfrm>
            <a:off x="0" y="9655969"/>
            <a:ext cx="18288000" cy="841374"/>
            <a:chOff x="0" y="0"/>
            <a:chExt cx="12192000" cy="560916"/>
          </a:xfrm>
        </p:grpSpPr>
        <p:sp>
          <p:nvSpPr>
            <p:cNvPr id="9" name="Freeform 71">
              <a:extLst>
                <a:ext uri="{FF2B5EF4-FFF2-40B4-BE49-F238E27FC236}">
                  <a16:creationId xmlns:a16="http://schemas.microsoft.com/office/drawing/2014/main" id="{764A9B0D-E8E9-46C8-9FC5-EA2C7FEC73A7}"/>
                </a:ext>
              </a:extLst>
            </p:cNvPr>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spTree>
    <p:extLst>
      <p:ext uri="{BB962C8B-B14F-4D97-AF65-F5344CB8AC3E}">
        <p14:creationId xmlns:p14="http://schemas.microsoft.com/office/powerpoint/2010/main" val="2744075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a:extLst>
              <a:ext uri="{FF2B5EF4-FFF2-40B4-BE49-F238E27FC236}">
                <a16:creationId xmlns:a16="http://schemas.microsoft.com/office/drawing/2014/main" id="{25A2B2E6-07C8-9F97-8658-F14D2B0BC213}"/>
              </a:ext>
            </a:extLst>
          </p:cNvPr>
          <p:cNvGrpSpPr/>
          <p:nvPr/>
        </p:nvGrpSpPr>
        <p:grpSpPr>
          <a:xfrm>
            <a:off x="2275227" y="457296"/>
            <a:ext cx="13936482" cy="1596880"/>
            <a:chOff x="25037" y="-622172"/>
            <a:chExt cx="18581976" cy="2129174"/>
          </a:xfrm>
        </p:grpSpPr>
        <p:sp>
          <p:nvSpPr>
            <p:cNvPr id="3" name="TextBox 75">
              <a:extLst>
                <a:ext uri="{FF2B5EF4-FFF2-40B4-BE49-F238E27FC236}">
                  <a16:creationId xmlns:a16="http://schemas.microsoft.com/office/drawing/2014/main" id="{337B5B9E-0265-24EE-E944-6EC860402452}"/>
                </a:ext>
              </a:extLst>
            </p:cNvPr>
            <p:cNvSpPr txBox="1"/>
            <p:nvPr/>
          </p:nvSpPr>
          <p:spPr>
            <a:xfrm>
              <a:off x="25037" y="-622172"/>
              <a:ext cx="18316726" cy="1105774"/>
            </a:xfrm>
            <a:prstGeom prst="rect">
              <a:avLst/>
            </a:prstGeom>
          </p:spPr>
          <p:txBody>
            <a:bodyPr lIns="0" tIns="0" rIns="0" bIns="0" rtlCol="0" anchor="t">
              <a:spAutoFit/>
            </a:bodyPr>
            <a:lstStyle/>
            <a:p>
              <a:pPr marL="0" lvl="0" indent="0" algn="ctr">
                <a:lnSpc>
                  <a:spcPts val="6811"/>
                </a:lnSpc>
                <a:spcBef>
                  <a:spcPct val="0"/>
                </a:spcBef>
              </a:pPr>
              <a:r>
                <a:rPr lang="en-US" sz="5199" spc="155" dirty="0">
                  <a:solidFill>
                    <a:srgbClr val="00294D"/>
                  </a:solidFill>
                  <a:latin typeface="ITC Franklin Gothic Std 2"/>
                </a:rPr>
                <a:t>Questions to Ask</a:t>
              </a:r>
            </a:p>
          </p:txBody>
        </p:sp>
        <p:sp>
          <p:nvSpPr>
            <p:cNvPr id="4" name="TextBox 76">
              <a:extLst>
                <a:ext uri="{FF2B5EF4-FFF2-40B4-BE49-F238E27FC236}">
                  <a16:creationId xmlns:a16="http://schemas.microsoft.com/office/drawing/2014/main" id="{B550FC45-4961-1FAB-5217-C8F2ADFC3649}"/>
                </a:ext>
              </a:extLst>
            </p:cNvPr>
            <p:cNvSpPr txBox="1"/>
            <p:nvPr/>
          </p:nvSpPr>
          <p:spPr>
            <a:xfrm>
              <a:off x="290287" y="629582"/>
              <a:ext cx="18316726" cy="877420"/>
            </a:xfrm>
            <a:prstGeom prst="rect">
              <a:avLst/>
            </a:prstGeom>
          </p:spPr>
          <p:txBody>
            <a:bodyPr lIns="0" tIns="0" rIns="0" bIns="0" rtlCol="0" anchor="t">
              <a:spAutoFit/>
            </a:bodyPr>
            <a:lstStyle/>
            <a:p>
              <a:pPr marL="0" lvl="0" indent="0" algn="ctr">
                <a:lnSpc>
                  <a:spcPts val="5459"/>
                </a:lnSpc>
              </a:pPr>
              <a:endParaRPr lang="en-US" sz="3899" spc="194" dirty="0">
                <a:solidFill>
                  <a:srgbClr val="00294D"/>
                </a:solidFill>
                <a:latin typeface="Open Sans"/>
              </a:endParaRPr>
            </a:p>
          </p:txBody>
        </p:sp>
      </p:grpSp>
      <p:sp>
        <p:nvSpPr>
          <p:cNvPr id="7" name="Freeform 3">
            <a:extLst>
              <a:ext uri="{FF2B5EF4-FFF2-40B4-BE49-F238E27FC236}">
                <a16:creationId xmlns:a16="http://schemas.microsoft.com/office/drawing/2014/main" id="{3226B390-514C-60EE-F0AC-B88B0E03CFE3}"/>
              </a:ext>
            </a:extLst>
          </p:cNvPr>
          <p:cNvSpPr/>
          <p:nvPr/>
        </p:nvSpPr>
        <p:spPr>
          <a:xfrm>
            <a:off x="668951" y="2907359"/>
            <a:ext cx="3610428" cy="3372757"/>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FAC819DB-0503-7030-7394-30D634DBB333}"/>
              </a:ext>
            </a:extLst>
          </p:cNvPr>
          <p:cNvSpPr txBox="1"/>
          <p:nvPr/>
        </p:nvSpPr>
        <p:spPr>
          <a:xfrm>
            <a:off x="4539343" y="1725143"/>
            <a:ext cx="13013871" cy="7281417"/>
          </a:xfrm>
          <a:prstGeom prst="rect">
            <a:avLst/>
          </a:prstGeom>
        </p:spPr>
        <p:txBody>
          <a:bodyPr wrap="square" lIns="0" tIns="0" rIns="0" bIns="0" rtlCol="0" anchor="t">
            <a:spAutoFit/>
          </a:bodyPr>
          <a:lstStyle/>
          <a:p>
            <a:pPr marL="374015" lvl="1" indent="-187007" algn="l">
              <a:lnSpc>
                <a:spcPct val="200000"/>
              </a:lnSpc>
              <a:buFont typeface="Arial"/>
              <a:buChar char="•"/>
            </a:pPr>
            <a:r>
              <a:rPr lang="en-US" sz="2400" spc="45" dirty="0">
                <a:solidFill>
                  <a:srgbClr val="00294D"/>
                </a:solidFill>
                <a:latin typeface="Open Sans Light"/>
              </a:rPr>
              <a:t>What </a:t>
            </a:r>
            <a:r>
              <a:rPr lang="en-US" sz="2400" b="1" spc="45" dirty="0">
                <a:solidFill>
                  <a:srgbClr val="00294D"/>
                </a:solidFill>
                <a:latin typeface="Open Sans Light"/>
              </a:rPr>
              <a:t>characteristics</a:t>
            </a:r>
            <a:r>
              <a:rPr lang="en-US" sz="2400" spc="45" dirty="0">
                <a:solidFill>
                  <a:srgbClr val="00294D"/>
                </a:solidFill>
                <a:latin typeface="Open Sans Light"/>
              </a:rPr>
              <a:t> of my faculty are </a:t>
            </a:r>
            <a:r>
              <a:rPr lang="en-US" sz="2400" b="1" spc="45" dirty="0">
                <a:solidFill>
                  <a:srgbClr val="00294D"/>
                </a:solidFill>
                <a:latin typeface="Open Sans Light"/>
              </a:rPr>
              <a:t>represented</a:t>
            </a:r>
            <a:r>
              <a:rPr lang="en-US" sz="2400" spc="45" dirty="0">
                <a:solidFill>
                  <a:srgbClr val="00294D"/>
                </a:solidFill>
                <a:latin typeface="Open Sans Light"/>
              </a:rPr>
              <a:t> in the team?</a:t>
            </a:r>
          </a:p>
          <a:p>
            <a:pPr marL="374015" lvl="1" indent="-187007" algn="l">
              <a:lnSpc>
                <a:spcPct val="200000"/>
              </a:lnSpc>
              <a:buFont typeface="Arial"/>
              <a:buChar char="•"/>
            </a:pPr>
            <a:r>
              <a:rPr lang="en-US" sz="2400" spc="45" dirty="0">
                <a:solidFill>
                  <a:srgbClr val="00294D"/>
                </a:solidFill>
                <a:latin typeface="Open Sans Light"/>
              </a:rPr>
              <a:t>Do my team members bring the skills we will need to </a:t>
            </a:r>
            <a:r>
              <a:rPr lang="en-US" sz="2400" b="1" spc="45" dirty="0">
                <a:solidFill>
                  <a:srgbClr val="00294D"/>
                </a:solidFill>
                <a:latin typeface="Open Sans Light"/>
              </a:rPr>
              <a:t>engage/communicate </a:t>
            </a:r>
            <a:r>
              <a:rPr lang="en-US" sz="2400" spc="45" dirty="0">
                <a:solidFill>
                  <a:srgbClr val="00294D"/>
                </a:solidFill>
                <a:latin typeface="Open Sans Light"/>
              </a:rPr>
              <a:t>with faculty, </a:t>
            </a:r>
            <a:r>
              <a:rPr lang="en-US" sz="2400" b="1" spc="45" dirty="0">
                <a:solidFill>
                  <a:srgbClr val="00294D"/>
                </a:solidFill>
                <a:latin typeface="Open Sans Light"/>
              </a:rPr>
              <a:t>analyze</a:t>
            </a:r>
            <a:r>
              <a:rPr lang="en-US" sz="2400" spc="45" dirty="0">
                <a:solidFill>
                  <a:srgbClr val="00294D"/>
                </a:solidFill>
                <a:latin typeface="Open Sans Light"/>
              </a:rPr>
              <a:t> large complex data sets, and </a:t>
            </a:r>
            <a:r>
              <a:rPr lang="en-US" sz="2400" b="1" spc="45" dirty="0">
                <a:solidFill>
                  <a:srgbClr val="00294D"/>
                </a:solidFill>
                <a:latin typeface="Open Sans Light"/>
              </a:rPr>
              <a:t>make recommendations </a:t>
            </a:r>
            <a:r>
              <a:rPr lang="en-US" sz="2400" spc="45" dirty="0">
                <a:solidFill>
                  <a:srgbClr val="00294D"/>
                </a:solidFill>
                <a:latin typeface="Open Sans Light"/>
              </a:rPr>
              <a:t>regarding policies/programs?</a:t>
            </a:r>
          </a:p>
          <a:p>
            <a:pPr marL="374015" lvl="1" indent="-187007" algn="l">
              <a:lnSpc>
                <a:spcPct val="200000"/>
              </a:lnSpc>
              <a:buFont typeface="Arial"/>
              <a:buChar char="•"/>
            </a:pPr>
            <a:r>
              <a:rPr lang="en-US" sz="2400" spc="45" dirty="0">
                <a:solidFill>
                  <a:srgbClr val="00294D"/>
                </a:solidFill>
                <a:latin typeface="Open Sans Light"/>
              </a:rPr>
              <a:t>Are there subsets of faculty who might not feel represented? If so, how might I assuage their concerns about representation?</a:t>
            </a:r>
          </a:p>
          <a:p>
            <a:pPr marL="374015" lvl="1" indent="-187007" algn="l">
              <a:lnSpc>
                <a:spcPct val="200000"/>
              </a:lnSpc>
              <a:buFont typeface="Arial"/>
              <a:buChar char="•"/>
            </a:pPr>
            <a:r>
              <a:rPr lang="en-US" sz="2400" spc="45" dirty="0">
                <a:solidFill>
                  <a:srgbClr val="00294D"/>
                </a:solidFill>
                <a:latin typeface="Open Sans Light"/>
              </a:rPr>
              <a:t>What are the </a:t>
            </a:r>
            <a:r>
              <a:rPr lang="en-US" sz="2400" b="1" spc="45" dirty="0">
                <a:solidFill>
                  <a:srgbClr val="00294D"/>
                </a:solidFill>
                <a:latin typeface="Open Sans Light"/>
              </a:rPr>
              <a:t>political/strategic implications</a:t>
            </a:r>
            <a:r>
              <a:rPr lang="en-US" sz="2400" spc="45" dirty="0">
                <a:solidFill>
                  <a:srgbClr val="00294D"/>
                </a:solidFill>
                <a:latin typeface="Open Sans Light"/>
              </a:rPr>
              <a:t> for my choices?</a:t>
            </a:r>
          </a:p>
          <a:p>
            <a:pPr marL="374015" lvl="1" indent="-187007" algn="l">
              <a:lnSpc>
                <a:spcPct val="200000"/>
              </a:lnSpc>
              <a:buFont typeface="Arial"/>
              <a:buChar char="•"/>
            </a:pPr>
            <a:r>
              <a:rPr lang="en-US" sz="2400" spc="45" dirty="0">
                <a:solidFill>
                  <a:srgbClr val="00294D"/>
                </a:solidFill>
                <a:latin typeface="Open Sans Light"/>
              </a:rPr>
              <a:t>How can I frame the work so that it </a:t>
            </a:r>
            <a:r>
              <a:rPr lang="en-US" sz="2400" b="1" spc="45" dirty="0">
                <a:solidFill>
                  <a:srgbClr val="00294D"/>
                </a:solidFill>
                <a:latin typeface="Open Sans Light"/>
              </a:rPr>
              <a:t>encourages collaboration </a:t>
            </a:r>
            <a:r>
              <a:rPr lang="en-US" sz="2400" spc="45" dirty="0">
                <a:solidFill>
                  <a:srgbClr val="00294D"/>
                </a:solidFill>
                <a:latin typeface="Open Sans Light"/>
              </a:rPr>
              <a:t>even if there are naysayers?</a:t>
            </a:r>
          </a:p>
          <a:p>
            <a:pPr marL="374015" lvl="1" indent="-187007" algn="l">
              <a:lnSpc>
                <a:spcPct val="200000"/>
              </a:lnSpc>
              <a:buFont typeface="Arial"/>
              <a:buChar char="•"/>
            </a:pPr>
            <a:r>
              <a:rPr lang="en-US" sz="2400" spc="45" dirty="0">
                <a:solidFill>
                  <a:srgbClr val="00294D"/>
                </a:solidFill>
                <a:latin typeface="Open Sans Light"/>
              </a:rPr>
              <a:t>What role (if any) does my Chief Academic Officer play on the team?</a:t>
            </a:r>
          </a:p>
        </p:txBody>
      </p:sp>
      <p:grpSp>
        <p:nvGrpSpPr>
          <p:cNvPr id="9" name="Group 70">
            <a:extLst>
              <a:ext uri="{FF2B5EF4-FFF2-40B4-BE49-F238E27FC236}">
                <a16:creationId xmlns:a16="http://schemas.microsoft.com/office/drawing/2014/main" id="{F9EE8D3B-BFD6-8ABF-7876-6E8E26AC9E73}"/>
              </a:ext>
            </a:extLst>
          </p:cNvPr>
          <p:cNvGrpSpPr>
            <a:grpSpLocks noChangeAspect="1"/>
          </p:cNvGrpSpPr>
          <p:nvPr/>
        </p:nvGrpSpPr>
        <p:grpSpPr>
          <a:xfrm>
            <a:off x="0" y="9655969"/>
            <a:ext cx="18288000" cy="841374"/>
            <a:chOff x="0" y="0"/>
            <a:chExt cx="12192000" cy="560916"/>
          </a:xfrm>
        </p:grpSpPr>
        <p:sp>
          <p:nvSpPr>
            <p:cNvPr id="10" name="Freeform 71">
              <a:extLst>
                <a:ext uri="{FF2B5EF4-FFF2-40B4-BE49-F238E27FC236}">
                  <a16:creationId xmlns:a16="http://schemas.microsoft.com/office/drawing/2014/main" id="{0CBF2798-0BFA-1AE7-0261-FFFB51BF4719}"/>
                </a:ext>
              </a:extLst>
            </p:cNvPr>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spTree>
    <p:extLst>
      <p:ext uri="{BB962C8B-B14F-4D97-AF65-F5344CB8AC3E}">
        <p14:creationId xmlns:p14="http://schemas.microsoft.com/office/powerpoint/2010/main" val="162682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57">
            <a:extLst>
              <a:ext uri="{FF2B5EF4-FFF2-40B4-BE49-F238E27FC236}">
                <a16:creationId xmlns:a16="http://schemas.microsoft.com/office/drawing/2014/main" id="{6D1C7324-9A0B-5A44-42C9-8A523E55D005}"/>
              </a:ext>
            </a:extLst>
          </p:cNvPr>
          <p:cNvSpPr/>
          <p:nvPr/>
        </p:nvSpPr>
        <p:spPr>
          <a:xfrm>
            <a:off x="13427535" y="6550010"/>
            <a:ext cx="3572661" cy="1261432"/>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sp>
        <p:nvSpPr>
          <p:cNvPr id="93" name="Freeform 41">
            <a:extLst>
              <a:ext uri="{FF2B5EF4-FFF2-40B4-BE49-F238E27FC236}">
                <a16:creationId xmlns:a16="http://schemas.microsoft.com/office/drawing/2014/main" id="{C7CC9EF0-7DF2-4645-A8C9-0B0AD1C449DC}"/>
              </a:ext>
            </a:extLst>
          </p:cNvPr>
          <p:cNvSpPr/>
          <p:nvPr/>
        </p:nvSpPr>
        <p:spPr>
          <a:xfrm>
            <a:off x="5621550" y="6554707"/>
            <a:ext cx="3572661" cy="1261432"/>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sp>
        <p:nvSpPr>
          <p:cNvPr id="100" name="Freeform 38">
            <a:extLst>
              <a:ext uri="{FF2B5EF4-FFF2-40B4-BE49-F238E27FC236}">
                <a16:creationId xmlns:a16="http://schemas.microsoft.com/office/drawing/2014/main" id="{EA04A617-B0BB-F90D-A292-13E1E80808E3}"/>
              </a:ext>
            </a:extLst>
          </p:cNvPr>
          <p:cNvSpPr/>
          <p:nvPr/>
        </p:nvSpPr>
        <p:spPr>
          <a:xfrm rot="16200000">
            <a:off x="13168043" y="6860650"/>
            <a:ext cx="584212" cy="58683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sp>
      <p:sp>
        <p:nvSpPr>
          <p:cNvPr id="92" name="Freeform 41">
            <a:extLst>
              <a:ext uri="{FF2B5EF4-FFF2-40B4-BE49-F238E27FC236}">
                <a16:creationId xmlns:a16="http://schemas.microsoft.com/office/drawing/2014/main" id="{09A8C30A-A584-9DEE-5AE0-CFEF4000AAC8}"/>
              </a:ext>
            </a:extLst>
          </p:cNvPr>
          <p:cNvSpPr/>
          <p:nvPr/>
        </p:nvSpPr>
        <p:spPr>
          <a:xfrm>
            <a:off x="1643998" y="6631309"/>
            <a:ext cx="3572661" cy="1261432"/>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sp>
        <p:nvSpPr>
          <p:cNvPr id="83" name="Freeform 34">
            <a:extLst>
              <a:ext uri="{FF2B5EF4-FFF2-40B4-BE49-F238E27FC236}">
                <a16:creationId xmlns:a16="http://schemas.microsoft.com/office/drawing/2014/main" id="{543ABED6-8D9F-4C90-54FA-4FC34E6D2C1A}"/>
              </a:ext>
            </a:extLst>
          </p:cNvPr>
          <p:cNvSpPr/>
          <p:nvPr/>
        </p:nvSpPr>
        <p:spPr>
          <a:xfrm>
            <a:off x="9525021" y="4781175"/>
            <a:ext cx="3572661" cy="1261432"/>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sp>
        <p:nvSpPr>
          <p:cNvPr id="91" name="Freeform 38">
            <a:extLst>
              <a:ext uri="{FF2B5EF4-FFF2-40B4-BE49-F238E27FC236}">
                <a16:creationId xmlns:a16="http://schemas.microsoft.com/office/drawing/2014/main" id="{1B3F2B12-82E2-9B0F-C4BC-7BAB95B6DC31}"/>
              </a:ext>
            </a:extLst>
          </p:cNvPr>
          <p:cNvSpPr/>
          <p:nvPr/>
        </p:nvSpPr>
        <p:spPr>
          <a:xfrm rot="16200000">
            <a:off x="5324123" y="6915262"/>
            <a:ext cx="584212" cy="58683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sp>
      <p:sp>
        <p:nvSpPr>
          <p:cNvPr id="90" name="Freeform 52">
            <a:extLst>
              <a:ext uri="{FF2B5EF4-FFF2-40B4-BE49-F238E27FC236}">
                <a16:creationId xmlns:a16="http://schemas.microsoft.com/office/drawing/2014/main" id="{6F48344E-9D38-EFC9-9EB9-3F42FC196DB3}"/>
              </a:ext>
            </a:extLst>
          </p:cNvPr>
          <p:cNvSpPr/>
          <p:nvPr/>
        </p:nvSpPr>
        <p:spPr>
          <a:xfrm rot="16200000">
            <a:off x="1350567" y="6950226"/>
            <a:ext cx="584212" cy="58683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5C00"/>
          </a:solidFill>
        </p:spPr>
      </p:sp>
      <p:sp>
        <p:nvSpPr>
          <p:cNvPr id="89" name="Freeform 45">
            <a:extLst>
              <a:ext uri="{FF2B5EF4-FFF2-40B4-BE49-F238E27FC236}">
                <a16:creationId xmlns:a16="http://schemas.microsoft.com/office/drawing/2014/main" id="{AD7BBFB7-7EAB-699F-AC1B-0E0AAEE01AA7}"/>
              </a:ext>
            </a:extLst>
          </p:cNvPr>
          <p:cNvSpPr/>
          <p:nvPr/>
        </p:nvSpPr>
        <p:spPr>
          <a:xfrm rot="16200000">
            <a:off x="5358078" y="5142191"/>
            <a:ext cx="584212" cy="58683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65656"/>
          </a:solidFill>
        </p:spPr>
      </p:sp>
      <p:sp>
        <p:nvSpPr>
          <p:cNvPr id="87" name="Freeform 38">
            <a:extLst>
              <a:ext uri="{FF2B5EF4-FFF2-40B4-BE49-F238E27FC236}">
                <a16:creationId xmlns:a16="http://schemas.microsoft.com/office/drawing/2014/main" id="{E31A10CE-44D4-5218-ED61-1324A075C223}"/>
              </a:ext>
            </a:extLst>
          </p:cNvPr>
          <p:cNvSpPr/>
          <p:nvPr/>
        </p:nvSpPr>
        <p:spPr>
          <a:xfrm rot="16200000">
            <a:off x="9244278" y="5142191"/>
            <a:ext cx="584212" cy="58683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sp>
      <p:sp>
        <p:nvSpPr>
          <p:cNvPr id="82" name="Freeform 45">
            <a:extLst>
              <a:ext uri="{FF2B5EF4-FFF2-40B4-BE49-F238E27FC236}">
                <a16:creationId xmlns:a16="http://schemas.microsoft.com/office/drawing/2014/main" id="{26AFE3B8-D2B8-77C1-D976-C4F7B1AF7E82}"/>
              </a:ext>
            </a:extLst>
          </p:cNvPr>
          <p:cNvSpPr/>
          <p:nvPr/>
        </p:nvSpPr>
        <p:spPr>
          <a:xfrm rot="16200000">
            <a:off x="9319022" y="6831919"/>
            <a:ext cx="572992" cy="599069"/>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65656"/>
          </a:solidFill>
        </p:spPr>
      </p:sp>
      <p:grpSp>
        <p:nvGrpSpPr>
          <p:cNvPr id="2" name="Group 2"/>
          <p:cNvGrpSpPr/>
          <p:nvPr/>
        </p:nvGrpSpPr>
        <p:grpSpPr>
          <a:xfrm>
            <a:off x="1338729" y="2987039"/>
            <a:ext cx="15676976" cy="4776034"/>
            <a:chOff x="-52869" y="0"/>
            <a:chExt cx="20902635" cy="6368047"/>
          </a:xfrm>
        </p:grpSpPr>
        <p:grpSp>
          <p:nvGrpSpPr>
            <p:cNvPr id="5" name="Group 5"/>
            <p:cNvGrpSpPr/>
            <p:nvPr/>
          </p:nvGrpSpPr>
          <p:grpSpPr>
            <a:xfrm>
              <a:off x="5638198" y="31681"/>
              <a:ext cx="4895996" cy="1681910"/>
              <a:chOff x="-185390" y="0"/>
              <a:chExt cx="6853012" cy="2354200"/>
            </a:xfrm>
          </p:grpSpPr>
          <p:sp>
            <p:nvSpPr>
              <p:cNvPr id="6" name="Freeform 6"/>
              <p:cNvSpPr/>
              <p:nvPr/>
            </p:nvSpPr>
            <p:spPr>
              <a:xfrm>
                <a:off x="-185390" y="0"/>
                <a:ext cx="685301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grpSp>
        <p:sp>
          <p:nvSpPr>
            <p:cNvPr id="7" name="TextBox 7"/>
            <p:cNvSpPr txBox="1"/>
            <p:nvPr/>
          </p:nvSpPr>
          <p:spPr>
            <a:xfrm>
              <a:off x="6136107" y="673386"/>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Participation Agreement</a:t>
              </a:r>
            </a:p>
          </p:txBody>
        </p:sp>
        <p:sp>
          <p:nvSpPr>
            <p:cNvPr id="8" name="TextBox 8"/>
            <p:cNvSpPr txBox="1"/>
            <p:nvPr/>
          </p:nvSpPr>
          <p:spPr>
            <a:xfrm>
              <a:off x="5792364" y="66138"/>
              <a:ext cx="4692352" cy="503174"/>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BEGIN NOW</a:t>
              </a:r>
            </a:p>
          </p:txBody>
        </p:sp>
        <p:grpSp>
          <p:nvGrpSpPr>
            <p:cNvPr id="9" name="Group 9"/>
            <p:cNvGrpSpPr/>
            <p:nvPr/>
          </p:nvGrpSpPr>
          <p:grpSpPr>
            <a:xfrm rot="-5400000">
              <a:off x="5337269" y="466944"/>
              <a:ext cx="778949" cy="782441"/>
              <a:chOff x="603419" y="-532552"/>
              <a:chExt cx="6321660" cy="6350000"/>
            </a:xfrm>
          </p:grpSpPr>
          <p:sp>
            <p:nvSpPr>
              <p:cNvPr id="10" name="Freeform 10"/>
              <p:cNvSpPr/>
              <p:nvPr/>
            </p:nvSpPr>
            <p:spPr>
              <a:xfrm>
                <a:off x="603419" y="-532552"/>
                <a:ext cx="6321660"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sp>
        </p:grpSp>
        <p:sp>
          <p:nvSpPr>
            <p:cNvPr id="11" name="TextBox 11"/>
            <p:cNvSpPr txBox="1"/>
            <p:nvPr/>
          </p:nvSpPr>
          <p:spPr>
            <a:xfrm>
              <a:off x="5298148" y="487364"/>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2</a:t>
              </a:r>
            </a:p>
          </p:txBody>
        </p:sp>
        <p:grpSp>
          <p:nvGrpSpPr>
            <p:cNvPr id="12" name="Group 12"/>
            <p:cNvGrpSpPr/>
            <p:nvPr/>
          </p:nvGrpSpPr>
          <p:grpSpPr>
            <a:xfrm>
              <a:off x="429300" y="0"/>
              <a:ext cx="4763548" cy="1713591"/>
              <a:chOff x="0" y="0"/>
              <a:chExt cx="6425557" cy="2311465"/>
            </a:xfrm>
          </p:grpSpPr>
          <p:sp>
            <p:nvSpPr>
              <p:cNvPr id="13" name="Freeform 13"/>
              <p:cNvSpPr/>
              <p:nvPr/>
            </p:nvSpPr>
            <p:spPr>
              <a:xfrm>
                <a:off x="0" y="0"/>
                <a:ext cx="6425557" cy="2311465"/>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grpSp>
        <p:sp>
          <p:nvSpPr>
            <p:cNvPr id="14" name="TextBox 14"/>
            <p:cNvSpPr txBox="1"/>
            <p:nvPr/>
          </p:nvSpPr>
          <p:spPr>
            <a:xfrm>
              <a:off x="553147" y="112456"/>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ONGOING</a:t>
              </a:r>
            </a:p>
          </p:txBody>
        </p:sp>
        <p:grpSp>
          <p:nvGrpSpPr>
            <p:cNvPr id="15" name="Group 15"/>
            <p:cNvGrpSpPr/>
            <p:nvPr/>
          </p:nvGrpSpPr>
          <p:grpSpPr>
            <a:xfrm rot="-5400000">
              <a:off x="46682" y="527003"/>
              <a:ext cx="811917" cy="811917"/>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5C00"/>
              </a:solidFill>
            </p:spPr>
          </p:sp>
        </p:grpSp>
        <p:sp>
          <p:nvSpPr>
            <p:cNvPr id="17" name="TextBox 17"/>
            <p:cNvSpPr txBox="1"/>
            <p:nvPr/>
          </p:nvSpPr>
          <p:spPr>
            <a:xfrm>
              <a:off x="0" y="519785"/>
              <a:ext cx="845421" cy="788252"/>
            </a:xfrm>
            <a:prstGeom prst="rect">
              <a:avLst/>
            </a:prstGeom>
          </p:spPr>
          <p:txBody>
            <a:bodyPr lIns="0" tIns="0" rIns="0" bIns="0" rtlCol="0" anchor="t">
              <a:spAutoFit/>
            </a:bodyPr>
            <a:lstStyle/>
            <a:p>
              <a:pPr marL="0" lvl="0" indent="0" algn="ctr">
                <a:lnSpc>
                  <a:spcPts val="4893"/>
                </a:lnSpc>
                <a:spcBef>
                  <a:spcPct val="0"/>
                </a:spcBef>
              </a:pPr>
              <a:r>
                <a:rPr lang="en-US" sz="3735" u="none">
                  <a:solidFill>
                    <a:srgbClr val="FFFFFF"/>
                  </a:solidFill>
                  <a:latin typeface="Aileron Heavy"/>
                </a:rPr>
                <a:t>1</a:t>
              </a:r>
            </a:p>
          </p:txBody>
        </p:sp>
        <p:sp>
          <p:nvSpPr>
            <p:cNvPr id="18" name="TextBox 18"/>
            <p:cNvSpPr txBox="1"/>
            <p:nvPr/>
          </p:nvSpPr>
          <p:spPr>
            <a:xfrm>
              <a:off x="918448" y="654406"/>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Communication with your faculty</a:t>
              </a:r>
            </a:p>
          </p:txBody>
        </p:sp>
        <p:grpSp>
          <p:nvGrpSpPr>
            <p:cNvPr id="19" name="Group 19"/>
            <p:cNvGrpSpPr/>
            <p:nvPr/>
          </p:nvGrpSpPr>
          <p:grpSpPr>
            <a:xfrm>
              <a:off x="10892813" y="31681"/>
              <a:ext cx="4763548" cy="1681910"/>
              <a:chOff x="0" y="0"/>
              <a:chExt cx="6667622" cy="2354200"/>
            </a:xfrm>
          </p:grpSpPr>
          <p:sp>
            <p:nvSpPr>
              <p:cNvPr id="20" name="Freeform 20"/>
              <p:cNvSpPr/>
              <p:nvPr/>
            </p:nvSpPr>
            <p:spPr>
              <a:xfrm>
                <a:off x="0" y="0"/>
                <a:ext cx="666762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grpSp>
        <p:sp>
          <p:nvSpPr>
            <p:cNvPr id="21" name="TextBox 21"/>
            <p:cNvSpPr txBox="1"/>
            <p:nvPr/>
          </p:nvSpPr>
          <p:spPr>
            <a:xfrm>
              <a:off x="11105390" y="673386"/>
              <a:ext cx="4338393"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Institutional Review Board (IRB)</a:t>
              </a:r>
            </a:p>
          </p:txBody>
        </p:sp>
        <p:sp>
          <p:nvSpPr>
            <p:cNvPr id="22" name="TextBox 22"/>
            <p:cNvSpPr txBox="1"/>
            <p:nvPr/>
          </p:nvSpPr>
          <p:spPr>
            <a:xfrm>
              <a:off x="10928411" y="73692"/>
              <a:ext cx="4692352" cy="503174"/>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BEGIN NOW</a:t>
              </a:r>
            </a:p>
          </p:txBody>
        </p:sp>
        <p:grpSp>
          <p:nvGrpSpPr>
            <p:cNvPr id="23" name="Group 23"/>
            <p:cNvGrpSpPr/>
            <p:nvPr/>
          </p:nvGrpSpPr>
          <p:grpSpPr>
            <a:xfrm rot="-5400000">
              <a:off x="10566896" y="498682"/>
              <a:ext cx="749320" cy="752679"/>
              <a:chOff x="358963" y="-6"/>
              <a:chExt cx="6321664" cy="6350000"/>
            </a:xfrm>
          </p:grpSpPr>
          <p:sp>
            <p:nvSpPr>
              <p:cNvPr id="24" name="Freeform 24"/>
              <p:cNvSpPr/>
              <p:nvPr/>
            </p:nvSpPr>
            <p:spPr>
              <a:xfrm>
                <a:off x="358963" y="-6"/>
                <a:ext cx="6321664"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65656"/>
              </a:solidFill>
            </p:spPr>
          </p:sp>
        </p:grpSp>
        <p:sp>
          <p:nvSpPr>
            <p:cNvPr id="25" name="TextBox 25"/>
            <p:cNvSpPr txBox="1"/>
            <p:nvPr/>
          </p:nvSpPr>
          <p:spPr>
            <a:xfrm>
              <a:off x="10534193" y="482532"/>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3</a:t>
              </a:r>
            </a:p>
          </p:txBody>
        </p:sp>
        <p:grpSp>
          <p:nvGrpSpPr>
            <p:cNvPr id="26" name="Group 26"/>
            <p:cNvGrpSpPr/>
            <p:nvPr/>
          </p:nvGrpSpPr>
          <p:grpSpPr>
            <a:xfrm>
              <a:off x="16086218" y="0"/>
              <a:ext cx="4763548" cy="1681910"/>
              <a:chOff x="0" y="0"/>
              <a:chExt cx="6667622" cy="2354200"/>
            </a:xfrm>
          </p:grpSpPr>
          <p:sp>
            <p:nvSpPr>
              <p:cNvPr id="27" name="Freeform 27"/>
              <p:cNvSpPr/>
              <p:nvPr/>
            </p:nvSpPr>
            <p:spPr>
              <a:xfrm>
                <a:off x="0" y="0"/>
                <a:ext cx="666762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grpSp>
        <p:sp>
          <p:nvSpPr>
            <p:cNvPr id="28" name="TextBox 28"/>
            <p:cNvSpPr txBox="1"/>
            <p:nvPr/>
          </p:nvSpPr>
          <p:spPr>
            <a:xfrm>
              <a:off x="16397129" y="641706"/>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Prepare your population file</a:t>
              </a:r>
            </a:p>
          </p:txBody>
        </p:sp>
        <p:sp>
          <p:nvSpPr>
            <p:cNvPr id="29" name="TextBox 29"/>
            <p:cNvSpPr txBox="1"/>
            <p:nvPr/>
          </p:nvSpPr>
          <p:spPr>
            <a:xfrm>
              <a:off x="16079868" y="34458"/>
              <a:ext cx="4692352" cy="503174"/>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BEGIN NOW</a:t>
              </a:r>
            </a:p>
          </p:txBody>
        </p:sp>
        <p:grpSp>
          <p:nvGrpSpPr>
            <p:cNvPr id="30" name="Group 30"/>
            <p:cNvGrpSpPr/>
            <p:nvPr/>
          </p:nvGrpSpPr>
          <p:grpSpPr>
            <a:xfrm rot="-5400000">
              <a:off x="15688648" y="507870"/>
              <a:ext cx="782441" cy="78244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2F3E"/>
              </a:solidFill>
            </p:spPr>
          </p:sp>
        </p:grpSp>
        <p:sp>
          <p:nvSpPr>
            <p:cNvPr id="32" name="TextBox 32"/>
            <p:cNvSpPr txBox="1"/>
            <p:nvPr/>
          </p:nvSpPr>
          <p:spPr>
            <a:xfrm>
              <a:off x="15643661" y="477307"/>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4</a:t>
              </a:r>
            </a:p>
          </p:txBody>
        </p:sp>
        <p:grpSp>
          <p:nvGrpSpPr>
            <p:cNvPr id="33" name="Group 33"/>
            <p:cNvGrpSpPr/>
            <p:nvPr/>
          </p:nvGrpSpPr>
          <p:grpSpPr>
            <a:xfrm>
              <a:off x="5665744" y="2389422"/>
              <a:ext cx="4763548" cy="1681910"/>
              <a:chOff x="-3965720" y="-213351"/>
              <a:chExt cx="6667622" cy="2354200"/>
            </a:xfrm>
          </p:grpSpPr>
          <p:sp>
            <p:nvSpPr>
              <p:cNvPr id="34" name="Freeform 34"/>
              <p:cNvSpPr/>
              <p:nvPr/>
            </p:nvSpPr>
            <p:spPr>
              <a:xfrm>
                <a:off x="-3965720" y="-213351"/>
                <a:ext cx="666762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grpSp>
        <p:sp>
          <p:nvSpPr>
            <p:cNvPr id="35" name="TextBox 35"/>
            <p:cNvSpPr txBox="1"/>
            <p:nvPr/>
          </p:nvSpPr>
          <p:spPr>
            <a:xfrm>
              <a:off x="6051511" y="3065866"/>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Population file delivery</a:t>
              </a:r>
            </a:p>
          </p:txBody>
        </p:sp>
        <p:sp>
          <p:nvSpPr>
            <p:cNvPr id="36" name="TextBox 36"/>
            <p:cNvSpPr txBox="1"/>
            <p:nvPr/>
          </p:nvSpPr>
          <p:spPr>
            <a:xfrm>
              <a:off x="5675539" y="2461744"/>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MID-NOVEMBER</a:t>
              </a:r>
            </a:p>
          </p:txBody>
        </p:sp>
        <p:sp>
          <p:nvSpPr>
            <p:cNvPr id="39" name="TextBox 39"/>
            <p:cNvSpPr txBox="1"/>
            <p:nvPr/>
          </p:nvSpPr>
          <p:spPr>
            <a:xfrm>
              <a:off x="5375759" y="2900532"/>
              <a:ext cx="729883" cy="744307"/>
            </a:xfrm>
            <a:prstGeom prst="rect">
              <a:avLst/>
            </a:prstGeom>
          </p:spPr>
          <p:txBody>
            <a:bodyPr wrap="square" lIns="0" tIns="0" rIns="0" bIns="0" rtlCol="0" anchor="t">
              <a:spAutoFit/>
            </a:bodyPr>
            <a:lstStyle/>
            <a:p>
              <a:pPr marL="0" lvl="0" indent="0" algn="ctr">
                <a:lnSpc>
                  <a:spcPts val="4716"/>
                </a:lnSpc>
                <a:spcBef>
                  <a:spcPct val="0"/>
                </a:spcBef>
              </a:pPr>
              <a:r>
                <a:rPr lang="en-US" sz="3600">
                  <a:solidFill>
                    <a:srgbClr val="FFFFFF"/>
                  </a:solidFill>
                  <a:latin typeface="Aileron Heavy"/>
                </a:rPr>
                <a:t>7</a:t>
              </a:r>
            </a:p>
          </p:txBody>
        </p:sp>
        <p:grpSp>
          <p:nvGrpSpPr>
            <p:cNvPr id="40" name="Group 40"/>
            <p:cNvGrpSpPr/>
            <p:nvPr/>
          </p:nvGrpSpPr>
          <p:grpSpPr>
            <a:xfrm>
              <a:off x="409184" y="2410507"/>
              <a:ext cx="4763548" cy="1681910"/>
              <a:chOff x="-4094492" y="-183838"/>
              <a:chExt cx="6667622" cy="2354200"/>
            </a:xfrm>
          </p:grpSpPr>
          <p:sp>
            <p:nvSpPr>
              <p:cNvPr id="41" name="Freeform 41"/>
              <p:cNvSpPr/>
              <p:nvPr/>
            </p:nvSpPr>
            <p:spPr>
              <a:xfrm>
                <a:off x="-4094492" y="-183838"/>
                <a:ext cx="666762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grpSp>
        <p:sp>
          <p:nvSpPr>
            <p:cNvPr id="42" name="TextBox 42"/>
            <p:cNvSpPr txBox="1"/>
            <p:nvPr/>
          </p:nvSpPr>
          <p:spPr>
            <a:xfrm>
              <a:off x="772099" y="3070442"/>
              <a:ext cx="4180889" cy="427468"/>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SPAM Testing</a:t>
              </a:r>
            </a:p>
          </p:txBody>
        </p:sp>
        <p:sp>
          <p:nvSpPr>
            <p:cNvPr id="38" name="Freeform 38"/>
            <p:cNvSpPr/>
            <p:nvPr/>
          </p:nvSpPr>
          <p:spPr>
            <a:xfrm rot="16200000">
              <a:off x="40492" y="3008986"/>
              <a:ext cx="778949" cy="78244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94D"/>
            </a:solidFill>
          </p:spPr>
        </p:sp>
        <p:sp>
          <p:nvSpPr>
            <p:cNvPr id="43" name="TextBox 43"/>
            <p:cNvSpPr txBox="1"/>
            <p:nvPr/>
          </p:nvSpPr>
          <p:spPr>
            <a:xfrm>
              <a:off x="444781" y="2482830"/>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EARLY JANUARY</a:t>
              </a:r>
            </a:p>
          </p:txBody>
        </p:sp>
        <p:sp>
          <p:nvSpPr>
            <p:cNvPr id="46" name="TextBox 46"/>
            <p:cNvSpPr txBox="1"/>
            <p:nvPr/>
          </p:nvSpPr>
          <p:spPr>
            <a:xfrm>
              <a:off x="12128" y="2997967"/>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8</a:t>
              </a:r>
            </a:p>
          </p:txBody>
        </p:sp>
        <p:sp>
          <p:nvSpPr>
            <p:cNvPr id="49" name="TextBox 49"/>
            <p:cNvSpPr txBox="1"/>
            <p:nvPr/>
          </p:nvSpPr>
          <p:spPr>
            <a:xfrm>
              <a:off x="5918258" y="5505873"/>
              <a:ext cx="4180889" cy="427468"/>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Greenlight Message</a:t>
              </a:r>
            </a:p>
          </p:txBody>
        </p:sp>
        <p:sp>
          <p:nvSpPr>
            <p:cNvPr id="50" name="TextBox 50"/>
            <p:cNvSpPr txBox="1"/>
            <p:nvPr/>
          </p:nvSpPr>
          <p:spPr>
            <a:xfrm>
              <a:off x="5675692" y="4884505"/>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EARLY FEBRUARY</a:t>
              </a:r>
            </a:p>
          </p:txBody>
        </p:sp>
        <p:sp>
          <p:nvSpPr>
            <p:cNvPr id="54" name="AutoShape 54"/>
            <p:cNvSpPr/>
            <p:nvPr/>
          </p:nvSpPr>
          <p:spPr>
            <a:xfrm rot="16200000">
              <a:off x="1086923" y="4454851"/>
              <a:ext cx="785843" cy="60959"/>
            </a:xfrm>
            <a:prstGeom prst="rect">
              <a:avLst/>
            </a:prstGeom>
            <a:solidFill>
              <a:srgbClr val="565656"/>
            </a:solidFill>
          </p:spPr>
        </p:sp>
        <p:grpSp>
          <p:nvGrpSpPr>
            <p:cNvPr id="56" name="Group 56"/>
            <p:cNvGrpSpPr/>
            <p:nvPr/>
          </p:nvGrpSpPr>
          <p:grpSpPr>
            <a:xfrm>
              <a:off x="16034853" y="2413272"/>
              <a:ext cx="4763548" cy="1681910"/>
              <a:chOff x="3301387" y="-179968"/>
              <a:chExt cx="6667622" cy="2354200"/>
            </a:xfrm>
          </p:grpSpPr>
          <p:sp>
            <p:nvSpPr>
              <p:cNvPr id="57" name="Freeform 57"/>
              <p:cNvSpPr/>
              <p:nvPr/>
            </p:nvSpPr>
            <p:spPr>
              <a:xfrm>
                <a:off x="3301387" y="-179968"/>
                <a:ext cx="6667622" cy="2354200"/>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sp>
        </p:grpSp>
        <p:sp>
          <p:nvSpPr>
            <p:cNvPr id="58" name="TextBox 58"/>
            <p:cNvSpPr txBox="1"/>
            <p:nvPr/>
          </p:nvSpPr>
          <p:spPr>
            <a:xfrm>
              <a:off x="16345762" y="3089715"/>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Data Disclosure Preference</a:t>
              </a:r>
            </a:p>
          </p:txBody>
        </p:sp>
        <p:grpSp>
          <p:nvGrpSpPr>
            <p:cNvPr id="59" name="Group 59"/>
            <p:cNvGrpSpPr/>
            <p:nvPr/>
          </p:nvGrpSpPr>
          <p:grpSpPr>
            <a:xfrm rot="-5400000">
              <a:off x="15669463" y="2873537"/>
              <a:ext cx="778949" cy="782441"/>
              <a:chOff x="1443981" y="19154535"/>
              <a:chExt cx="6321660" cy="6350000"/>
            </a:xfrm>
          </p:grpSpPr>
          <p:sp>
            <p:nvSpPr>
              <p:cNvPr id="60" name="Freeform 60"/>
              <p:cNvSpPr/>
              <p:nvPr/>
            </p:nvSpPr>
            <p:spPr>
              <a:xfrm>
                <a:off x="1443981" y="19154535"/>
                <a:ext cx="6321660"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5C00"/>
              </a:solidFill>
            </p:spPr>
          </p:sp>
        </p:grpSp>
        <p:sp>
          <p:nvSpPr>
            <p:cNvPr id="61" name="TextBox 61"/>
            <p:cNvSpPr txBox="1"/>
            <p:nvPr/>
          </p:nvSpPr>
          <p:spPr>
            <a:xfrm>
              <a:off x="15621139" y="2903278"/>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5</a:t>
              </a:r>
            </a:p>
          </p:txBody>
        </p:sp>
        <p:sp>
          <p:nvSpPr>
            <p:cNvPr id="62" name="TextBox 62"/>
            <p:cNvSpPr txBox="1"/>
            <p:nvPr/>
          </p:nvSpPr>
          <p:spPr>
            <a:xfrm>
              <a:off x="16057346" y="2485594"/>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EARLY SEPTEMBER</a:t>
              </a:r>
            </a:p>
          </p:txBody>
        </p:sp>
        <p:sp>
          <p:nvSpPr>
            <p:cNvPr id="68" name="TextBox 68"/>
            <p:cNvSpPr txBox="1"/>
            <p:nvPr/>
          </p:nvSpPr>
          <p:spPr>
            <a:xfrm>
              <a:off x="772099" y="5513112"/>
              <a:ext cx="4180889" cy="854935"/>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Respond to feedback population file</a:t>
              </a:r>
            </a:p>
          </p:txBody>
        </p:sp>
        <p:sp>
          <p:nvSpPr>
            <p:cNvPr id="69" name="TextBox 69"/>
            <p:cNvSpPr txBox="1"/>
            <p:nvPr/>
          </p:nvSpPr>
          <p:spPr>
            <a:xfrm>
              <a:off x="419492" y="4953521"/>
              <a:ext cx="4692352" cy="503173"/>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MID-JANUARY</a:t>
              </a:r>
            </a:p>
          </p:txBody>
        </p:sp>
        <p:sp>
          <p:nvSpPr>
            <p:cNvPr id="67" name="TextBox 67"/>
            <p:cNvSpPr txBox="1"/>
            <p:nvPr/>
          </p:nvSpPr>
          <p:spPr>
            <a:xfrm>
              <a:off x="-52869" y="5334338"/>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9</a:t>
              </a:r>
            </a:p>
          </p:txBody>
        </p:sp>
        <p:sp>
          <p:nvSpPr>
            <p:cNvPr id="53" name="TextBox 53"/>
            <p:cNvSpPr txBox="1"/>
            <p:nvPr/>
          </p:nvSpPr>
          <p:spPr>
            <a:xfrm>
              <a:off x="5214596" y="5278185"/>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10</a:t>
              </a:r>
            </a:p>
          </p:txBody>
        </p:sp>
      </p:grpSp>
      <p:grpSp>
        <p:nvGrpSpPr>
          <p:cNvPr id="70" name="Group 70"/>
          <p:cNvGrpSpPr>
            <a:grpSpLocks noChangeAspect="1"/>
          </p:cNvGrpSpPr>
          <p:nvPr/>
        </p:nvGrpSpPr>
        <p:grpSpPr>
          <a:xfrm>
            <a:off x="0" y="9655969"/>
            <a:ext cx="18288000" cy="841374"/>
            <a:chOff x="0" y="0"/>
            <a:chExt cx="12192000" cy="560916"/>
          </a:xfrm>
        </p:grpSpPr>
        <p:sp>
          <p:nvSpPr>
            <p:cNvPr id="71" name="Freeform 71"/>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sp>
        <p:nvSpPr>
          <p:cNvPr id="72" name="AutoShape 72"/>
          <p:cNvSpPr/>
          <p:nvPr/>
        </p:nvSpPr>
        <p:spPr>
          <a:xfrm>
            <a:off x="2873183" y="2040002"/>
            <a:ext cx="12541634" cy="0"/>
          </a:xfrm>
          <a:prstGeom prst="line">
            <a:avLst/>
          </a:prstGeom>
          <a:ln w="47625" cap="flat">
            <a:solidFill>
              <a:srgbClr val="AB5C00"/>
            </a:solidFill>
            <a:prstDash val="solid"/>
            <a:headEnd type="none" w="sm" len="sm"/>
            <a:tailEnd type="none" w="sm" len="sm"/>
          </a:ln>
        </p:spPr>
      </p:sp>
      <p:grpSp>
        <p:nvGrpSpPr>
          <p:cNvPr id="74" name="Group 74"/>
          <p:cNvGrpSpPr/>
          <p:nvPr/>
        </p:nvGrpSpPr>
        <p:grpSpPr>
          <a:xfrm>
            <a:off x="2256449" y="802481"/>
            <a:ext cx="13955260" cy="1237521"/>
            <a:chOff x="0" y="-161925"/>
            <a:chExt cx="18607013" cy="1650028"/>
          </a:xfrm>
        </p:grpSpPr>
        <p:sp>
          <p:nvSpPr>
            <p:cNvPr id="75" name="TextBox 75"/>
            <p:cNvSpPr txBox="1"/>
            <p:nvPr/>
          </p:nvSpPr>
          <p:spPr>
            <a:xfrm>
              <a:off x="0" y="-161925"/>
              <a:ext cx="18316726" cy="1105774"/>
            </a:xfrm>
            <a:prstGeom prst="rect">
              <a:avLst/>
            </a:prstGeom>
          </p:spPr>
          <p:txBody>
            <a:bodyPr lIns="0" tIns="0" rIns="0" bIns="0" rtlCol="0" anchor="t">
              <a:spAutoFit/>
            </a:bodyPr>
            <a:lstStyle/>
            <a:p>
              <a:pPr marL="0" lvl="0" indent="0" algn="ctr">
                <a:lnSpc>
                  <a:spcPts val="6811"/>
                </a:lnSpc>
                <a:spcBef>
                  <a:spcPct val="0"/>
                </a:spcBef>
              </a:pPr>
              <a:r>
                <a:rPr lang="en-US" sz="5199" spc="155" dirty="0">
                  <a:solidFill>
                    <a:srgbClr val="00294D"/>
                  </a:solidFill>
                  <a:latin typeface="ITC Franklin Gothic Std 2"/>
                </a:rPr>
                <a:t>Faculty Job Satisfaction Roadmap</a:t>
              </a:r>
            </a:p>
          </p:txBody>
        </p:sp>
        <p:sp>
          <p:nvSpPr>
            <p:cNvPr id="76" name="TextBox 76"/>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What does survey administration look like?</a:t>
              </a:r>
            </a:p>
          </p:txBody>
        </p:sp>
      </p:grpSp>
      <p:sp>
        <p:nvSpPr>
          <p:cNvPr id="78" name="Freeform 48">
            <a:extLst>
              <a:ext uri="{FF2B5EF4-FFF2-40B4-BE49-F238E27FC236}">
                <a16:creationId xmlns:a16="http://schemas.microsoft.com/office/drawing/2014/main" id="{42A5CD3D-7769-72A5-E392-A86B56B55903}"/>
              </a:ext>
            </a:extLst>
          </p:cNvPr>
          <p:cNvSpPr/>
          <p:nvPr/>
        </p:nvSpPr>
        <p:spPr>
          <a:xfrm>
            <a:off x="9543510" y="6543060"/>
            <a:ext cx="3572661" cy="1261432"/>
          </a:xfrm>
          <a:custGeom>
            <a:avLst/>
            <a:gdLst/>
            <a:ahLst/>
            <a:cxnLst/>
            <a:rect l="l" t="t" r="r" b="b"/>
            <a:pathLst>
              <a:path w="6667622" h="2354200">
                <a:moveTo>
                  <a:pt x="0" y="0"/>
                </a:moveTo>
                <a:lnTo>
                  <a:pt x="0" y="2354200"/>
                </a:lnTo>
                <a:lnTo>
                  <a:pt x="6667622" y="2354200"/>
                </a:lnTo>
                <a:lnTo>
                  <a:pt x="6667622" y="0"/>
                </a:lnTo>
                <a:lnTo>
                  <a:pt x="0" y="0"/>
                </a:lnTo>
                <a:close/>
                <a:moveTo>
                  <a:pt x="6606661" y="2293239"/>
                </a:moveTo>
                <a:lnTo>
                  <a:pt x="59690" y="2293239"/>
                </a:lnTo>
                <a:lnTo>
                  <a:pt x="59690" y="59690"/>
                </a:lnTo>
                <a:lnTo>
                  <a:pt x="6606662" y="59690"/>
                </a:lnTo>
                <a:lnTo>
                  <a:pt x="6606662" y="2293239"/>
                </a:lnTo>
                <a:close/>
              </a:path>
            </a:pathLst>
          </a:custGeom>
          <a:solidFill>
            <a:srgbClr val="565656"/>
          </a:solidFill>
        </p:spPr>
        <p:txBody>
          <a:bodyPr/>
          <a:lstStyle/>
          <a:p>
            <a:endParaRPr lang="en-US"/>
          </a:p>
        </p:txBody>
      </p:sp>
      <p:sp>
        <p:nvSpPr>
          <p:cNvPr id="79" name="TextBox 49">
            <a:extLst>
              <a:ext uri="{FF2B5EF4-FFF2-40B4-BE49-F238E27FC236}">
                <a16:creationId xmlns:a16="http://schemas.microsoft.com/office/drawing/2014/main" id="{9DB422E7-34B3-F3DE-273E-576CDFB2DE76}"/>
              </a:ext>
            </a:extLst>
          </p:cNvPr>
          <p:cNvSpPr txBox="1"/>
          <p:nvPr/>
        </p:nvSpPr>
        <p:spPr>
          <a:xfrm>
            <a:off x="9797093" y="7071540"/>
            <a:ext cx="3135667" cy="320601"/>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Survey launch</a:t>
            </a:r>
          </a:p>
        </p:txBody>
      </p:sp>
      <p:sp>
        <p:nvSpPr>
          <p:cNvPr id="80" name="TextBox 50">
            <a:extLst>
              <a:ext uri="{FF2B5EF4-FFF2-40B4-BE49-F238E27FC236}">
                <a16:creationId xmlns:a16="http://schemas.microsoft.com/office/drawing/2014/main" id="{6FFF9069-509C-28F6-F11A-4FD0CFBC0574}"/>
              </a:ext>
            </a:extLst>
          </p:cNvPr>
          <p:cNvSpPr txBox="1"/>
          <p:nvPr/>
        </p:nvSpPr>
        <p:spPr>
          <a:xfrm>
            <a:off x="9637991" y="6632534"/>
            <a:ext cx="3519264" cy="377380"/>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EARLY FEBRUARY</a:t>
            </a:r>
          </a:p>
        </p:txBody>
      </p:sp>
      <p:sp>
        <p:nvSpPr>
          <p:cNvPr id="81" name="TextBox 53">
            <a:extLst>
              <a:ext uri="{FF2B5EF4-FFF2-40B4-BE49-F238E27FC236}">
                <a16:creationId xmlns:a16="http://schemas.microsoft.com/office/drawing/2014/main" id="{E0BDCC17-B105-F834-94F9-2EF48D4E0E1B}"/>
              </a:ext>
            </a:extLst>
          </p:cNvPr>
          <p:cNvSpPr txBox="1"/>
          <p:nvPr/>
        </p:nvSpPr>
        <p:spPr>
          <a:xfrm>
            <a:off x="9269456" y="6840472"/>
            <a:ext cx="614313" cy="558230"/>
          </a:xfrm>
          <a:prstGeom prst="rect">
            <a:avLst/>
          </a:prstGeom>
        </p:spPr>
        <p:txBody>
          <a:bodyPr wrap="square" lIns="0" tIns="0" rIns="0" bIns="0" rtlCol="0" anchor="t">
            <a:spAutoFit/>
          </a:bodyPr>
          <a:lstStyle/>
          <a:p>
            <a:pPr marL="0" lvl="0" indent="0" algn="ctr">
              <a:lnSpc>
                <a:spcPts val="4716"/>
              </a:lnSpc>
              <a:spcBef>
                <a:spcPct val="0"/>
              </a:spcBef>
            </a:pPr>
            <a:r>
              <a:rPr lang="en-US" sz="3600">
                <a:solidFill>
                  <a:srgbClr val="FFFFFF"/>
                </a:solidFill>
                <a:latin typeface="Aileron Heavy"/>
              </a:rPr>
              <a:t>11</a:t>
            </a:r>
          </a:p>
        </p:txBody>
      </p:sp>
      <p:sp>
        <p:nvSpPr>
          <p:cNvPr id="84" name="TextBox 35">
            <a:extLst>
              <a:ext uri="{FF2B5EF4-FFF2-40B4-BE49-F238E27FC236}">
                <a16:creationId xmlns:a16="http://schemas.microsoft.com/office/drawing/2014/main" id="{94C2EB94-128F-639B-6146-38E21FC6283A}"/>
              </a:ext>
            </a:extLst>
          </p:cNvPr>
          <p:cNvSpPr txBox="1"/>
          <p:nvPr/>
        </p:nvSpPr>
        <p:spPr>
          <a:xfrm>
            <a:off x="9814345" y="5288508"/>
            <a:ext cx="3135667" cy="641201"/>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Finalize custom questions</a:t>
            </a:r>
          </a:p>
        </p:txBody>
      </p:sp>
      <p:sp>
        <p:nvSpPr>
          <p:cNvPr id="85" name="TextBox 36">
            <a:extLst>
              <a:ext uri="{FF2B5EF4-FFF2-40B4-BE49-F238E27FC236}">
                <a16:creationId xmlns:a16="http://schemas.microsoft.com/office/drawing/2014/main" id="{079144D5-54CE-AA8E-8073-607D6B660F7B}"/>
              </a:ext>
            </a:extLst>
          </p:cNvPr>
          <p:cNvSpPr txBox="1"/>
          <p:nvPr/>
        </p:nvSpPr>
        <p:spPr>
          <a:xfrm>
            <a:off x="9532366" y="4835417"/>
            <a:ext cx="3519264" cy="377380"/>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LATE OCTOBER</a:t>
            </a:r>
          </a:p>
        </p:txBody>
      </p:sp>
      <p:sp>
        <p:nvSpPr>
          <p:cNvPr id="86" name="TextBox 39">
            <a:extLst>
              <a:ext uri="{FF2B5EF4-FFF2-40B4-BE49-F238E27FC236}">
                <a16:creationId xmlns:a16="http://schemas.microsoft.com/office/drawing/2014/main" id="{12D0BE6F-2C6E-8D15-DA81-34B55B83428E}"/>
              </a:ext>
            </a:extLst>
          </p:cNvPr>
          <p:cNvSpPr txBox="1"/>
          <p:nvPr/>
        </p:nvSpPr>
        <p:spPr>
          <a:xfrm>
            <a:off x="9214735" y="5148680"/>
            <a:ext cx="611046" cy="577907"/>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6</a:t>
            </a:r>
          </a:p>
        </p:txBody>
      </p:sp>
      <p:sp>
        <p:nvSpPr>
          <p:cNvPr id="95" name="TextBox 58">
            <a:extLst>
              <a:ext uri="{FF2B5EF4-FFF2-40B4-BE49-F238E27FC236}">
                <a16:creationId xmlns:a16="http://schemas.microsoft.com/office/drawing/2014/main" id="{BCC7E38D-0C9D-69DA-9F43-2D6C6E6D0F80}"/>
              </a:ext>
            </a:extLst>
          </p:cNvPr>
          <p:cNvSpPr txBox="1"/>
          <p:nvPr/>
        </p:nvSpPr>
        <p:spPr>
          <a:xfrm>
            <a:off x="13637702" y="7039560"/>
            <a:ext cx="3135667" cy="320601"/>
          </a:xfrm>
          <a:prstGeom prst="rect">
            <a:avLst/>
          </a:prstGeom>
        </p:spPr>
        <p:txBody>
          <a:bodyPr lIns="0" tIns="0" rIns="0" bIns="0" rtlCol="0" anchor="t">
            <a:spAutoFit/>
          </a:bodyPr>
          <a:lstStyle/>
          <a:p>
            <a:pPr algn="ctr">
              <a:lnSpc>
                <a:spcPts val="2520"/>
              </a:lnSpc>
            </a:pPr>
            <a:r>
              <a:rPr lang="en-US" sz="2100" spc="105">
                <a:solidFill>
                  <a:srgbClr val="00294D"/>
                </a:solidFill>
                <a:latin typeface="Open Sans"/>
              </a:rPr>
              <a:t>Survey close</a:t>
            </a:r>
          </a:p>
        </p:txBody>
      </p:sp>
      <p:sp>
        <p:nvSpPr>
          <p:cNvPr id="97" name="TextBox 61">
            <a:extLst>
              <a:ext uri="{FF2B5EF4-FFF2-40B4-BE49-F238E27FC236}">
                <a16:creationId xmlns:a16="http://schemas.microsoft.com/office/drawing/2014/main" id="{7A842B36-CF50-6D58-EF41-6B16EE29CBC0}"/>
              </a:ext>
            </a:extLst>
          </p:cNvPr>
          <p:cNvSpPr txBox="1"/>
          <p:nvPr/>
        </p:nvSpPr>
        <p:spPr>
          <a:xfrm>
            <a:off x="13103561" y="6880706"/>
            <a:ext cx="611046" cy="577907"/>
          </a:xfrm>
          <a:prstGeom prst="rect">
            <a:avLst/>
          </a:prstGeom>
        </p:spPr>
        <p:txBody>
          <a:bodyPr lIns="0" tIns="0" rIns="0" bIns="0" rtlCol="0" anchor="t">
            <a:spAutoFit/>
          </a:bodyPr>
          <a:lstStyle/>
          <a:p>
            <a:pPr marL="0" lvl="0" indent="0" algn="ctr">
              <a:lnSpc>
                <a:spcPts val="4716"/>
              </a:lnSpc>
              <a:spcBef>
                <a:spcPct val="0"/>
              </a:spcBef>
            </a:pPr>
            <a:r>
              <a:rPr lang="en-US" sz="3600">
                <a:solidFill>
                  <a:srgbClr val="FFFFFF"/>
                </a:solidFill>
                <a:latin typeface="Aileron Heavy"/>
              </a:rPr>
              <a:t>12</a:t>
            </a:r>
          </a:p>
        </p:txBody>
      </p:sp>
      <p:sp>
        <p:nvSpPr>
          <p:cNvPr id="98" name="TextBox 62">
            <a:extLst>
              <a:ext uri="{FF2B5EF4-FFF2-40B4-BE49-F238E27FC236}">
                <a16:creationId xmlns:a16="http://schemas.microsoft.com/office/drawing/2014/main" id="{BC278C0D-F7D0-BAF8-7746-287A4758D080}"/>
              </a:ext>
            </a:extLst>
          </p:cNvPr>
          <p:cNvSpPr txBox="1"/>
          <p:nvPr/>
        </p:nvSpPr>
        <p:spPr>
          <a:xfrm>
            <a:off x="13480932" y="6600834"/>
            <a:ext cx="3519264" cy="377380"/>
          </a:xfrm>
          <a:prstGeom prst="rect">
            <a:avLst/>
          </a:prstGeom>
        </p:spPr>
        <p:txBody>
          <a:bodyPr lIns="0" tIns="0" rIns="0" bIns="0" rtlCol="0" anchor="t">
            <a:spAutoFit/>
          </a:bodyPr>
          <a:lstStyle/>
          <a:p>
            <a:pPr marL="0" lvl="0" indent="0" algn="ctr">
              <a:lnSpc>
                <a:spcPts val="3096"/>
              </a:lnSpc>
              <a:spcBef>
                <a:spcPct val="0"/>
              </a:spcBef>
            </a:pPr>
            <a:r>
              <a:rPr lang="en-US" sz="2400" spc="93">
                <a:solidFill>
                  <a:srgbClr val="AB5C00"/>
                </a:solidFill>
                <a:latin typeface="Aileron Regular Bold"/>
              </a:rPr>
              <a:t>EARLY APRIL</a:t>
            </a:r>
          </a:p>
        </p:txBody>
      </p:sp>
      <p:sp>
        <p:nvSpPr>
          <p:cNvPr id="99" name="AutoShape 54">
            <a:extLst>
              <a:ext uri="{FF2B5EF4-FFF2-40B4-BE49-F238E27FC236}">
                <a16:creationId xmlns:a16="http://schemas.microsoft.com/office/drawing/2014/main" id="{061B77E8-1B50-9415-9FE8-A289796234DC}"/>
              </a:ext>
            </a:extLst>
          </p:cNvPr>
          <p:cNvSpPr/>
          <p:nvPr/>
        </p:nvSpPr>
        <p:spPr>
          <a:xfrm rot="16200000">
            <a:off x="16029172" y="4489013"/>
            <a:ext cx="589382" cy="45719"/>
          </a:xfrm>
          <a:prstGeom prst="rect">
            <a:avLst/>
          </a:prstGeom>
          <a:solidFill>
            <a:srgbClr val="565656"/>
          </a:solidFill>
        </p:spPr>
      </p:sp>
      <p:pic>
        <p:nvPicPr>
          <p:cNvPr id="73" name="Picture 7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50407" y="7614248"/>
            <a:ext cx="1225995" cy="130947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9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8000"/>
          </a:blip>
          <a:srcRect l="117" t="870" r="117"/>
          <a:stretch>
            <a:fillRect/>
          </a:stretch>
        </p:blipFill>
        <p:spPr>
          <a:xfrm>
            <a:off x="4967550" y="936326"/>
            <a:ext cx="12555172" cy="8321974"/>
          </a:xfrm>
          <a:prstGeom prst="rect">
            <a:avLst/>
          </a:prstGeom>
        </p:spPr>
      </p:pic>
      <p:grpSp>
        <p:nvGrpSpPr>
          <p:cNvPr id="3" name="Group 3"/>
          <p:cNvGrpSpPr/>
          <p:nvPr/>
        </p:nvGrpSpPr>
        <p:grpSpPr>
          <a:xfrm rot="5400000">
            <a:off x="4437916" y="1369451"/>
            <a:ext cx="8418483" cy="735921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294D">
                <a:alpha val="61961"/>
              </a:srgbClr>
            </a:solidFill>
          </p:spPr>
        </p:sp>
      </p:grpSp>
      <p:sp>
        <p:nvSpPr>
          <p:cNvPr id="5" name="TextBox 5"/>
          <p:cNvSpPr txBox="1"/>
          <p:nvPr/>
        </p:nvSpPr>
        <p:spPr>
          <a:xfrm>
            <a:off x="942975" y="1741491"/>
            <a:ext cx="9769431" cy="5132007"/>
          </a:xfrm>
          <a:prstGeom prst="rect">
            <a:avLst/>
          </a:prstGeom>
        </p:spPr>
        <p:txBody>
          <a:bodyPr lIns="0" tIns="0" rIns="0" bIns="0" rtlCol="0" anchor="t">
            <a:spAutoFit/>
          </a:bodyPr>
          <a:lstStyle/>
          <a:p>
            <a:pPr>
              <a:lnSpc>
                <a:spcPts val="10047"/>
              </a:lnSpc>
            </a:pPr>
            <a:r>
              <a:rPr lang="en-US" sz="10047">
                <a:solidFill>
                  <a:srgbClr val="FFFFFF"/>
                </a:solidFill>
                <a:latin typeface="Franklin Gothic Demi Cond" panose="020B0706030402020204" pitchFamily="34" charset="0"/>
              </a:rPr>
              <a:t>Preparing</a:t>
            </a:r>
          </a:p>
          <a:p>
            <a:pPr>
              <a:lnSpc>
                <a:spcPts val="10047"/>
              </a:lnSpc>
            </a:pPr>
            <a:r>
              <a:rPr lang="en-US" sz="10047">
                <a:solidFill>
                  <a:srgbClr val="FFFFFF"/>
                </a:solidFill>
                <a:latin typeface="Franklin Gothic Demi Cond" panose="020B0706030402020204" pitchFamily="34" charset="0"/>
              </a:rPr>
              <a:t>Your </a:t>
            </a:r>
          </a:p>
          <a:p>
            <a:pPr>
              <a:lnSpc>
                <a:spcPts val="10047"/>
              </a:lnSpc>
            </a:pPr>
            <a:r>
              <a:rPr lang="en-US" sz="10047">
                <a:solidFill>
                  <a:srgbClr val="FFFFFF"/>
                </a:solidFill>
                <a:latin typeface="Franklin Gothic Demi Cond" panose="020B0706030402020204" pitchFamily="34" charset="0"/>
              </a:rPr>
              <a:t>Population </a:t>
            </a:r>
          </a:p>
          <a:p>
            <a:pPr>
              <a:lnSpc>
                <a:spcPts val="10047"/>
              </a:lnSpc>
            </a:pPr>
            <a:r>
              <a:rPr lang="en-US" sz="10047">
                <a:solidFill>
                  <a:srgbClr val="FFFFFF"/>
                </a:solidFill>
                <a:latin typeface="Franklin Gothic Demi Cond" panose="020B0706030402020204" pitchFamily="34" charset="0"/>
              </a:rPr>
              <a:t>File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4" name="Picture 4"/>
          <p:cNvPicPr>
            <a:picLocks noChangeAspect="1"/>
          </p:cNvPicPr>
          <p:nvPr/>
        </p:nvPicPr>
        <p:blipFill>
          <a:blip r:embed="rId3">
            <a:alphaModFix amt="49000"/>
          </a:blip>
          <a:srcRect/>
          <a:stretch>
            <a:fillRect/>
          </a:stretch>
        </p:blipFill>
        <p:spPr>
          <a:xfrm>
            <a:off x="15564353" y="0"/>
            <a:ext cx="2723647" cy="2249969"/>
          </a:xfrm>
          <a:prstGeom prst="rect">
            <a:avLst/>
          </a:prstGeom>
        </p:spPr>
      </p:pic>
      <p:grpSp>
        <p:nvGrpSpPr>
          <p:cNvPr id="5" name="Group 5"/>
          <p:cNvGrpSpPr/>
          <p:nvPr/>
        </p:nvGrpSpPr>
        <p:grpSpPr>
          <a:xfrm>
            <a:off x="944708" y="2754958"/>
            <a:ext cx="16401234" cy="5598197"/>
            <a:chOff x="0" y="0"/>
            <a:chExt cx="21868312" cy="7464263"/>
          </a:xfrm>
        </p:grpSpPr>
        <p:sp>
          <p:nvSpPr>
            <p:cNvPr id="6" name="AutoShape 6"/>
            <p:cNvSpPr/>
            <p:nvPr/>
          </p:nvSpPr>
          <p:spPr>
            <a:xfrm>
              <a:off x="20953505" y="3762440"/>
              <a:ext cx="914807" cy="0"/>
            </a:xfrm>
            <a:prstGeom prst="line">
              <a:avLst/>
            </a:prstGeom>
            <a:ln w="88900" cap="flat">
              <a:solidFill>
                <a:srgbClr val="D0CFCD"/>
              </a:solidFill>
              <a:prstDash val="solid"/>
              <a:headEnd type="none" w="sm" len="sm"/>
              <a:tailEnd type="triangle" w="lg" len="med"/>
            </a:ln>
          </p:spPr>
        </p:sp>
        <p:grpSp>
          <p:nvGrpSpPr>
            <p:cNvPr id="7" name="Group 7"/>
            <p:cNvGrpSpPr/>
            <p:nvPr/>
          </p:nvGrpSpPr>
          <p:grpSpPr>
            <a:xfrm rot="5400000">
              <a:off x="1167596" y="1741927"/>
              <a:ext cx="6019526" cy="5425146"/>
              <a:chOff x="0" y="0"/>
              <a:chExt cx="3877496" cy="3494625"/>
            </a:xfrm>
          </p:grpSpPr>
          <p:sp>
            <p:nvSpPr>
              <p:cNvPr id="8" name="Freeform 8"/>
              <p:cNvSpPr/>
              <p:nvPr/>
            </p:nvSpPr>
            <p:spPr>
              <a:xfrm>
                <a:off x="0" y="0"/>
                <a:ext cx="3877496" cy="3494625"/>
              </a:xfrm>
              <a:custGeom>
                <a:avLst/>
                <a:gdLst/>
                <a:ahLst/>
                <a:cxnLst/>
                <a:rect l="l" t="t" r="r" b="b"/>
                <a:pathLst>
                  <a:path w="3877496" h="3494625">
                    <a:moveTo>
                      <a:pt x="0" y="0"/>
                    </a:moveTo>
                    <a:lnTo>
                      <a:pt x="0" y="3494625"/>
                    </a:lnTo>
                    <a:lnTo>
                      <a:pt x="3877496" y="3494625"/>
                    </a:lnTo>
                    <a:lnTo>
                      <a:pt x="3877496" y="0"/>
                    </a:lnTo>
                    <a:lnTo>
                      <a:pt x="0" y="0"/>
                    </a:lnTo>
                    <a:close/>
                    <a:moveTo>
                      <a:pt x="3816536" y="3433665"/>
                    </a:moveTo>
                    <a:lnTo>
                      <a:pt x="59690" y="3433665"/>
                    </a:lnTo>
                    <a:lnTo>
                      <a:pt x="59690" y="59690"/>
                    </a:lnTo>
                    <a:lnTo>
                      <a:pt x="3816536" y="59690"/>
                    </a:lnTo>
                    <a:lnTo>
                      <a:pt x="3816536" y="3433665"/>
                    </a:lnTo>
                    <a:close/>
                  </a:path>
                </a:pathLst>
              </a:custGeom>
              <a:solidFill>
                <a:srgbClr val="D0CFCD"/>
              </a:solidFill>
            </p:spPr>
          </p:sp>
        </p:grpSp>
        <p:grpSp>
          <p:nvGrpSpPr>
            <p:cNvPr id="9" name="Group 9"/>
            <p:cNvGrpSpPr/>
            <p:nvPr/>
          </p:nvGrpSpPr>
          <p:grpSpPr>
            <a:xfrm rot="5400000">
              <a:off x="8225862" y="1741927"/>
              <a:ext cx="6019526" cy="5425146"/>
              <a:chOff x="0" y="0"/>
              <a:chExt cx="3877496" cy="3494625"/>
            </a:xfrm>
          </p:grpSpPr>
          <p:sp>
            <p:nvSpPr>
              <p:cNvPr id="10" name="Freeform 10"/>
              <p:cNvSpPr/>
              <p:nvPr/>
            </p:nvSpPr>
            <p:spPr>
              <a:xfrm>
                <a:off x="0" y="0"/>
                <a:ext cx="3877496" cy="3494625"/>
              </a:xfrm>
              <a:custGeom>
                <a:avLst/>
                <a:gdLst/>
                <a:ahLst/>
                <a:cxnLst/>
                <a:rect l="l" t="t" r="r" b="b"/>
                <a:pathLst>
                  <a:path w="3877496" h="3494625">
                    <a:moveTo>
                      <a:pt x="0" y="0"/>
                    </a:moveTo>
                    <a:lnTo>
                      <a:pt x="0" y="3494625"/>
                    </a:lnTo>
                    <a:lnTo>
                      <a:pt x="3877496" y="3494625"/>
                    </a:lnTo>
                    <a:lnTo>
                      <a:pt x="3877496" y="0"/>
                    </a:lnTo>
                    <a:lnTo>
                      <a:pt x="0" y="0"/>
                    </a:lnTo>
                    <a:close/>
                    <a:moveTo>
                      <a:pt x="3816536" y="3433665"/>
                    </a:moveTo>
                    <a:lnTo>
                      <a:pt x="59690" y="3433665"/>
                    </a:lnTo>
                    <a:lnTo>
                      <a:pt x="59690" y="59690"/>
                    </a:lnTo>
                    <a:lnTo>
                      <a:pt x="3816536" y="59690"/>
                    </a:lnTo>
                    <a:lnTo>
                      <a:pt x="3816536" y="3433665"/>
                    </a:lnTo>
                    <a:close/>
                  </a:path>
                </a:pathLst>
              </a:custGeom>
              <a:solidFill>
                <a:srgbClr val="D0CFCD"/>
              </a:solidFill>
            </p:spPr>
          </p:sp>
        </p:grpSp>
        <p:grpSp>
          <p:nvGrpSpPr>
            <p:cNvPr id="11" name="Group 11"/>
            <p:cNvGrpSpPr/>
            <p:nvPr/>
          </p:nvGrpSpPr>
          <p:grpSpPr>
            <a:xfrm rot="5400000">
              <a:off x="15271339" y="1741927"/>
              <a:ext cx="6019526" cy="5425146"/>
              <a:chOff x="0" y="0"/>
              <a:chExt cx="3877496" cy="3494625"/>
            </a:xfrm>
          </p:grpSpPr>
          <p:sp>
            <p:nvSpPr>
              <p:cNvPr id="12" name="Freeform 12"/>
              <p:cNvSpPr/>
              <p:nvPr/>
            </p:nvSpPr>
            <p:spPr>
              <a:xfrm>
                <a:off x="0" y="0"/>
                <a:ext cx="3877496" cy="3494625"/>
              </a:xfrm>
              <a:custGeom>
                <a:avLst/>
                <a:gdLst/>
                <a:ahLst/>
                <a:cxnLst/>
                <a:rect l="l" t="t" r="r" b="b"/>
                <a:pathLst>
                  <a:path w="3877496" h="3494625">
                    <a:moveTo>
                      <a:pt x="0" y="0"/>
                    </a:moveTo>
                    <a:lnTo>
                      <a:pt x="0" y="3494625"/>
                    </a:lnTo>
                    <a:lnTo>
                      <a:pt x="3877496" y="3494625"/>
                    </a:lnTo>
                    <a:lnTo>
                      <a:pt x="3877496" y="0"/>
                    </a:lnTo>
                    <a:lnTo>
                      <a:pt x="0" y="0"/>
                    </a:lnTo>
                    <a:close/>
                    <a:moveTo>
                      <a:pt x="3816536" y="3433665"/>
                    </a:moveTo>
                    <a:lnTo>
                      <a:pt x="59690" y="3433665"/>
                    </a:lnTo>
                    <a:lnTo>
                      <a:pt x="59690" y="59690"/>
                    </a:lnTo>
                    <a:lnTo>
                      <a:pt x="3816536" y="59690"/>
                    </a:lnTo>
                    <a:lnTo>
                      <a:pt x="3816536" y="3433665"/>
                    </a:lnTo>
                    <a:close/>
                  </a:path>
                </a:pathLst>
              </a:custGeom>
              <a:solidFill>
                <a:srgbClr val="D0CFCD"/>
              </a:solidFill>
            </p:spPr>
          </p:sp>
        </p:grpSp>
        <p:grpSp>
          <p:nvGrpSpPr>
            <p:cNvPr id="13" name="Group 13"/>
            <p:cNvGrpSpPr/>
            <p:nvPr/>
          </p:nvGrpSpPr>
          <p:grpSpPr>
            <a:xfrm>
              <a:off x="0" y="3284194"/>
              <a:ext cx="1464786" cy="1134293"/>
              <a:chOff x="0" y="0"/>
              <a:chExt cx="1737215" cy="1345255"/>
            </a:xfrm>
          </p:grpSpPr>
          <p:sp>
            <p:nvSpPr>
              <p:cNvPr id="14" name="Freeform 14"/>
              <p:cNvSpPr/>
              <p:nvPr/>
            </p:nvSpPr>
            <p:spPr>
              <a:xfrm>
                <a:off x="0" y="0"/>
                <a:ext cx="1737215" cy="1345255"/>
              </a:xfrm>
              <a:custGeom>
                <a:avLst/>
                <a:gdLst/>
                <a:ahLst/>
                <a:cxnLst/>
                <a:rect l="l" t="t" r="r" b="b"/>
                <a:pathLst>
                  <a:path w="1737215" h="1345255">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AB5C00"/>
              </a:solidFill>
            </p:spPr>
          </p:sp>
        </p:grpSp>
        <p:sp>
          <p:nvSpPr>
            <p:cNvPr id="15" name="TextBox 15"/>
            <p:cNvSpPr txBox="1"/>
            <p:nvPr/>
          </p:nvSpPr>
          <p:spPr>
            <a:xfrm>
              <a:off x="358639" y="3509968"/>
              <a:ext cx="683575" cy="644645"/>
            </a:xfrm>
            <a:prstGeom prst="rect">
              <a:avLst/>
            </a:prstGeom>
          </p:spPr>
          <p:txBody>
            <a:bodyPr lIns="0" tIns="0" rIns="0" bIns="0" rtlCol="0" anchor="t">
              <a:spAutoFit/>
            </a:bodyPr>
            <a:lstStyle/>
            <a:p>
              <a:pPr marL="0" lvl="0" indent="0" algn="ctr">
                <a:lnSpc>
                  <a:spcPts val="3956"/>
                </a:lnSpc>
                <a:spcBef>
                  <a:spcPct val="0"/>
                </a:spcBef>
              </a:pPr>
              <a:r>
                <a:rPr lang="en-US" sz="3020" u="none">
                  <a:solidFill>
                    <a:srgbClr val="FFFFFF"/>
                  </a:solidFill>
                  <a:latin typeface="Aileron Heavy"/>
                </a:rPr>
                <a:t>1</a:t>
              </a:r>
            </a:p>
          </p:txBody>
        </p:sp>
        <p:sp>
          <p:nvSpPr>
            <p:cNvPr id="16" name="AutoShape 16"/>
            <p:cNvSpPr/>
            <p:nvPr/>
          </p:nvSpPr>
          <p:spPr>
            <a:xfrm>
              <a:off x="6848556" y="3806890"/>
              <a:ext cx="622621" cy="0"/>
            </a:xfrm>
            <a:prstGeom prst="line">
              <a:avLst/>
            </a:prstGeom>
            <a:ln w="63500" cap="flat">
              <a:solidFill>
                <a:srgbClr val="D0CFCD"/>
              </a:solidFill>
              <a:prstDash val="solid"/>
              <a:headEnd type="none" w="sm" len="sm"/>
              <a:tailEnd type="none" w="sm" len="sm"/>
            </a:ln>
          </p:spPr>
        </p:sp>
        <p:grpSp>
          <p:nvGrpSpPr>
            <p:cNvPr id="17" name="Group 17"/>
            <p:cNvGrpSpPr/>
            <p:nvPr/>
          </p:nvGrpSpPr>
          <p:grpSpPr>
            <a:xfrm>
              <a:off x="7045566" y="3284194"/>
              <a:ext cx="1464786" cy="1134293"/>
              <a:chOff x="0" y="0"/>
              <a:chExt cx="1737215" cy="1345255"/>
            </a:xfrm>
          </p:grpSpPr>
          <p:sp>
            <p:nvSpPr>
              <p:cNvPr id="18" name="Freeform 18"/>
              <p:cNvSpPr/>
              <p:nvPr/>
            </p:nvSpPr>
            <p:spPr>
              <a:xfrm>
                <a:off x="0" y="0"/>
                <a:ext cx="1737215" cy="1345255"/>
              </a:xfrm>
              <a:custGeom>
                <a:avLst/>
                <a:gdLst/>
                <a:ahLst/>
                <a:cxnLst/>
                <a:rect l="l" t="t" r="r" b="b"/>
                <a:pathLst>
                  <a:path w="1737215" h="1345255">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00294D"/>
              </a:solidFill>
            </p:spPr>
          </p:sp>
        </p:grpSp>
        <p:sp>
          <p:nvSpPr>
            <p:cNvPr id="19" name="TextBox 19"/>
            <p:cNvSpPr txBox="1"/>
            <p:nvPr/>
          </p:nvSpPr>
          <p:spPr>
            <a:xfrm>
              <a:off x="7370595" y="3442256"/>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Aileron Heavy"/>
                </a:rPr>
                <a:t>2</a:t>
              </a:r>
            </a:p>
          </p:txBody>
        </p:sp>
        <p:sp>
          <p:nvSpPr>
            <p:cNvPr id="20" name="AutoShape 20"/>
            <p:cNvSpPr/>
            <p:nvPr/>
          </p:nvSpPr>
          <p:spPr>
            <a:xfrm>
              <a:off x="13881332" y="3775140"/>
              <a:ext cx="622621" cy="0"/>
            </a:xfrm>
            <a:prstGeom prst="line">
              <a:avLst/>
            </a:prstGeom>
            <a:ln w="63500" cap="flat">
              <a:solidFill>
                <a:srgbClr val="D0CFCD"/>
              </a:solidFill>
              <a:prstDash val="solid"/>
              <a:headEnd type="none" w="sm" len="sm"/>
              <a:tailEnd type="none" w="sm" len="sm"/>
            </a:ln>
          </p:spPr>
        </p:sp>
        <p:grpSp>
          <p:nvGrpSpPr>
            <p:cNvPr id="21" name="Group 21"/>
            <p:cNvGrpSpPr/>
            <p:nvPr/>
          </p:nvGrpSpPr>
          <p:grpSpPr>
            <a:xfrm>
              <a:off x="14103743" y="3284194"/>
              <a:ext cx="1464786" cy="1134293"/>
              <a:chOff x="0" y="0"/>
              <a:chExt cx="1737215" cy="1345255"/>
            </a:xfrm>
          </p:grpSpPr>
          <p:sp>
            <p:nvSpPr>
              <p:cNvPr id="22" name="Freeform 22"/>
              <p:cNvSpPr/>
              <p:nvPr/>
            </p:nvSpPr>
            <p:spPr>
              <a:xfrm>
                <a:off x="0" y="0"/>
                <a:ext cx="1737215" cy="1345255"/>
              </a:xfrm>
              <a:custGeom>
                <a:avLst/>
                <a:gdLst/>
                <a:ahLst/>
                <a:cxnLst/>
                <a:rect l="l" t="t" r="r" b="b"/>
                <a:pathLst>
                  <a:path w="1737215" h="1345255">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565656"/>
              </a:solidFill>
            </p:spPr>
          </p:sp>
        </p:grpSp>
        <p:sp>
          <p:nvSpPr>
            <p:cNvPr id="23" name="TextBox 23"/>
            <p:cNvSpPr txBox="1"/>
            <p:nvPr/>
          </p:nvSpPr>
          <p:spPr>
            <a:xfrm>
              <a:off x="14428772" y="3442256"/>
              <a:ext cx="814728" cy="77054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Aileron Heavy"/>
                </a:rPr>
                <a:t>3</a:t>
              </a:r>
            </a:p>
          </p:txBody>
        </p:sp>
        <p:sp>
          <p:nvSpPr>
            <p:cNvPr id="24" name="TextBox 24"/>
            <p:cNvSpPr txBox="1"/>
            <p:nvPr/>
          </p:nvSpPr>
          <p:spPr>
            <a:xfrm>
              <a:off x="1871091" y="2250736"/>
              <a:ext cx="5096613" cy="3112305"/>
            </a:xfrm>
            <a:prstGeom prst="rect">
              <a:avLst/>
            </a:prstGeom>
          </p:spPr>
          <p:txBody>
            <a:bodyPr lIns="0" tIns="0" rIns="0" bIns="0" rtlCol="0" anchor="t">
              <a:spAutoFit/>
            </a:bodyPr>
            <a:lstStyle/>
            <a:p>
              <a:pPr marL="457200" indent="-457200">
                <a:lnSpc>
                  <a:spcPct val="150000"/>
                </a:lnSpc>
                <a:buFont typeface="Arial" panose="020B0604020202020204" pitchFamily="34" charset="0"/>
                <a:buChar char="•"/>
              </a:pPr>
              <a:r>
                <a:rPr lang="en-US" sz="2597" spc="91">
                  <a:solidFill>
                    <a:srgbClr val="00294D"/>
                  </a:solidFill>
                  <a:latin typeface="Open Sans"/>
                </a:rPr>
                <a:t>Full-time;</a:t>
              </a:r>
            </a:p>
            <a:p>
              <a:pPr marL="457200" indent="-457200">
                <a:lnSpc>
                  <a:spcPct val="150000"/>
                </a:lnSpc>
                <a:buFont typeface="Arial" panose="020B0604020202020204" pitchFamily="34" charset="0"/>
                <a:buChar char="•"/>
              </a:pPr>
              <a:r>
                <a:rPr lang="en-US" sz="2597" spc="91">
                  <a:solidFill>
                    <a:srgbClr val="00294D"/>
                  </a:solidFill>
                  <a:latin typeface="Open Sans"/>
                </a:rPr>
                <a:t>Associate professors;</a:t>
              </a:r>
            </a:p>
            <a:p>
              <a:pPr marL="457200" indent="-457200">
                <a:lnSpc>
                  <a:spcPct val="150000"/>
                </a:lnSpc>
                <a:buFont typeface="Arial" panose="020B0604020202020204" pitchFamily="34" charset="0"/>
                <a:buChar char="•"/>
              </a:pPr>
              <a:r>
                <a:rPr lang="en-US" sz="2597" spc="91">
                  <a:solidFill>
                    <a:srgbClr val="00294D"/>
                  </a:solidFill>
                  <a:latin typeface="Open Sans"/>
                </a:rPr>
                <a:t>And full professors</a:t>
              </a:r>
            </a:p>
          </p:txBody>
        </p:sp>
        <p:sp>
          <p:nvSpPr>
            <p:cNvPr id="25" name="TextBox 25"/>
            <p:cNvSpPr txBox="1"/>
            <p:nvPr/>
          </p:nvSpPr>
          <p:spPr>
            <a:xfrm>
              <a:off x="8814312" y="2300980"/>
              <a:ext cx="4817333" cy="3114613"/>
            </a:xfrm>
            <a:prstGeom prst="rect">
              <a:avLst/>
            </a:prstGeom>
          </p:spPr>
          <p:txBody>
            <a:bodyPr lIns="0" tIns="0" rIns="0" bIns="0" rtlCol="0" anchor="t">
              <a:spAutoFit/>
            </a:bodyPr>
            <a:lstStyle/>
            <a:p>
              <a:pPr marL="457200" indent="-457200">
                <a:lnSpc>
                  <a:spcPct val="150000"/>
                </a:lnSpc>
                <a:buFont typeface="Arial" panose="020B0604020202020204" pitchFamily="34" charset="0"/>
                <a:buChar char="•"/>
              </a:pPr>
              <a:r>
                <a:rPr lang="en-US" sz="2599" spc="129">
                  <a:solidFill>
                    <a:srgbClr val="00294D"/>
                  </a:solidFill>
                  <a:latin typeface="Open Sans"/>
                </a:rPr>
                <a:t>Full-time;</a:t>
              </a:r>
            </a:p>
            <a:p>
              <a:pPr marL="457200" indent="-457200">
                <a:lnSpc>
                  <a:spcPct val="150000"/>
                </a:lnSpc>
                <a:buFont typeface="Arial" panose="020B0604020202020204" pitchFamily="34" charset="0"/>
                <a:buChar char="•"/>
              </a:pPr>
              <a:r>
                <a:rPr lang="en-US" sz="2599" spc="129">
                  <a:solidFill>
                    <a:srgbClr val="00294D"/>
                  </a:solidFill>
                  <a:latin typeface="Open Sans"/>
                </a:rPr>
                <a:t>Tenure-stream;</a:t>
              </a:r>
            </a:p>
            <a:p>
              <a:pPr marL="457200" indent="-457200">
                <a:lnSpc>
                  <a:spcPct val="150000"/>
                </a:lnSpc>
                <a:buFont typeface="Arial" panose="020B0604020202020204" pitchFamily="34" charset="0"/>
                <a:buChar char="•"/>
              </a:pPr>
              <a:r>
                <a:rPr lang="en-US" sz="2599" spc="129">
                  <a:solidFill>
                    <a:srgbClr val="00294D"/>
                  </a:solidFill>
                  <a:latin typeface="Open Sans"/>
                </a:rPr>
                <a:t>And assistant professors</a:t>
              </a:r>
            </a:p>
          </p:txBody>
        </p:sp>
        <p:sp>
          <p:nvSpPr>
            <p:cNvPr id="26" name="TextBox 26"/>
            <p:cNvSpPr txBox="1"/>
            <p:nvPr/>
          </p:nvSpPr>
          <p:spPr>
            <a:xfrm>
              <a:off x="15939311" y="2329637"/>
              <a:ext cx="4773175" cy="2995779"/>
            </a:xfrm>
            <a:prstGeom prst="rect">
              <a:avLst/>
            </a:prstGeom>
          </p:spPr>
          <p:txBody>
            <a:bodyPr lIns="0" tIns="0" rIns="0" bIns="0" rtlCol="0" anchor="t">
              <a:spAutoFit/>
            </a:bodyPr>
            <a:lstStyle/>
            <a:p>
              <a:pPr marL="342900" indent="-342900">
                <a:lnSpc>
                  <a:spcPct val="150000"/>
                </a:lnSpc>
                <a:buFont typeface="Arial" panose="020B0604020202020204" pitchFamily="34" charset="0"/>
                <a:buChar char="•"/>
              </a:pPr>
              <a:r>
                <a:rPr lang="en-US" sz="2500" spc="125">
                  <a:solidFill>
                    <a:srgbClr val="00294D"/>
                  </a:solidFill>
                  <a:latin typeface="Open Sans"/>
                </a:rPr>
                <a:t>Full-time;</a:t>
              </a:r>
            </a:p>
            <a:p>
              <a:pPr marL="342900" indent="-342900">
                <a:lnSpc>
                  <a:spcPct val="150000"/>
                </a:lnSpc>
                <a:buFont typeface="Arial" panose="020B0604020202020204" pitchFamily="34" charset="0"/>
                <a:buChar char="•"/>
              </a:pPr>
              <a:r>
                <a:rPr lang="en-US" sz="2500" spc="125">
                  <a:solidFill>
                    <a:srgbClr val="00294D"/>
                  </a:solidFill>
                  <a:latin typeface="Open Sans"/>
                </a:rPr>
                <a:t>Non-tenure track;</a:t>
              </a:r>
            </a:p>
            <a:p>
              <a:pPr marL="342900" indent="-342900">
                <a:lnSpc>
                  <a:spcPct val="150000"/>
                </a:lnSpc>
                <a:buFont typeface="Arial" panose="020B0604020202020204" pitchFamily="34" charset="0"/>
                <a:buChar char="•"/>
              </a:pPr>
              <a:r>
                <a:rPr lang="en-US" sz="2500" spc="125">
                  <a:solidFill>
                    <a:srgbClr val="00294D"/>
                  </a:solidFill>
                  <a:latin typeface="Open Sans"/>
                </a:rPr>
                <a:t>Senate (</a:t>
              </a:r>
              <a:r>
                <a:rPr lang="en-US" sz="2500" spc="125" err="1">
                  <a:solidFill>
                    <a:srgbClr val="00294D"/>
                  </a:solidFill>
                  <a:latin typeface="Open Sans"/>
                </a:rPr>
                <a:t>i.e.voting</a:t>
              </a:r>
              <a:r>
                <a:rPr lang="en-US" sz="2500" spc="125">
                  <a:solidFill>
                    <a:srgbClr val="00294D"/>
                  </a:solidFill>
                  <a:latin typeface="Open Sans"/>
                </a:rPr>
                <a:t>) faculty</a:t>
              </a:r>
            </a:p>
          </p:txBody>
        </p:sp>
        <p:grpSp>
          <p:nvGrpSpPr>
            <p:cNvPr id="27" name="Group 27"/>
            <p:cNvGrpSpPr/>
            <p:nvPr/>
          </p:nvGrpSpPr>
          <p:grpSpPr>
            <a:xfrm>
              <a:off x="1518692" y="0"/>
              <a:ext cx="5371240" cy="1359327"/>
              <a:chOff x="0" y="0"/>
              <a:chExt cx="2974921" cy="752878"/>
            </a:xfrm>
          </p:grpSpPr>
          <p:sp>
            <p:nvSpPr>
              <p:cNvPr id="28" name="Freeform 28"/>
              <p:cNvSpPr/>
              <p:nvPr/>
            </p:nvSpPr>
            <p:spPr>
              <a:xfrm>
                <a:off x="0" y="0"/>
                <a:ext cx="2974921" cy="752878"/>
              </a:xfrm>
              <a:custGeom>
                <a:avLst/>
                <a:gdLst/>
                <a:ahLst/>
                <a:cxnLst/>
                <a:rect l="l" t="t" r="r" b="b"/>
                <a:pathLst>
                  <a:path w="2974921" h="752878">
                    <a:moveTo>
                      <a:pt x="2850461" y="752878"/>
                    </a:moveTo>
                    <a:lnTo>
                      <a:pt x="124460" y="752878"/>
                    </a:lnTo>
                    <a:cubicBezTo>
                      <a:pt x="55880" y="752878"/>
                      <a:pt x="0" y="696998"/>
                      <a:pt x="0" y="628418"/>
                    </a:cubicBezTo>
                    <a:lnTo>
                      <a:pt x="0" y="124460"/>
                    </a:lnTo>
                    <a:cubicBezTo>
                      <a:pt x="0" y="55880"/>
                      <a:pt x="55880" y="0"/>
                      <a:pt x="124460" y="0"/>
                    </a:cubicBezTo>
                    <a:lnTo>
                      <a:pt x="2850461" y="0"/>
                    </a:lnTo>
                    <a:cubicBezTo>
                      <a:pt x="2919041" y="0"/>
                      <a:pt x="2974921" y="55880"/>
                      <a:pt x="2974921" y="124460"/>
                    </a:cubicBezTo>
                    <a:lnTo>
                      <a:pt x="2974921" y="628418"/>
                    </a:lnTo>
                    <a:cubicBezTo>
                      <a:pt x="2974921" y="696998"/>
                      <a:pt x="2919041" y="752878"/>
                      <a:pt x="2850461" y="752878"/>
                    </a:cubicBezTo>
                    <a:close/>
                  </a:path>
                </a:pathLst>
              </a:custGeom>
              <a:solidFill>
                <a:srgbClr val="F3F5F7"/>
              </a:solidFill>
            </p:spPr>
          </p:sp>
        </p:grpSp>
        <p:sp>
          <p:nvSpPr>
            <p:cNvPr id="29" name="TextBox 29"/>
            <p:cNvSpPr txBox="1"/>
            <p:nvPr/>
          </p:nvSpPr>
          <p:spPr>
            <a:xfrm>
              <a:off x="1897647" y="397088"/>
              <a:ext cx="4330824" cy="687197"/>
            </a:xfrm>
            <a:prstGeom prst="rect">
              <a:avLst/>
            </a:prstGeom>
          </p:spPr>
          <p:txBody>
            <a:bodyPr lIns="0" tIns="0" rIns="0" bIns="0" rtlCol="0" anchor="t">
              <a:spAutoFit/>
            </a:bodyPr>
            <a:lstStyle/>
            <a:p>
              <a:pPr algn="ctr">
                <a:lnSpc>
                  <a:spcPts val="4479"/>
                </a:lnSpc>
              </a:pPr>
              <a:r>
                <a:rPr lang="en-US" sz="2799" spc="338">
                  <a:solidFill>
                    <a:srgbClr val="AB5C00"/>
                  </a:solidFill>
                  <a:latin typeface="Aileron Regular Bold"/>
                </a:rPr>
                <a:t>Tenured</a:t>
              </a:r>
            </a:p>
          </p:txBody>
        </p:sp>
        <p:grpSp>
          <p:nvGrpSpPr>
            <p:cNvPr id="30" name="Group 30"/>
            <p:cNvGrpSpPr/>
            <p:nvPr/>
          </p:nvGrpSpPr>
          <p:grpSpPr>
            <a:xfrm>
              <a:off x="8523052" y="0"/>
              <a:ext cx="5425146" cy="1359327"/>
              <a:chOff x="0" y="0"/>
              <a:chExt cx="3004777" cy="752878"/>
            </a:xfrm>
          </p:grpSpPr>
          <p:sp>
            <p:nvSpPr>
              <p:cNvPr id="31" name="Freeform 31"/>
              <p:cNvSpPr/>
              <p:nvPr/>
            </p:nvSpPr>
            <p:spPr>
              <a:xfrm>
                <a:off x="0" y="0"/>
                <a:ext cx="3004778" cy="752878"/>
              </a:xfrm>
              <a:custGeom>
                <a:avLst/>
                <a:gdLst/>
                <a:ahLst/>
                <a:cxnLst/>
                <a:rect l="l" t="t" r="r" b="b"/>
                <a:pathLst>
                  <a:path w="3004778" h="752878">
                    <a:moveTo>
                      <a:pt x="2880317" y="752878"/>
                    </a:moveTo>
                    <a:lnTo>
                      <a:pt x="124460" y="752878"/>
                    </a:lnTo>
                    <a:cubicBezTo>
                      <a:pt x="55880" y="752878"/>
                      <a:pt x="0" y="696998"/>
                      <a:pt x="0" y="628418"/>
                    </a:cubicBezTo>
                    <a:lnTo>
                      <a:pt x="0" y="124460"/>
                    </a:lnTo>
                    <a:cubicBezTo>
                      <a:pt x="0" y="55880"/>
                      <a:pt x="55880" y="0"/>
                      <a:pt x="124460" y="0"/>
                    </a:cubicBezTo>
                    <a:lnTo>
                      <a:pt x="2880318" y="0"/>
                    </a:lnTo>
                    <a:cubicBezTo>
                      <a:pt x="2948898" y="0"/>
                      <a:pt x="3004778" y="55880"/>
                      <a:pt x="3004778" y="124460"/>
                    </a:cubicBezTo>
                    <a:lnTo>
                      <a:pt x="3004778" y="628418"/>
                    </a:lnTo>
                    <a:cubicBezTo>
                      <a:pt x="3004778" y="696998"/>
                      <a:pt x="2948898" y="752878"/>
                      <a:pt x="2880318" y="752878"/>
                    </a:cubicBezTo>
                    <a:close/>
                  </a:path>
                </a:pathLst>
              </a:custGeom>
              <a:solidFill>
                <a:srgbClr val="F3F5F7"/>
              </a:solidFill>
            </p:spPr>
          </p:sp>
        </p:grpSp>
        <p:sp>
          <p:nvSpPr>
            <p:cNvPr id="32" name="TextBox 32"/>
            <p:cNvSpPr txBox="1"/>
            <p:nvPr/>
          </p:nvSpPr>
          <p:spPr>
            <a:xfrm>
              <a:off x="9238277" y="397088"/>
              <a:ext cx="3969295" cy="687197"/>
            </a:xfrm>
            <a:prstGeom prst="rect">
              <a:avLst/>
            </a:prstGeom>
          </p:spPr>
          <p:txBody>
            <a:bodyPr lIns="0" tIns="0" rIns="0" bIns="0" rtlCol="0" anchor="t">
              <a:spAutoFit/>
            </a:bodyPr>
            <a:lstStyle/>
            <a:p>
              <a:pPr algn="ctr">
                <a:lnSpc>
                  <a:spcPts val="4479"/>
                </a:lnSpc>
              </a:pPr>
              <a:r>
                <a:rPr lang="en-US" sz="2799" spc="338">
                  <a:solidFill>
                    <a:srgbClr val="AB5C00"/>
                  </a:solidFill>
                  <a:latin typeface="Aileron Regular Bold"/>
                </a:rPr>
                <a:t>Tenure-Track</a:t>
              </a:r>
            </a:p>
          </p:txBody>
        </p:sp>
        <p:grpSp>
          <p:nvGrpSpPr>
            <p:cNvPr id="33" name="Group 33"/>
            <p:cNvGrpSpPr/>
            <p:nvPr/>
          </p:nvGrpSpPr>
          <p:grpSpPr>
            <a:xfrm>
              <a:off x="15568528" y="0"/>
              <a:ext cx="5425146" cy="1359327"/>
              <a:chOff x="0" y="0"/>
              <a:chExt cx="3004777" cy="752878"/>
            </a:xfrm>
          </p:grpSpPr>
          <p:sp>
            <p:nvSpPr>
              <p:cNvPr id="34" name="Freeform 34"/>
              <p:cNvSpPr/>
              <p:nvPr/>
            </p:nvSpPr>
            <p:spPr>
              <a:xfrm>
                <a:off x="0" y="0"/>
                <a:ext cx="3004778" cy="752878"/>
              </a:xfrm>
              <a:custGeom>
                <a:avLst/>
                <a:gdLst/>
                <a:ahLst/>
                <a:cxnLst/>
                <a:rect l="l" t="t" r="r" b="b"/>
                <a:pathLst>
                  <a:path w="3004778" h="752878">
                    <a:moveTo>
                      <a:pt x="2880317" y="752878"/>
                    </a:moveTo>
                    <a:lnTo>
                      <a:pt x="124460" y="752878"/>
                    </a:lnTo>
                    <a:cubicBezTo>
                      <a:pt x="55880" y="752878"/>
                      <a:pt x="0" y="696998"/>
                      <a:pt x="0" y="628418"/>
                    </a:cubicBezTo>
                    <a:lnTo>
                      <a:pt x="0" y="124460"/>
                    </a:lnTo>
                    <a:cubicBezTo>
                      <a:pt x="0" y="55880"/>
                      <a:pt x="55880" y="0"/>
                      <a:pt x="124460" y="0"/>
                    </a:cubicBezTo>
                    <a:lnTo>
                      <a:pt x="2880318" y="0"/>
                    </a:lnTo>
                    <a:cubicBezTo>
                      <a:pt x="2948898" y="0"/>
                      <a:pt x="3004778" y="55880"/>
                      <a:pt x="3004778" y="124460"/>
                    </a:cubicBezTo>
                    <a:lnTo>
                      <a:pt x="3004778" y="628418"/>
                    </a:lnTo>
                    <a:cubicBezTo>
                      <a:pt x="3004778" y="696998"/>
                      <a:pt x="2948898" y="752878"/>
                      <a:pt x="2880318" y="752878"/>
                    </a:cubicBezTo>
                    <a:close/>
                  </a:path>
                </a:pathLst>
              </a:custGeom>
              <a:solidFill>
                <a:srgbClr val="F3F5F7"/>
              </a:solidFill>
            </p:spPr>
          </p:sp>
        </p:grpSp>
        <p:sp>
          <p:nvSpPr>
            <p:cNvPr id="35" name="TextBox 35"/>
            <p:cNvSpPr txBox="1"/>
            <p:nvPr/>
          </p:nvSpPr>
          <p:spPr>
            <a:xfrm>
              <a:off x="15852951" y="335584"/>
              <a:ext cx="5033592" cy="687197"/>
            </a:xfrm>
            <a:prstGeom prst="rect">
              <a:avLst/>
            </a:prstGeom>
          </p:spPr>
          <p:txBody>
            <a:bodyPr wrap="square" lIns="0" tIns="0" rIns="0" bIns="0" rtlCol="0" anchor="t">
              <a:spAutoFit/>
            </a:bodyPr>
            <a:lstStyle/>
            <a:p>
              <a:pPr algn="ctr">
                <a:lnSpc>
                  <a:spcPts val="4479"/>
                </a:lnSpc>
              </a:pPr>
              <a:r>
                <a:rPr lang="en-US" sz="2799" spc="338">
                  <a:solidFill>
                    <a:srgbClr val="AB5C00"/>
                  </a:solidFill>
                  <a:latin typeface="Aileron Regular Bold"/>
                </a:rPr>
                <a:t>Non-tenure Track</a:t>
              </a:r>
            </a:p>
          </p:txBody>
        </p:sp>
      </p:grpSp>
      <p:sp>
        <p:nvSpPr>
          <p:cNvPr id="36" name="AutoShape 36"/>
          <p:cNvSpPr/>
          <p:nvPr/>
        </p:nvSpPr>
        <p:spPr>
          <a:xfrm>
            <a:off x="3662897" y="2126144"/>
            <a:ext cx="11403858" cy="0"/>
          </a:xfrm>
          <a:prstGeom prst="line">
            <a:avLst/>
          </a:prstGeom>
          <a:ln w="47625" cap="flat">
            <a:solidFill>
              <a:srgbClr val="AB5C00"/>
            </a:solidFill>
            <a:prstDash val="solid"/>
            <a:headEnd type="none" w="sm" len="sm"/>
            <a:tailEnd type="none" w="sm" len="sm"/>
          </a:ln>
        </p:spPr>
      </p:sp>
      <p:grpSp>
        <p:nvGrpSpPr>
          <p:cNvPr id="37" name="Group 37"/>
          <p:cNvGrpSpPr/>
          <p:nvPr/>
        </p:nvGrpSpPr>
        <p:grpSpPr>
          <a:xfrm>
            <a:off x="4591973" y="834412"/>
            <a:ext cx="9545706" cy="1363056"/>
            <a:chOff x="0" y="-161925"/>
            <a:chExt cx="12727608" cy="1817408"/>
          </a:xfrm>
        </p:grpSpPr>
        <p:sp>
          <p:nvSpPr>
            <p:cNvPr id="38" name="TextBox 38"/>
            <p:cNvSpPr txBox="1"/>
            <p:nvPr/>
          </p:nvSpPr>
          <p:spPr>
            <a:xfrm>
              <a:off x="0" y="-161925"/>
              <a:ext cx="12727608"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Population File Preparation</a:t>
              </a:r>
            </a:p>
          </p:txBody>
        </p:sp>
        <p:sp>
          <p:nvSpPr>
            <p:cNvPr id="39" name="TextBox 39"/>
            <p:cNvSpPr txBox="1"/>
            <p:nvPr/>
          </p:nvSpPr>
          <p:spPr>
            <a:xfrm>
              <a:off x="0" y="778063"/>
              <a:ext cx="12727608" cy="877420"/>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Who to include? </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5969"/>
            <a:ext cx="18288000" cy="841374"/>
            <a:chOff x="0" y="0"/>
            <a:chExt cx="12192000" cy="560916"/>
          </a:xfrm>
        </p:grpSpPr>
        <p:sp>
          <p:nvSpPr>
            <p:cNvPr id="3" name="Freeform 3"/>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4" name="Picture 4"/>
          <p:cNvPicPr>
            <a:picLocks noChangeAspect="1"/>
          </p:cNvPicPr>
          <p:nvPr/>
        </p:nvPicPr>
        <p:blipFill>
          <a:blip r:embed="rId3">
            <a:alphaModFix amt="49000"/>
          </a:blip>
          <a:srcRect/>
          <a:stretch>
            <a:fillRect/>
          </a:stretch>
        </p:blipFill>
        <p:spPr>
          <a:xfrm>
            <a:off x="15564353" y="0"/>
            <a:ext cx="2723647" cy="2249969"/>
          </a:xfrm>
          <a:prstGeom prst="rect">
            <a:avLst/>
          </a:prstGeom>
        </p:spPr>
      </p:pic>
      <p:sp>
        <p:nvSpPr>
          <p:cNvPr id="5" name="TextBox 5"/>
          <p:cNvSpPr txBox="1"/>
          <p:nvPr/>
        </p:nvSpPr>
        <p:spPr>
          <a:xfrm>
            <a:off x="5489620"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1</a:t>
            </a:r>
          </a:p>
        </p:txBody>
      </p:sp>
      <p:sp>
        <p:nvSpPr>
          <p:cNvPr id="6" name="TextBox 6"/>
          <p:cNvSpPr txBox="1"/>
          <p:nvPr/>
        </p:nvSpPr>
        <p:spPr>
          <a:xfrm>
            <a:off x="13374055"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3</a:t>
            </a:r>
          </a:p>
        </p:txBody>
      </p:sp>
      <p:sp>
        <p:nvSpPr>
          <p:cNvPr id="7" name="TextBox 7"/>
          <p:cNvSpPr txBox="1"/>
          <p:nvPr/>
        </p:nvSpPr>
        <p:spPr>
          <a:xfrm>
            <a:off x="4850793" y="2924251"/>
            <a:ext cx="12075383" cy="4931478"/>
          </a:xfrm>
          <a:prstGeom prst="rect">
            <a:avLst/>
          </a:prstGeom>
        </p:spPr>
        <p:txBody>
          <a:bodyPr lIns="0" tIns="0" rIns="0" bIns="0" rtlCol="0" anchor="t">
            <a:spAutoFit/>
          </a:bodyPr>
          <a:lstStyle/>
          <a:p>
            <a:pPr marL="374015" lvl="1" indent="-187007" algn="l">
              <a:lnSpc>
                <a:spcPct val="150000"/>
              </a:lnSpc>
              <a:buFont typeface="Arial"/>
              <a:buChar char="•"/>
            </a:pPr>
            <a:r>
              <a:rPr lang="en-US" sz="3099" spc="45" dirty="0">
                <a:solidFill>
                  <a:srgbClr val="00294D"/>
                </a:solidFill>
                <a:latin typeface="Open Sans Light"/>
              </a:rPr>
              <a:t>Faculty in terminal year after being denied tenure</a:t>
            </a:r>
          </a:p>
          <a:p>
            <a:pPr marL="374015" lvl="1" indent="-187007" algn="l">
              <a:lnSpc>
                <a:spcPct val="150000"/>
              </a:lnSpc>
              <a:buFont typeface="Arial"/>
              <a:buChar char="•"/>
            </a:pPr>
            <a:r>
              <a:rPr lang="en-US" sz="3099" spc="45" dirty="0">
                <a:solidFill>
                  <a:srgbClr val="00294D"/>
                </a:solidFill>
                <a:latin typeface="Open Sans Light"/>
              </a:rPr>
              <a:t>Senior administrators </a:t>
            </a:r>
          </a:p>
          <a:p>
            <a:pPr marL="1012447" lvl="2" indent="-337482" algn="l">
              <a:lnSpc>
                <a:spcPct val="150000"/>
              </a:lnSpc>
              <a:buFont typeface="Arial"/>
              <a:buChar char="⚬"/>
            </a:pPr>
            <a:r>
              <a:rPr lang="en-US" sz="3099" spc="45" dirty="0">
                <a:solidFill>
                  <a:srgbClr val="00294D"/>
                </a:solidFill>
                <a:latin typeface="Open Sans Light"/>
              </a:rPr>
              <a:t>Dean, Assistant Dean, Associate Provosts</a:t>
            </a:r>
          </a:p>
          <a:p>
            <a:pPr marL="1012447" lvl="2" indent="-337482" algn="l">
              <a:lnSpc>
                <a:spcPct val="150000"/>
              </a:lnSpc>
              <a:buFont typeface="Arial"/>
              <a:buChar char="⚬"/>
            </a:pPr>
            <a:r>
              <a:rPr lang="en-US" sz="3099" spc="45" dirty="0">
                <a:solidFill>
                  <a:srgbClr val="00294D"/>
                </a:solidFill>
                <a:latin typeface="Open Sans Light"/>
              </a:rPr>
              <a:t>(Chairs may be included)</a:t>
            </a:r>
          </a:p>
          <a:p>
            <a:pPr marL="374015" lvl="1" indent="-187007" algn="l">
              <a:lnSpc>
                <a:spcPct val="150000"/>
              </a:lnSpc>
              <a:buFont typeface="Arial"/>
              <a:buChar char="•"/>
            </a:pPr>
            <a:r>
              <a:rPr lang="en-US" sz="3099" spc="45" dirty="0">
                <a:solidFill>
                  <a:srgbClr val="00294D"/>
                </a:solidFill>
                <a:latin typeface="Open Sans Light"/>
              </a:rPr>
              <a:t>Faculty that have not yet been employed for a full calendar year at time of survey</a:t>
            </a:r>
          </a:p>
          <a:p>
            <a:pPr marL="374015" lvl="1" indent="-187007" algn="l">
              <a:lnSpc>
                <a:spcPct val="150000"/>
              </a:lnSpc>
              <a:buFont typeface="Arial"/>
              <a:buChar char="•"/>
            </a:pPr>
            <a:r>
              <a:rPr lang="en-US" sz="3099" spc="45" dirty="0">
                <a:solidFill>
                  <a:srgbClr val="00294D"/>
                </a:solidFill>
                <a:latin typeface="Open Sans Light"/>
              </a:rPr>
              <a:t>Part-time faculty</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1986" y="3171424"/>
            <a:ext cx="3554033" cy="3554033"/>
          </a:xfrm>
          <a:prstGeom prst="rect">
            <a:avLst/>
          </a:prstGeom>
        </p:spPr>
      </p:pic>
      <p:sp>
        <p:nvSpPr>
          <p:cNvPr id="9" name="AutoShape 9"/>
          <p:cNvSpPr/>
          <p:nvPr/>
        </p:nvSpPr>
        <p:spPr>
          <a:xfrm>
            <a:off x="3442071" y="2049527"/>
            <a:ext cx="11403858" cy="0"/>
          </a:xfrm>
          <a:prstGeom prst="line">
            <a:avLst/>
          </a:prstGeom>
          <a:ln w="47625" cap="flat">
            <a:solidFill>
              <a:srgbClr val="AB5C00"/>
            </a:solidFill>
            <a:prstDash val="solid"/>
            <a:headEnd type="none" w="sm" len="sm"/>
            <a:tailEnd type="none" w="sm" len="sm"/>
          </a:ln>
        </p:spPr>
      </p:sp>
      <p:grpSp>
        <p:nvGrpSpPr>
          <p:cNvPr id="10" name="Group 10"/>
          <p:cNvGrpSpPr/>
          <p:nvPr/>
        </p:nvGrpSpPr>
        <p:grpSpPr>
          <a:xfrm>
            <a:off x="2166370" y="957262"/>
            <a:ext cx="13955260" cy="1116077"/>
            <a:chOff x="0" y="0"/>
            <a:chExt cx="18607013" cy="1488103"/>
          </a:xfrm>
        </p:grpSpPr>
        <p:sp>
          <p:nvSpPr>
            <p:cNvPr id="11" name="TextBox 11"/>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Do Not Include!</a:t>
              </a:r>
            </a:p>
          </p:txBody>
        </p:sp>
        <p:sp>
          <p:nvSpPr>
            <p:cNvPr id="12" name="TextBox 12"/>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What should not be a part of the file?</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l="20372" r="11983"/>
          <a:stretch>
            <a:fillRect/>
          </a:stretch>
        </p:blipFill>
        <p:spPr>
          <a:xfrm>
            <a:off x="0" y="0"/>
            <a:ext cx="18288000" cy="10287000"/>
          </a:xfrm>
          <a:prstGeom prst="rect">
            <a:avLst/>
          </a:prstGeom>
        </p:spPr>
      </p:pic>
      <p:grpSp>
        <p:nvGrpSpPr>
          <p:cNvPr id="3" name="Group 3"/>
          <p:cNvGrpSpPr>
            <a:grpSpLocks noChangeAspect="1"/>
          </p:cNvGrpSpPr>
          <p:nvPr/>
        </p:nvGrpSpPr>
        <p:grpSpPr>
          <a:xfrm>
            <a:off x="0" y="9655969"/>
            <a:ext cx="18288000" cy="841374"/>
            <a:chOff x="0" y="0"/>
            <a:chExt cx="12192000" cy="560916"/>
          </a:xfrm>
        </p:grpSpPr>
        <p:sp>
          <p:nvSpPr>
            <p:cNvPr id="4" name="Freeform 4"/>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5" name="Picture 5"/>
          <p:cNvPicPr>
            <a:picLocks noChangeAspect="1"/>
          </p:cNvPicPr>
          <p:nvPr/>
        </p:nvPicPr>
        <p:blipFill>
          <a:blip r:embed="rId4">
            <a:alphaModFix amt="49000"/>
          </a:blip>
          <a:srcRect/>
          <a:stretch>
            <a:fillRect/>
          </a:stretch>
        </p:blipFill>
        <p:spPr>
          <a:xfrm>
            <a:off x="15564353" y="0"/>
            <a:ext cx="2723647" cy="224996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1776" y="3169180"/>
            <a:ext cx="3554033" cy="3554033"/>
          </a:xfrm>
          <a:prstGeom prst="rect">
            <a:avLst/>
          </a:prstGeom>
        </p:spPr>
      </p:pic>
      <p:sp>
        <p:nvSpPr>
          <p:cNvPr id="7" name="AutoShape 7"/>
          <p:cNvSpPr/>
          <p:nvPr/>
        </p:nvSpPr>
        <p:spPr>
          <a:xfrm>
            <a:off x="3442071" y="2049527"/>
            <a:ext cx="11403858" cy="0"/>
          </a:xfrm>
          <a:prstGeom prst="line">
            <a:avLst/>
          </a:prstGeom>
          <a:ln w="47625" cap="flat">
            <a:solidFill>
              <a:srgbClr val="AB5C00"/>
            </a:solidFill>
            <a:prstDash val="solid"/>
            <a:headEnd type="none" w="sm" len="sm"/>
            <a:tailEnd type="none" w="sm" len="sm"/>
          </a:ln>
        </p:spPr>
      </p:sp>
      <p:sp>
        <p:nvSpPr>
          <p:cNvPr id="8" name="TextBox 8"/>
          <p:cNvSpPr txBox="1"/>
          <p:nvPr/>
        </p:nvSpPr>
        <p:spPr>
          <a:xfrm>
            <a:off x="5489620"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1</a:t>
            </a:r>
          </a:p>
        </p:txBody>
      </p:sp>
      <p:sp>
        <p:nvSpPr>
          <p:cNvPr id="9" name="TextBox 9"/>
          <p:cNvSpPr txBox="1"/>
          <p:nvPr/>
        </p:nvSpPr>
        <p:spPr>
          <a:xfrm>
            <a:off x="5489620" y="3861213"/>
            <a:ext cx="11997493" cy="1846659"/>
          </a:xfrm>
          <a:prstGeom prst="rect">
            <a:avLst/>
          </a:prstGeom>
        </p:spPr>
        <p:txBody>
          <a:bodyPr lIns="0" tIns="0" rIns="0" bIns="0" rtlCol="0" anchor="t">
            <a:spAutoFit/>
          </a:bodyPr>
          <a:lstStyle/>
          <a:p>
            <a:pPr>
              <a:lnSpc>
                <a:spcPts val="3571"/>
              </a:lnSpc>
            </a:pPr>
            <a:r>
              <a:rPr lang="en-US" sz="3099" spc="43">
                <a:solidFill>
                  <a:srgbClr val="00294D"/>
                </a:solidFill>
                <a:latin typeface="Open Sans Bold" panose="020B0604020202020204" charset="0"/>
                <a:ea typeface="Open Sans Bold" panose="020B0604020202020204" charset="0"/>
                <a:cs typeface="Open Sans Bold" panose="020B0604020202020204" charset="0"/>
              </a:rPr>
              <a:t>(R)</a:t>
            </a:r>
            <a:r>
              <a:rPr lang="en-US" sz="3099" spc="43" err="1">
                <a:solidFill>
                  <a:srgbClr val="00294D"/>
                </a:solidFill>
                <a:latin typeface="Open Sans Light"/>
              </a:rPr>
              <a:t>equired</a:t>
            </a:r>
            <a:r>
              <a:rPr lang="en-US" sz="3099" spc="43">
                <a:solidFill>
                  <a:srgbClr val="00294D"/>
                </a:solidFill>
                <a:latin typeface="Open Sans Light"/>
              </a:rPr>
              <a:t> variables are critical for building COACHE reports.</a:t>
            </a:r>
          </a:p>
          <a:p>
            <a:pPr>
              <a:lnSpc>
                <a:spcPts val="3571"/>
              </a:lnSpc>
            </a:pPr>
            <a:r>
              <a:rPr lang="en-US" sz="3099" spc="43">
                <a:solidFill>
                  <a:srgbClr val="00294D"/>
                </a:solidFill>
                <a:latin typeface="Open Sans Bold" panose="020B0604020202020204" charset="0"/>
                <a:ea typeface="Open Sans Bold" panose="020B0604020202020204" charset="0"/>
                <a:cs typeface="Open Sans Bold" panose="020B0604020202020204" charset="0"/>
              </a:rPr>
              <a:t>(I)</a:t>
            </a:r>
            <a:r>
              <a:rPr lang="en-US" sz="3099" spc="43" err="1">
                <a:solidFill>
                  <a:srgbClr val="00294D"/>
                </a:solidFill>
                <a:latin typeface="Open Sans Light"/>
              </a:rPr>
              <a:t>mportant</a:t>
            </a:r>
            <a:r>
              <a:rPr lang="en-US" sz="3099" spc="43">
                <a:solidFill>
                  <a:srgbClr val="00294D"/>
                </a:solidFill>
                <a:latin typeface="Open Sans Light"/>
              </a:rPr>
              <a:t> variables are helpful.</a:t>
            </a:r>
          </a:p>
          <a:p>
            <a:pPr>
              <a:lnSpc>
                <a:spcPts val="3571"/>
              </a:lnSpc>
            </a:pPr>
            <a:r>
              <a:rPr lang="en-US" sz="3099" spc="43">
                <a:solidFill>
                  <a:srgbClr val="00294D"/>
                </a:solidFill>
                <a:latin typeface="Open Sans Bold" panose="020B0806030504020204" charset="0"/>
                <a:ea typeface="Open Sans Bold" panose="020B0806030504020204" charset="0"/>
                <a:cs typeface="Open Sans Bold" panose="020B0806030504020204" charset="0"/>
              </a:rPr>
              <a:t>(O)</a:t>
            </a:r>
            <a:r>
              <a:rPr lang="en-US" sz="3099" spc="43" err="1">
                <a:solidFill>
                  <a:srgbClr val="00294D"/>
                </a:solidFill>
                <a:latin typeface="Open Sans Light"/>
              </a:rPr>
              <a:t>ptional</a:t>
            </a:r>
            <a:r>
              <a:rPr lang="en-US" sz="3099" spc="43">
                <a:solidFill>
                  <a:srgbClr val="00294D"/>
                </a:solidFill>
                <a:latin typeface="Open Sans Light"/>
              </a:rPr>
              <a:t> variables are useful for potential outside research.</a:t>
            </a:r>
          </a:p>
          <a:p>
            <a:pPr algn="l">
              <a:lnSpc>
                <a:spcPts val="3571"/>
              </a:lnSpc>
            </a:pPr>
            <a:endParaRPr lang="en-US" sz="3099" spc="43">
              <a:solidFill>
                <a:srgbClr val="00294D"/>
              </a:solidFill>
              <a:latin typeface="Open Sans Light"/>
            </a:endParaRPr>
          </a:p>
        </p:txBody>
      </p:sp>
      <p:grpSp>
        <p:nvGrpSpPr>
          <p:cNvPr id="10" name="Group 10"/>
          <p:cNvGrpSpPr/>
          <p:nvPr/>
        </p:nvGrpSpPr>
        <p:grpSpPr>
          <a:xfrm>
            <a:off x="2109220" y="957262"/>
            <a:ext cx="13955260" cy="1116077"/>
            <a:chOff x="0" y="0"/>
            <a:chExt cx="18607013" cy="1488103"/>
          </a:xfrm>
        </p:grpSpPr>
        <p:sp>
          <p:nvSpPr>
            <p:cNvPr id="11" name="TextBox 11"/>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Population File Variables</a:t>
              </a:r>
            </a:p>
          </p:txBody>
        </p:sp>
        <p:sp>
          <p:nvSpPr>
            <p:cNvPr id="12" name="TextBox 12"/>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What variables should I pay attention to?</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a:stretch>
            <a:fillRect/>
          </a:stretch>
        </p:blipFill>
        <p:spPr>
          <a:xfrm>
            <a:off x="0" y="0"/>
            <a:ext cx="18288000" cy="10287000"/>
          </a:xfrm>
          <a:prstGeom prst="rect">
            <a:avLst/>
          </a:prstGeom>
        </p:spPr>
      </p:pic>
      <p:grpSp>
        <p:nvGrpSpPr>
          <p:cNvPr id="3" name="Group 3"/>
          <p:cNvGrpSpPr>
            <a:grpSpLocks noChangeAspect="1"/>
          </p:cNvGrpSpPr>
          <p:nvPr/>
        </p:nvGrpSpPr>
        <p:grpSpPr>
          <a:xfrm>
            <a:off x="0" y="9655969"/>
            <a:ext cx="18288000" cy="841374"/>
            <a:chOff x="0" y="0"/>
            <a:chExt cx="12192000" cy="560916"/>
          </a:xfrm>
        </p:grpSpPr>
        <p:sp>
          <p:nvSpPr>
            <p:cNvPr id="4" name="Freeform 4"/>
            <p:cNvSpPr/>
            <p:nvPr/>
          </p:nvSpPr>
          <p:spPr>
            <a:xfrm>
              <a:off x="0" y="0"/>
              <a:ext cx="12192000" cy="560959"/>
            </a:xfrm>
            <a:custGeom>
              <a:avLst/>
              <a:gdLst/>
              <a:ahLst/>
              <a:cxnLst/>
              <a:rect l="l" t="t" r="r" b="b"/>
              <a:pathLst>
                <a:path w="12192000" h="560959">
                  <a:moveTo>
                    <a:pt x="0" y="0"/>
                  </a:moveTo>
                  <a:lnTo>
                    <a:pt x="12192000" y="0"/>
                  </a:lnTo>
                  <a:lnTo>
                    <a:pt x="12192000" y="560959"/>
                  </a:lnTo>
                  <a:lnTo>
                    <a:pt x="0" y="560959"/>
                  </a:lnTo>
                  <a:close/>
                </a:path>
              </a:pathLst>
            </a:custGeom>
            <a:solidFill>
              <a:srgbClr val="00294D"/>
            </a:solidFill>
          </p:spPr>
        </p:sp>
      </p:grpSp>
      <p:pic>
        <p:nvPicPr>
          <p:cNvPr id="5" name="Picture 5"/>
          <p:cNvPicPr>
            <a:picLocks noChangeAspect="1"/>
          </p:cNvPicPr>
          <p:nvPr/>
        </p:nvPicPr>
        <p:blipFill>
          <a:blip r:embed="rId4">
            <a:alphaModFix amt="49000"/>
          </a:blip>
          <a:srcRect/>
          <a:stretch>
            <a:fillRect/>
          </a:stretch>
        </p:blipFill>
        <p:spPr>
          <a:xfrm>
            <a:off x="15564353" y="0"/>
            <a:ext cx="2723647" cy="2249969"/>
          </a:xfrm>
          <a:prstGeom prst="rect">
            <a:avLst/>
          </a:prstGeom>
        </p:spPr>
      </p:pic>
      <p:sp>
        <p:nvSpPr>
          <p:cNvPr id="6" name="AutoShape 6"/>
          <p:cNvSpPr/>
          <p:nvPr/>
        </p:nvSpPr>
        <p:spPr>
          <a:xfrm>
            <a:off x="3442071" y="2049527"/>
            <a:ext cx="11403858" cy="0"/>
          </a:xfrm>
          <a:prstGeom prst="line">
            <a:avLst/>
          </a:prstGeom>
          <a:ln w="47625" cap="flat">
            <a:solidFill>
              <a:srgbClr val="AB5C00"/>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3514137"/>
            <a:ext cx="3554033" cy="3554033"/>
          </a:xfrm>
          <a:prstGeom prst="rect">
            <a:avLst/>
          </a:prstGeom>
        </p:spPr>
      </p:pic>
      <p:sp>
        <p:nvSpPr>
          <p:cNvPr id="8" name="TextBox 8"/>
          <p:cNvSpPr txBox="1"/>
          <p:nvPr/>
        </p:nvSpPr>
        <p:spPr>
          <a:xfrm>
            <a:off x="5489620" y="3428412"/>
            <a:ext cx="692977" cy="722726"/>
          </a:xfrm>
          <a:prstGeom prst="rect">
            <a:avLst/>
          </a:prstGeom>
        </p:spPr>
        <p:txBody>
          <a:bodyPr lIns="0" tIns="0" rIns="0" bIns="0" rtlCol="0" anchor="t">
            <a:spAutoFit/>
          </a:bodyPr>
          <a:lstStyle/>
          <a:p>
            <a:pPr algn="ctr">
              <a:lnSpc>
                <a:spcPts val="5873"/>
              </a:lnSpc>
            </a:pPr>
            <a:r>
              <a:rPr lang="en-US" sz="4195" spc="209">
                <a:solidFill>
                  <a:srgbClr val="FFFFFF"/>
                </a:solidFill>
                <a:latin typeface="Aileron Regular Bold"/>
              </a:rPr>
              <a:t>1</a:t>
            </a:r>
          </a:p>
        </p:txBody>
      </p:sp>
      <p:sp>
        <p:nvSpPr>
          <p:cNvPr id="9" name="TextBox 9"/>
          <p:cNvSpPr txBox="1"/>
          <p:nvPr/>
        </p:nvSpPr>
        <p:spPr>
          <a:xfrm>
            <a:off x="5105400" y="3189630"/>
            <a:ext cx="11997493" cy="4753994"/>
          </a:xfrm>
          <a:prstGeom prst="rect">
            <a:avLst/>
          </a:prstGeom>
        </p:spPr>
        <p:txBody>
          <a:bodyPr lIns="0" tIns="0" rIns="0" bIns="0" rtlCol="0" anchor="t">
            <a:spAutoFit/>
          </a:bodyPr>
          <a:lstStyle/>
          <a:p>
            <a:pPr marL="668655" lvl="1" indent="-334645">
              <a:lnSpc>
                <a:spcPct val="150000"/>
              </a:lnSpc>
              <a:buFont typeface="Arial"/>
              <a:buChar char="•"/>
            </a:pPr>
            <a:r>
              <a:rPr lang="en-US" sz="3050" b="1" spc="43" dirty="0">
                <a:solidFill>
                  <a:srgbClr val="00294D"/>
                </a:solidFill>
                <a:latin typeface="Open Sans Bold"/>
                <a:ea typeface="Open Sans Bold"/>
                <a:cs typeface="Open Sans Bold"/>
              </a:rPr>
              <a:t>Institutional Data</a:t>
            </a:r>
            <a:r>
              <a:rPr lang="en-US" sz="3050" spc="43" dirty="0">
                <a:solidFill>
                  <a:srgbClr val="00294D"/>
                </a:solidFill>
                <a:latin typeface="Open Sans Light"/>
                <a:ea typeface="Open Sans Light"/>
                <a:cs typeface="Open Sans Light"/>
              </a:rPr>
              <a:t> – Name and title of Chief Academic Officer (CAO), institution nickname, etc. </a:t>
            </a:r>
            <a:endParaRPr lang="en-US" sz="3099" b="1" spc="43">
              <a:solidFill>
                <a:srgbClr val="00294D"/>
              </a:solidFill>
              <a:latin typeface="Open Sans Bold" panose="020B0806030504020204" charset="0"/>
              <a:ea typeface="Open Sans Bold" panose="020B0806030504020204" charset="0"/>
              <a:cs typeface="Open Sans Bold" panose="020B0806030504020204" charset="0"/>
            </a:endParaRPr>
          </a:p>
          <a:p>
            <a:pPr marL="668655" lvl="1" indent="-334645">
              <a:lnSpc>
                <a:spcPct val="150000"/>
              </a:lnSpc>
              <a:buFont typeface="Arial"/>
              <a:buChar char="•"/>
            </a:pPr>
            <a:r>
              <a:rPr lang="en-US" sz="3050" b="1" spc="43" dirty="0" err="1">
                <a:solidFill>
                  <a:srgbClr val="00294D"/>
                </a:solidFill>
                <a:latin typeface="Open Sans Bold"/>
                <a:ea typeface="Open Sans Bold"/>
                <a:cs typeface="Open Sans Bold"/>
              </a:rPr>
              <a:t>Localid</a:t>
            </a:r>
            <a:r>
              <a:rPr lang="en-US" sz="3050" spc="43" dirty="0">
                <a:solidFill>
                  <a:srgbClr val="00294D"/>
                </a:solidFill>
                <a:latin typeface="Open Sans Light"/>
                <a:ea typeface="Open Sans Light"/>
                <a:cs typeface="Open Sans Light"/>
              </a:rPr>
              <a:t> – unique identifiers (NOT social security numbers)</a:t>
            </a:r>
          </a:p>
          <a:p>
            <a:pPr marL="668655" lvl="1" indent="-334645">
              <a:lnSpc>
                <a:spcPct val="150000"/>
              </a:lnSpc>
              <a:buFont typeface="Arial"/>
              <a:buChar char="•"/>
            </a:pPr>
            <a:r>
              <a:rPr lang="en-US" sz="3050" b="1" spc="16" dirty="0">
                <a:solidFill>
                  <a:srgbClr val="00294D"/>
                </a:solidFill>
                <a:latin typeface="Open Sans Bold"/>
                <a:ea typeface="Open Sans Bold"/>
                <a:cs typeface="Open Sans Bold"/>
              </a:rPr>
              <a:t>E-mail</a:t>
            </a:r>
          </a:p>
          <a:p>
            <a:pPr marL="668655" lvl="1" indent="-334645">
              <a:lnSpc>
                <a:spcPct val="150000"/>
              </a:lnSpc>
              <a:buFont typeface="Arial"/>
              <a:buChar char="•"/>
            </a:pPr>
            <a:r>
              <a:rPr lang="en-US" sz="3050" b="1" spc="16" dirty="0">
                <a:solidFill>
                  <a:srgbClr val="00294D"/>
                </a:solidFill>
                <a:latin typeface="Open Sans Bold"/>
                <a:ea typeface="Open Sans Bold"/>
                <a:cs typeface="Open Sans Bold"/>
              </a:rPr>
              <a:t>Demographic data </a:t>
            </a:r>
            <a:r>
              <a:rPr lang="en-US" sz="3050" spc="16" dirty="0">
                <a:solidFill>
                  <a:srgbClr val="00294D"/>
                </a:solidFill>
                <a:latin typeface="Open Sans Light"/>
                <a:ea typeface="Open Sans Light"/>
                <a:cs typeface="Open Sans Light"/>
              </a:rPr>
              <a:t>(race, gender, citizen, rank, tenure)</a:t>
            </a:r>
          </a:p>
          <a:p>
            <a:pPr marL="668655" lvl="1" indent="-334645">
              <a:lnSpc>
                <a:spcPct val="150000"/>
              </a:lnSpc>
              <a:buFont typeface="Arial"/>
              <a:buChar char="•"/>
            </a:pPr>
            <a:r>
              <a:rPr lang="en-US" sz="3050" b="1" spc="16" dirty="0" err="1">
                <a:solidFill>
                  <a:srgbClr val="00294D"/>
                </a:solidFill>
                <a:latin typeface="Open Sans Bold"/>
                <a:ea typeface="Open Sans Bold"/>
                <a:cs typeface="Open Sans Bold"/>
              </a:rPr>
              <a:t>Acarea</a:t>
            </a:r>
            <a:r>
              <a:rPr lang="en-US" sz="3050" spc="16" dirty="0">
                <a:solidFill>
                  <a:srgbClr val="00294D"/>
                </a:solidFill>
                <a:latin typeface="Open Sans Light"/>
                <a:ea typeface="Open Sans Light"/>
                <a:cs typeface="Open Sans Light"/>
              </a:rPr>
              <a:t> or COACHE “Academic Area” code</a:t>
            </a:r>
            <a:endParaRPr lang="en-US" sz="3050" b="1" spc="16" dirty="0">
              <a:solidFill>
                <a:srgbClr val="00294D"/>
              </a:solidFill>
              <a:latin typeface="Open Sans Light"/>
              <a:ea typeface="Open Sans Light"/>
              <a:cs typeface="Open Sans Light"/>
            </a:endParaRPr>
          </a:p>
          <a:p>
            <a:pPr algn="l">
              <a:lnSpc>
                <a:spcPts val="3571"/>
              </a:lnSpc>
            </a:pPr>
            <a:endParaRPr lang="en-US" sz="3099" spc="16">
              <a:solidFill>
                <a:srgbClr val="00294D"/>
              </a:solidFill>
              <a:latin typeface="Arimo Bold"/>
            </a:endParaRPr>
          </a:p>
        </p:txBody>
      </p:sp>
      <p:grpSp>
        <p:nvGrpSpPr>
          <p:cNvPr id="10" name="Group 10"/>
          <p:cNvGrpSpPr/>
          <p:nvPr/>
        </p:nvGrpSpPr>
        <p:grpSpPr>
          <a:xfrm>
            <a:off x="2109220" y="957262"/>
            <a:ext cx="13955260" cy="1116077"/>
            <a:chOff x="0" y="0"/>
            <a:chExt cx="18607013" cy="1488103"/>
          </a:xfrm>
        </p:grpSpPr>
        <p:sp>
          <p:nvSpPr>
            <p:cNvPr id="11" name="TextBox 11"/>
            <p:cNvSpPr txBox="1"/>
            <p:nvPr/>
          </p:nvSpPr>
          <p:spPr>
            <a:xfrm>
              <a:off x="0" y="-161925"/>
              <a:ext cx="18316727" cy="1208067"/>
            </a:xfrm>
            <a:prstGeom prst="rect">
              <a:avLst/>
            </a:prstGeom>
          </p:spPr>
          <p:txBody>
            <a:bodyPr lIns="0" tIns="0" rIns="0" bIns="0" rtlCol="0" anchor="t">
              <a:spAutoFit/>
            </a:bodyPr>
            <a:lstStyle/>
            <a:p>
              <a:pPr marL="0" lvl="0" indent="0" algn="ctr">
                <a:lnSpc>
                  <a:spcPts val="6811"/>
                </a:lnSpc>
                <a:spcBef>
                  <a:spcPct val="0"/>
                </a:spcBef>
              </a:pPr>
              <a:r>
                <a:rPr lang="en-US" sz="5199" spc="155">
                  <a:solidFill>
                    <a:srgbClr val="00294D"/>
                  </a:solidFill>
                  <a:latin typeface="ITC Franklin Gothic Std 2"/>
                </a:rPr>
                <a:t>Key Required Variables</a:t>
              </a:r>
            </a:p>
          </p:txBody>
        </p:sp>
        <p:sp>
          <p:nvSpPr>
            <p:cNvPr id="12" name="TextBox 12"/>
            <p:cNvSpPr txBox="1"/>
            <p:nvPr/>
          </p:nvSpPr>
          <p:spPr>
            <a:xfrm>
              <a:off x="290286" y="629582"/>
              <a:ext cx="18316727" cy="858521"/>
            </a:xfrm>
            <a:prstGeom prst="rect">
              <a:avLst/>
            </a:prstGeom>
          </p:spPr>
          <p:txBody>
            <a:bodyPr lIns="0" tIns="0" rIns="0" bIns="0" rtlCol="0" anchor="t">
              <a:spAutoFit/>
            </a:bodyPr>
            <a:lstStyle/>
            <a:p>
              <a:pPr marL="0" lvl="0" indent="0" algn="ctr">
                <a:lnSpc>
                  <a:spcPts val="5459"/>
                </a:lnSpc>
              </a:pPr>
              <a:r>
                <a:rPr lang="en-US" sz="3899" spc="194">
                  <a:solidFill>
                    <a:srgbClr val="00294D"/>
                  </a:solidFill>
                  <a:latin typeface="Open Sans"/>
                </a:rPr>
                <a:t>What variables must be included in my file?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1523d4-2d47-4848-9d33-fbb30c2efed8" xsi:nil="true"/>
    <lcf76f155ced4ddcb4097134ff3c332f xmlns="76c95f47-bfab-4893-96b2-24baecddf92e">
      <Terms xmlns="http://schemas.microsoft.com/office/infopath/2007/PartnerControls"/>
    </lcf76f155ced4ddcb4097134ff3c332f>
    <SharedWithUsers xmlns="851523d4-2d47-4848-9d33-fbb30c2efed8">
      <UserInfo>
        <DisplayName>Ruiz, Deborah</DisplayName>
        <AccountId>112</AccountId>
        <AccountType/>
      </UserInfo>
      <UserInfo>
        <DisplayName>Benson, R Todd</DisplayName>
        <AccountId>9</AccountId>
        <AccountType/>
      </UserInfo>
      <UserInfo>
        <DisplayName>Kim, Jeannie</DisplayName>
        <AccountId>68</AccountId>
        <AccountType/>
      </UserInfo>
      <UserInfo>
        <DisplayName>Scungio, Lauren Alexandra</DisplayName>
        <AccountId>15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003C3E12A6864387E99E3D7D057546" ma:contentTypeVersion="17" ma:contentTypeDescription="Create a new document." ma:contentTypeScope="" ma:versionID="6efaa4d670109b99f9e3b20dced0073c">
  <xsd:schema xmlns:xsd="http://www.w3.org/2001/XMLSchema" xmlns:xs="http://www.w3.org/2001/XMLSchema" xmlns:p="http://schemas.microsoft.com/office/2006/metadata/properties" xmlns:ns2="76c95f47-bfab-4893-96b2-24baecddf92e" xmlns:ns3="851523d4-2d47-4848-9d33-fbb30c2efed8" targetNamespace="http://schemas.microsoft.com/office/2006/metadata/properties" ma:root="true" ma:fieldsID="42701f3001ac84e29432d0019939c5e4" ns2:_="" ns3:_="">
    <xsd:import namespace="76c95f47-bfab-4893-96b2-24baecddf92e"/>
    <xsd:import namespace="851523d4-2d47-4848-9d33-fbb30c2efe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95f47-bfab-4893-96b2-24baecddf9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1523d4-2d47-4848-9d33-fbb30c2efed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b81ffd-e337-4557-a5a4-6a2e517cb3eb}" ma:internalName="TaxCatchAll" ma:showField="CatchAllData" ma:web="851523d4-2d47-4848-9d33-fbb30c2efe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1F3821-175F-4FA8-A7B7-3B917F3C7C1E}">
  <ds:schemaRefs>
    <ds:schemaRef ds:uri="http://schemas.microsoft.com/office/infopath/2007/PartnerControls"/>
    <ds:schemaRef ds:uri="http://purl.org/dc/terms/"/>
    <ds:schemaRef ds:uri="http://purl.org/dc/elements/1.1/"/>
    <ds:schemaRef ds:uri="http://schemas.microsoft.com/office/2006/documentManagement/types"/>
    <ds:schemaRef ds:uri="http://schemas.openxmlformats.org/package/2006/metadata/core-properties"/>
    <ds:schemaRef ds:uri="76c95f47-bfab-4893-96b2-24baecddf92e"/>
    <ds:schemaRef ds:uri="http://purl.org/dc/dcmitype/"/>
    <ds:schemaRef ds:uri="851523d4-2d47-4848-9d33-fbb30c2efed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609CBD5-CC39-4C25-8B40-C5B4FDE21F97}">
  <ds:schemaRefs>
    <ds:schemaRef ds:uri="http://schemas.microsoft.com/sharepoint/v3/contenttype/forms"/>
  </ds:schemaRefs>
</ds:datastoreItem>
</file>

<file path=customXml/itemProps3.xml><?xml version="1.0" encoding="utf-8"?>
<ds:datastoreItem xmlns:ds="http://schemas.openxmlformats.org/officeDocument/2006/customXml" ds:itemID="{8061BB18-8925-416D-A14C-75AF94A435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c95f47-bfab-4893-96b2-24baecddf92e"/>
    <ds:schemaRef ds:uri="851523d4-2d47-4848-9d33-fbb30c2efe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1552</TotalTime>
  <Words>4568</Words>
  <Application>Microsoft Office PowerPoint</Application>
  <PresentationFormat>Custom</PresentationFormat>
  <Paragraphs>334</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COACHE_JOBSAT_RampingUp_2023</dc:title>
  <dc:creator>Kim, Jeannie</dc:creator>
  <cp:lastModifiedBy>Kim, Jeannie</cp:lastModifiedBy>
  <cp:revision>51</cp:revision>
  <dcterms:created xsi:type="dcterms:W3CDTF">2006-08-16T00:00:00Z</dcterms:created>
  <dcterms:modified xsi:type="dcterms:W3CDTF">2023-07-31T22:42:41Z</dcterms:modified>
  <dc:identifier>DAE_A7fJSlo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0x0101004A003C3E12A6864387E99E3D7D057546</vt:lpwstr>
  </property>
  <property fmtid="{D5CDD505-2E9C-101B-9397-08002B2CF9AE}" pid="3" name="MediaServiceImageTags">
    <vt:lpwstr/>
  </property>
</Properties>
</file>