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395" r:id="rId5"/>
    <p:sldId id="396" r:id="rId6"/>
    <p:sldId id="383" r:id="rId7"/>
    <p:sldId id="377" r:id="rId8"/>
    <p:sldId id="384" r:id="rId9"/>
    <p:sldId id="373" r:id="rId10"/>
    <p:sldId id="375" r:id="rId11"/>
    <p:sldId id="374" r:id="rId12"/>
    <p:sldId id="385" r:id="rId13"/>
    <p:sldId id="378" r:id="rId14"/>
    <p:sldId id="386" r:id="rId15"/>
    <p:sldId id="380" r:id="rId16"/>
    <p:sldId id="387" r:id="rId17"/>
    <p:sldId id="381" r:id="rId18"/>
    <p:sldId id="388" r:id="rId19"/>
    <p:sldId id="382" r:id="rId20"/>
    <p:sldId id="391" r:id="rId21"/>
    <p:sldId id="389" r:id="rId22"/>
    <p:sldId id="39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89D045-FDBC-43CC-9B84-8932884E6F2F}">
          <p14:sldIdLst>
            <p14:sldId id="395"/>
            <p14:sldId id="396"/>
            <p14:sldId id="383"/>
            <p14:sldId id="377"/>
            <p14:sldId id="384"/>
            <p14:sldId id="373"/>
            <p14:sldId id="375"/>
            <p14:sldId id="374"/>
            <p14:sldId id="385"/>
            <p14:sldId id="378"/>
            <p14:sldId id="386"/>
            <p14:sldId id="380"/>
            <p14:sldId id="387"/>
            <p14:sldId id="381"/>
            <p14:sldId id="388"/>
            <p14:sldId id="382"/>
            <p14:sldId id="391"/>
            <p14:sldId id="389"/>
            <p14:sldId id="392"/>
          </p14:sldIdLst>
        </p14:section>
      </p14:section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5F267B-3FDF-B7A3-2217-76A27FE2C5AD}" name="Benson, R Todd" initials="BR" userId="S::todd_benson@gse.harvard.edu::7f9dec6e-53cd-42a3-9dd7-01f73f680ee6" providerId="AD"/>
  <p188:author id="{27CF91ED-4F52-9FE0-AEE8-4CE2BA787877}" name="Fu, Annie" initials="FA" userId="S::anniefu@gse.harvard.edu::0522d913-13e7-422d-8c1f-4c9f7d635fc0" providerId="AD"/>
  <p188:author id="{D59300EE-2348-A0BD-380C-D94DECDCA6D5}" name="Kim, Jeannie" initials="JK" userId="S::jeannie_kim@gse.harvard.edu::4eabcd18-e25c-4758-8c6f-90893a085c9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4D"/>
    <a:srgbClr val="A51C30"/>
    <a:srgbClr val="EBE3E5"/>
    <a:srgbClr val="C49FA5"/>
    <a:srgbClr val="6C6A0C"/>
    <a:srgbClr val="FFECDD"/>
    <a:srgbClr val="FFF5ED"/>
    <a:srgbClr val="FAD2B2"/>
    <a:srgbClr val="9E7948"/>
    <a:srgbClr val="AB5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1FF592-3F30-4CDB-4388-F7DF247D60CE}" v="34" dt="2026-01-05T18:01:05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, Annie" userId="S::anniefu@gse.harvard.edu::0522d913-13e7-422d-8c1f-4c9f7d635fc0" providerId="AD" clId="Web-{DA1FF592-3F30-4CDB-4388-F7DF247D60CE}"/>
    <pc:docChg chg="modSld">
      <pc:chgData name="Fu, Annie" userId="S::anniefu@gse.harvard.edu::0522d913-13e7-422d-8c1f-4c9f7d635fc0" providerId="AD" clId="Web-{DA1FF592-3F30-4CDB-4388-F7DF247D60CE}" dt="2026-01-05T18:01:05.685" v="16" actId="20577"/>
      <pc:docMkLst>
        <pc:docMk/>
      </pc:docMkLst>
      <pc:sldChg chg="modSp">
        <pc:chgData name="Fu, Annie" userId="S::anniefu@gse.harvard.edu::0522d913-13e7-422d-8c1f-4c9f7d635fc0" providerId="AD" clId="Web-{DA1FF592-3F30-4CDB-4388-F7DF247D60CE}" dt="2026-01-05T17:55:42.087" v="1" actId="20577"/>
        <pc:sldMkLst>
          <pc:docMk/>
          <pc:sldMk cId="2122708952" sldId="373"/>
        </pc:sldMkLst>
        <pc:spChg chg="mod">
          <ac:chgData name="Fu, Annie" userId="S::anniefu@gse.harvard.edu::0522d913-13e7-422d-8c1f-4c9f7d635fc0" providerId="AD" clId="Web-{DA1FF592-3F30-4CDB-4388-F7DF247D60CE}" dt="2026-01-05T17:55:42.087" v="1" actId="20577"/>
          <ac:spMkLst>
            <pc:docMk/>
            <pc:sldMk cId="2122708952" sldId="373"/>
            <ac:spMk id="2" creationId="{5E10647B-9599-8021-313B-E4B0CE7FC14D}"/>
          </ac:spMkLst>
        </pc:spChg>
      </pc:sldChg>
      <pc:sldChg chg="modSp">
        <pc:chgData name="Fu, Annie" userId="S::anniefu@gse.harvard.edu::0522d913-13e7-422d-8c1f-4c9f7d635fc0" providerId="AD" clId="Web-{DA1FF592-3F30-4CDB-4388-F7DF247D60CE}" dt="2026-01-05T18:01:05.685" v="16" actId="20577"/>
        <pc:sldMkLst>
          <pc:docMk/>
          <pc:sldMk cId="3789908732" sldId="384"/>
        </pc:sldMkLst>
        <pc:spChg chg="mod">
          <ac:chgData name="Fu, Annie" userId="S::anniefu@gse.harvard.edu::0522d913-13e7-422d-8c1f-4c9f7d635fc0" providerId="AD" clId="Web-{DA1FF592-3F30-4CDB-4388-F7DF247D60CE}" dt="2026-01-05T18:01:05.685" v="16" actId="20577"/>
          <ac:spMkLst>
            <pc:docMk/>
            <pc:sldMk cId="3789908732" sldId="384"/>
            <ac:spMk id="47" creationId="{30D8039A-E43E-EAC7-B877-83F0653AFBA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B4711-DD7D-41DF-8782-577BA9E3959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28E22-A099-4ED5-8B7E-C0AF9A88B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47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0DCF3-86B8-DCEE-3239-77E442809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EE8F2F-9CB7-E6C0-83DA-28B230527B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5B7BB7-EB8C-F4C6-9246-D51BCB1530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A2FD5-5223-D128-A429-2746CEC322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28E22-A099-4ED5-8B7E-C0AF9A88B1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09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27667-205A-7CA0-DC93-A7DE18121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7C16B5-CAD0-4BF7-7710-4505514273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149BC7-0579-17BD-0534-40AADEAB42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C32AB-347F-2410-DCA8-F446061B38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28E22-A099-4ED5-8B7E-C0AF9A88B1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85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Segoe UI" panose="020B0502040204020203" pitchFamily="34" charset="0"/>
              </a:rPr>
              <a:t>Note from COACHE: To change the image, 1) click on the image, 2) right click and select “Change Picture” from “This Device”, 3) select the picture from your device and click “Insert.”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28E22-A099-4ED5-8B7E-C0AF9A88B1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75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28E22-A099-4ED5-8B7E-C0AF9A88B1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33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Remind them to delete the last paragraph if pre-</a:t>
            </a:r>
            <a:r>
              <a:rPr lang="en-US" err="1"/>
              <a:t>emptives</a:t>
            </a:r>
            <a:r>
              <a:rPr lang="en-US"/>
              <a:t> don’t apply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28E22-A099-4ED5-8B7E-C0AF9A88B1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24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Segoe UI" panose="020B0502040204020203" pitchFamily="34" charset="0"/>
              </a:rPr>
              <a:t>Note from COACHE: This "Next Steps" slide is for your reference. Use it to outline your presentation plan and map out a clear roadmap moving forward.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28E22-A099-4ED5-8B7E-C0AF9A88B1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2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ECB80-2DAD-0386-1432-37061C8C2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237804-22B5-729B-5C47-ED476BBE8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B5A7B-A831-471B-27A6-E98D71B9D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2405-60AC-493E-98C9-476147D69830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02816-9A3B-B424-CFFE-4C03A0864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BA90F-E2A6-63B4-E6A6-724D1AA29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C981-D501-4622-BC84-B0975765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6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7D97B-CCC0-8BEF-EED0-38E0E0554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6EC7B-97E4-1E47-376C-0E7591C4E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0BE90-51F0-40EC-2489-D9978225F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2405-60AC-493E-98C9-476147D69830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022E-1A84-86EE-9318-72D521DE4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6F62E-F54F-B36F-0F92-C94F29DF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C981-D501-4622-BC84-B0975765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A3663B-2A97-4D35-3299-05D1AB8CDE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0F4A8F-1159-BC32-BDD9-E84237520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9F589-F6E3-EFF1-A6B3-9A87974CE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2405-60AC-493E-98C9-476147D69830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FA71F-D686-A5F9-96F9-BE8CD7D03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22FD2-1E59-6B41-17EA-D91800DE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C981-D501-4622-BC84-B0975765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43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02B2D-2EC6-2511-F714-46E023F4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F7F2D-F958-75A0-4F91-2429068FB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C076F-A063-939F-84BD-2450441DC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2405-60AC-493E-98C9-476147D69830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8E419-0E5B-3030-C810-E3CEF04DD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499ED-D11F-E997-172F-50613B019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C981-D501-4622-BC84-B0975765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6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6CAF4-A19F-7076-6334-FC155221C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7AB3C-7142-2D70-AC1E-A3EF2A5F0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0A28-FCB3-12BE-1DAC-64433A5B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2405-60AC-493E-98C9-476147D69830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845C8-D353-77B6-93DB-DB4E4F239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ECAFA-2D8C-6549-EB49-5776906FF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C981-D501-4622-BC84-B0975765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0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7552D-C626-D87E-3BC7-ED271EA25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6BB4F-B4A4-95FD-1C47-3C489DC15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D450D6-DE80-F5F8-AE09-4EFE80FCB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EC025-04D4-1BFB-777A-3AD5E1F29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2405-60AC-493E-98C9-476147D69830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90DFD-6010-68CB-1622-453EDC9B2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A4B0B-B8C9-86AC-7D4C-855D1C77B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C981-D501-4622-BC84-B0975765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8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2A1D6-2D7A-E0CB-D09E-3C45458BE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13E42-F791-1501-890D-35C1D2754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0AC54A-CC42-542B-7E29-012D853A7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059E43-F1C8-63BD-4C30-88AC6B59F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91F089-2E90-081F-4E34-F7CF37D61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97319-9CDC-4B22-0D12-2272C30B7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2405-60AC-493E-98C9-476147D69830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C823D-FFB8-B8DB-A9CA-BACE2C882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F24D0E-6FF9-7F3A-89F4-4DA93803E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C981-D501-4622-BC84-B0975765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3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D3AB4-F1C3-ACA7-7B5E-B9D5A5B5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281B56-5E2A-4A29-F48E-577A371C4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2405-60AC-493E-98C9-476147D69830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25D57D-5DF0-92DB-05E8-0D0ABD622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10743-CFD2-9977-686F-B00E55815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C981-D501-4622-BC84-B0975765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5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262ACF-0DE9-7935-663E-98586D6AE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2405-60AC-493E-98C9-476147D69830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4A9E4F-3879-2852-AFED-78B1F17E7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8E5F2-E8B2-3843-8C5D-37426AB5F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C981-D501-4622-BC84-B0975765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79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37A87-CA70-6F24-C746-6CF4CDDFE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4C539-4C97-C237-89D1-68831BC91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46A1C8-B7EE-2B9D-6CC4-6F8D1F0D5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32607-7088-6912-C54E-22FA66A6F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2405-60AC-493E-98C9-476147D69830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0DEC3-D762-59CC-CD4C-8754FA259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49468-938A-16C3-3C6E-28D93686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C981-D501-4622-BC84-B0975765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3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6E674-8276-5201-CFD9-AA83D6F03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7B8B18-6D29-0DFE-C43A-8BCC2AA10D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C536C-871A-3681-A523-1473B7A37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D7EA0-1B02-134D-86F5-92AC6EC53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2405-60AC-493E-98C9-476147D69830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77176-9036-628E-5FF1-C9D0EDF19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466B5-858C-002C-EB66-0E21752EB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C981-D501-4622-BC84-B0975765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2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288BA5-BF80-920E-6EC1-C902398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94B1A-EEF1-E9E9-9675-42712C8B5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7FA57-85A0-1CFE-22AF-3F9510923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282405-60AC-493E-98C9-476147D69830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66179-BE24-FDC2-D196-5CEB2BCFC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D3496-C6E0-98AB-0C7E-549146D4F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EEC981-D501-4622-BC84-B0975765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1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www.youtube.com/playlist?list=PLLGZPs84NldR085NoN4mKPkjghfz0IboV" TargetMode="Externa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D0086-6A7F-34A2-7BEF-359A173C9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9FD6AA6D-6BC7-86B1-E37F-F32EEF90EF86}"/>
              </a:ext>
            </a:extLst>
          </p:cNvPr>
          <p:cNvSpPr txBox="1"/>
          <p:nvPr/>
        </p:nvSpPr>
        <p:spPr>
          <a:xfrm>
            <a:off x="1384568" y="5399676"/>
            <a:ext cx="40305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00">
              <a:latin typeface="Montserrat" panose="00000500000000000000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1C4AD32-FBF8-7079-F5C0-5C467582DB11}"/>
              </a:ext>
            </a:extLst>
          </p:cNvPr>
          <p:cNvSpPr/>
          <p:nvPr/>
        </p:nvSpPr>
        <p:spPr>
          <a:xfrm>
            <a:off x="8467" y="0"/>
            <a:ext cx="1220046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5FA11530-2301-1708-1B5A-43AA8FAA34D8}"/>
              </a:ext>
            </a:extLst>
          </p:cNvPr>
          <p:cNvSpPr/>
          <p:nvPr/>
        </p:nvSpPr>
        <p:spPr>
          <a:xfrm>
            <a:off x="6349" y="6190403"/>
            <a:ext cx="12192000" cy="0"/>
          </a:xfrm>
          <a:prstGeom prst="line">
            <a:avLst/>
          </a:prstGeom>
          <a:ln w="19050" cap="flat">
            <a:solidFill>
              <a:srgbClr val="282A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13" name="Group 5">
            <a:extLst>
              <a:ext uri="{FF2B5EF4-FFF2-40B4-BE49-F238E27FC236}">
                <a16:creationId xmlns:a16="http://schemas.microsoft.com/office/drawing/2014/main" id="{B33DEC25-CE54-8B9C-9DE4-B55988EE8E8B}"/>
              </a:ext>
            </a:extLst>
          </p:cNvPr>
          <p:cNvGrpSpPr/>
          <p:nvPr/>
        </p:nvGrpSpPr>
        <p:grpSpPr>
          <a:xfrm>
            <a:off x="0" y="6428302"/>
            <a:ext cx="12192000" cy="431292"/>
            <a:chOff x="0" y="0"/>
            <a:chExt cx="24384000" cy="862584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E94C495-F848-5448-3989-AB2FDA3D4DD3}"/>
                </a:ext>
              </a:extLst>
            </p:cNvPr>
            <p:cNvSpPr/>
            <p:nvPr/>
          </p:nvSpPr>
          <p:spPr>
            <a:xfrm>
              <a:off x="0" y="0"/>
              <a:ext cx="24384000" cy="862584"/>
            </a:xfrm>
            <a:custGeom>
              <a:avLst/>
              <a:gdLst/>
              <a:ahLst/>
              <a:cxnLst/>
              <a:rect l="l" t="t" r="r" b="b"/>
              <a:pathLst>
                <a:path w="24384000" h="862584">
                  <a:moveTo>
                    <a:pt x="0" y="0"/>
                  </a:moveTo>
                  <a:lnTo>
                    <a:pt x="24384000" y="0"/>
                  </a:lnTo>
                  <a:lnTo>
                    <a:pt x="24384000" y="862584"/>
                  </a:lnTo>
                  <a:lnTo>
                    <a:pt x="0" y="862584"/>
                  </a:lnTo>
                  <a:close/>
                </a:path>
              </a:pathLst>
            </a:custGeom>
            <a:solidFill>
              <a:srgbClr val="00294D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5" name="TextBox 7">
            <a:extLst>
              <a:ext uri="{FF2B5EF4-FFF2-40B4-BE49-F238E27FC236}">
                <a16:creationId xmlns:a16="http://schemas.microsoft.com/office/drawing/2014/main" id="{E142F60E-929B-9B19-C665-D562DFEB425F}"/>
              </a:ext>
            </a:extLst>
          </p:cNvPr>
          <p:cNvSpPr txBox="1"/>
          <p:nvPr/>
        </p:nvSpPr>
        <p:spPr>
          <a:xfrm>
            <a:off x="296531" y="6555045"/>
            <a:ext cx="5799469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COACHE | Faculty Retention and Exit Survey</a:t>
            </a:r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AA7A7B7-8831-EC77-3757-0C4A7478D3D7}"/>
              </a:ext>
            </a:extLst>
          </p:cNvPr>
          <p:cNvSpPr txBox="1"/>
          <p:nvPr/>
        </p:nvSpPr>
        <p:spPr>
          <a:xfrm>
            <a:off x="685800" y="648984"/>
            <a:ext cx="44958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600" b="1" spc="-200">
                <a:solidFill>
                  <a:srgbClr val="282A29"/>
                </a:solidFill>
                <a:latin typeface="DM Sans" pitchFamily="2" charset="0"/>
                <a:ea typeface="Open Sauce Semi-Bold"/>
                <a:cs typeface="Open Sauce Semi-Bold"/>
                <a:sym typeface="Open Sauce Semi-Bold"/>
              </a:rPr>
              <a:t>About This Slide Deck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8AC8239-BE12-6847-FD61-714E16877013}"/>
              </a:ext>
            </a:extLst>
          </p:cNvPr>
          <p:cNvGrpSpPr/>
          <p:nvPr/>
        </p:nvGrpSpPr>
        <p:grpSpPr>
          <a:xfrm>
            <a:off x="7849260" y="5274409"/>
            <a:ext cx="3962924" cy="914400"/>
            <a:chOff x="7849260" y="5274409"/>
            <a:chExt cx="3962924" cy="914400"/>
          </a:xfrm>
        </p:grpSpPr>
        <p:pic>
          <p:nvPicPr>
            <p:cNvPr id="2" name="Graphic 1" descr="Chevron arrows with solid fill">
              <a:extLst>
                <a:ext uri="{FF2B5EF4-FFF2-40B4-BE49-F238E27FC236}">
                  <a16:creationId xmlns:a16="http://schemas.microsoft.com/office/drawing/2014/main" id="{B56EEA6F-6A14-9248-1F8B-20733C93A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49260" y="5274409"/>
              <a:ext cx="914400" cy="9144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BE0430-B241-94D7-3351-9828077C62C9}"/>
                </a:ext>
              </a:extLst>
            </p:cNvPr>
            <p:cNvSpPr txBox="1"/>
            <p:nvPr/>
          </p:nvSpPr>
          <p:spPr>
            <a:xfrm>
              <a:off x="8766834" y="5408013"/>
              <a:ext cx="3045350" cy="5891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20000"/>
                </a:lnSpc>
                <a:spcAft>
                  <a:spcPts val="1000"/>
                </a:spcAft>
                <a:buNone/>
              </a:pPr>
              <a:r>
                <a:rPr lang="en-US" sz="1400">
                  <a:highlight>
                    <a:srgbClr val="FFFF00"/>
                  </a:highlight>
                  <a:latin typeface="Montserrat"/>
                  <a:ea typeface="SimSun"/>
                  <a:cs typeface="Times New Roman"/>
                </a:rPr>
                <a:t>UP NEXT</a:t>
              </a:r>
              <a:r>
                <a:rPr lang="en-US" sz="1400">
                  <a:effectLst/>
                  <a:latin typeface="Montserrat"/>
                  <a:ea typeface="SimSun"/>
                  <a:cs typeface="Times New Roman"/>
                </a:rPr>
                <a:t>: Mapping out </a:t>
              </a:r>
              <a:r>
                <a:rPr lang="en-US" sz="1400">
                  <a:latin typeface="Montserrat"/>
                  <a:ea typeface="SimSun"/>
                  <a:cs typeface="Times New Roman"/>
                </a:rPr>
                <a:t>the landscape of your presentation</a:t>
              </a:r>
              <a:endParaRPr lang="en-US" sz="1400">
                <a:effectLst/>
                <a:latin typeface="Montserrat"/>
                <a:ea typeface="SimSun"/>
                <a:cs typeface="Times New Roman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6C4B53C-3F6D-DAE6-B8CC-4AC02E36370F}"/>
              </a:ext>
            </a:extLst>
          </p:cNvPr>
          <p:cNvSpPr txBox="1"/>
          <p:nvPr/>
        </p:nvSpPr>
        <p:spPr>
          <a:xfrm>
            <a:off x="604837" y="1458497"/>
            <a:ext cx="4686829" cy="49402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1100">
                <a:effectLst/>
                <a:latin typeface="Montserrat" panose="00000500000000000000" pitchFamily="2" charset="0"/>
                <a:ea typeface="SimSun"/>
                <a:cs typeface="Times New Roman"/>
              </a:rPr>
              <a:t>Congratulations on receiving your </a:t>
            </a:r>
            <a:r>
              <a:rPr lang="en-US" sz="1100" b="1">
                <a:effectLst/>
                <a:latin typeface="Montserrat" panose="00000500000000000000" pitchFamily="2" charset="0"/>
                <a:ea typeface="SimSun"/>
                <a:cs typeface="Times New Roman"/>
              </a:rPr>
              <a:t>Exit and </a:t>
            </a:r>
            <a:r>
              <a:rPr lang="en-US" sz="1100" b="1">
                <a:latin typeface="Montserrat" panose="00000500000000000000" pitchFamily="2" charset="0"/>
                <a:ea typeface="SimSun"/>
                <a:cs typeface="Times New Roman"/>
              </a:rPr>
              <a:t>Retention </a:t>
            </a:r>
            <a:r>
              <a:rPr lang="en-US" sz="1100" b="1">
                <a:effectLst/>
                <a:latin typeface="Montserrat" panose="00000500000000000000" pitchFamily="2" charset="0"/>
                <a:ea typeface="SimSun"/>
                <a:cs typeface="Times New Roman"/>
              </a:rPr>
              <a:t>Survey Report</a:t>
            </a:r>
            <a:r>
              <a:rPr lang="en-US" sz="1100">
                <a:effectLst/>
                <a:latin typeface="Montserrat" panose="00000500000000000000" pitchFamily="2" charset="0"/>
                <a:ea typeface="SimSun"/>
                <a:cs typeface="Times New Roman"/>
              </a:rPr>
              <a:t>! Now, what’s next? This slide deck will guide you through your report and prepare you for data dissemination. </a:t>
            </a:r>
          </a:p>
          <a:p>
            <a:pPr marL="0">
              <a:spcAft>
                <a:spcPts val="1000"/>
              </a:spcAft>
              <a:buNone/>
            </a:pPr>
            <a:endParaRPr lang="en-US" sz="1100">
              <a:effectLst/>
              <a:latin typeface="Montserrat" panose="00000500000000000000" pitchFamily="2" charset="0"/>
              <a:ea typeface="SimSun"/>
              <a:cs typeface="Times New Roman"/>
            </a:endParaRPr>
          </a:p>
          <a:p>
            <a:pPr lvl="1">
              <a:spcAft>
                <a:spcPts val="1000"/>
              </a:spcAft>
            </a:pPr>
            <a:endParaRPr lang="en-US" sz="1100" b="1">
              <a:latin typeface="Montserrat"/>
              <a:ea typeface="SimSun"/>
              <a:cs typeface="Times New Roman"/>
            </a:endParaRPr>
          </a:p>
          <a:p>
            <a:pPr marL="171450" indent="-1714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100">
                <a:latin typeface="Montserrat"/>
              </a:rPr>
              <a:t>Develop an </a:t>
            </a:r>
            <a:r>
              <a:rPr lang="en-US" sz="1100" b="1">
                <a:latin typeface="Montserrat"/>
              </a:rPr>
              <a:t>executive summary </a:t>
            </a:r>
            <a:r>
              <a:rPr lang="en-US" sz="1100">
                <a:latin typeface="Montserrat"/>
              </a:rPr>
              <a:t>for a specific task group, committee, or faculty leadership group</a:t>
            </a:r>
          </a:p>
          <a:p>
            <a:pPr marL="171450" indent="-1714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100">
                <a:latin typeface="Montserrat"/>
              </a:rPr>
              <a:t>Identify key </a:t>
            </a:r>
            <a:r>
              <a:rPr lang="en-US" sz="1100" b="1">
                <a:latin typeface="Montserrat"/>
              </a:rPr>
              <a:t>trends </a:t>
            </a:r>
            <a:r>
              <a:rPr lang="en-US" sz="1100">
                <a:latin typeface="Montserrat"/>
              </a:rPr>
              <a:t>and </a:t>
            </a:r>
            <a:r>
              <a:rPr lang="en-US" sz="1100" b="1">
                <a:latin typeface="Montserrat"/>
              </a:rPr>
              <a:t>patterns </a:t>
            </a:r>
            <a:r>
              <a:rPr lang="en-US" sz="1100">
                <a:latin typeface="Montserrat"/>
              </a:rPr>
              <a:t>in faculty mobility</a:t>
            </a:r>
          </a:p>
          <a:p>
            <a:pPr marL="171450" indent="-1714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100">
                <a:latin typeface="Montserrat"/>
                <a:ea typeface="SimSun"/>
                <a:cs typeface="Times New Roman"/>
              </a:rPr>
              <a:t>Identify key </a:t>
            </a:r>
            <a:r>
              <a:rPr lang="en-US" sz="1100" b="1">
                <a:latin typeface="Montserrat"/>
                <a:ea typeface="SimSun"/>
                <a:cs typeface="Times New Roman"/>
              </a:rPr>
              <a:t>strengths </a:t>
            </a:r>
            <a:r>
              <a:rPr lang="en-US" sz="1100">
                <a:latin typeface="Montserrat"/>
                <a:ea typeface="SimSun"/>
                <a:cs typeface="Times New Roman"/>
              </a:rPr>
              <a:t>and </a:t>
            </a:r>
            <a:r>
              <a:rPr lang="en-US" sz="1100" b="1">
                <a:latin typeface="Montserrat"/>
                <a:ea typeface="SimSun"/>
                <a:cs typeface="Times New Roman"/>
              </a:rPr>
              <a:t>areas for improvements </a:t>
            </a:r>
            <a:r>
              <a:rPr lang="en-US" sz="1100">
                <a:latin typeface="Montserrat"/>
                <a:ea typeface="SimSun"/>
                <a:cs typeface="Times New Roman"/>
              </a:rPr>
              <a:t>in retention programs and policies</a:t>
            </a:r>
          </a:p>
          <a:p>
            <a:pPr marL="171450" indent="-17145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1100">
              <a:latin typeface="Montserrat"/>
              <a:ea typeface="SimSun"/>
              <a:cs typeface="Times New Roman"/>
            </a:endParaRPr>
          </a:p>
          <a:p>
            <a:pPr>
              <a:spcAft>
                <a:spcPts val="1000"/>
              </a:spcAft>
            </a:pPr>
            <a:endParaRPr lang="en-US" sz="1100">
              <a:latin typeface="Montserrat"/>
              <a:ea typeface="SimSun"/>
              <a:cs typeface="Times New Roman"/>
            </a:endParaRPr>
          </a:p>
          <a:p>
            <a:pPr marL="171450" indent="-1714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100">
                <a:latin typeface="Montserrat" panose="00000500000000000000" pitchFamily="2" charset="0"/>
                <a:ea typeface="SimSun"/>
                <a:cs typeface="Times New Roman"/>
              </a:rPr>
              <a:t>Navigate the report platform</a:t>
            </a:r>
          </a:p>
          <a:p>
            <a:pPr marL="171450" indent="-1714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100">
                <a:latin typeface="Montserrat" panose="00000500000000000000" pitchFamily="2" charset="0"/>
                <a:ea typeface="SimSun"/>
                <a:cs typeface="Times New Roman"/>
              </a:rPr>
              <a:t>Interpret specific data visualizations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1100" b="1">
                <a:latin typeface="Montserrat" panose="00000500000000000000" pitchFamily="2" charset="0"/>
                <a:ea typeface="SimSun"/>
                <a:cs typeface="Times New Roman"/>
              </a:rPr>
              <a:t>But the Video Guides DO! </a:t>
            </a:r>
            <a:r>
              <a:rPr lang="en-US" sz="1100">
                <a:latin typeface="Montserrat"/>
                <a:ea typeface="SimSun"/>
                <a:cs typeface="Times New Roman"/>
              </a:rPr>
              <a:t>We strongly recommend reviewing the </a:t>
            </a:r>
            <a:r>
              <a:rPr lang="en-US" sz="1100">
                <a:latin typeface="Montserrat"/>
                <a:ea typeface="SimSun"/>
                <a:cs typeface="Times New Roman"/>
                <a:hlinkClick r:id="rId5"/>
              </a:rPr>
              <a:t>video guides</a:t>
            </a:r>
            <a:r>
              <a:rPr lang="en-US" sz="1100">
                <a:latin typeface="Montserrat"/>
                <a:ea typeface="SimSun"/>
                <a:cs typeface="Times New Roman"/>
              </a:rPr>
              <a:t> on data interpretation before or alongside working on this slide.</a:t>
            </a:r>
            <a:endParaRPr lang="en-US" sz="1100" b="1">
              <a:latin typeface="Montserrat" panose="00000500000000000000" pitchFamily="2" charset="0"/>
            </a:endParaRPr>
          </a:p>
          <a:p>
            <a:pPr marL="0">
              <a:lnSpc>
                <a:spcPct val="120000"/>
              </a:lnSpc>
              <a:spcAft>
                <a:spcPts val="1000"/>
              </a:spcAft>
              <a:buNone/>
            </a:pPr>
            <a:endParaRPr lang="en-US" sz="1100">
              <a:latin typeface="Montserrat" panose="00000500000000000000" pitchFamily="2" charset="0"/>
              <a:ea typeface="SimSun"/>
              <a:cs typeface="Times New Roman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996467-DB4A-1E6E-D9CC-25191AB04863}"/>
              </a:ext>
            </a:extLst>
          </p:cNvPr>
          <p:cNvSpPr txBox="1"/>
          <p:nvPr/>
        </p:nvSpPr>
        <p:spPr>
          <a:xfrm>
            <a:off x="5695950" y="1984708"/>
            <a:ext cx="5891212" cy="32300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100" b="1">
                <a:effectLst/>
                <a:latin typeface="Montserrat"/>
                <a:ea typeface="SimSun"/>
                <a:cs typeface="Times New Roman"/>
              </a:rPr>
              <a:t>Know Your Audience </a:t>
            </a:r>
            <a:r>
              <a:rPr lang="en-US" sz="1100">
                <a:effectLst/>
                <a:latin typeface="Montserrat"/>
                <a:ea typeface="SimSun"/>
                <a:cs typeface="Times New Roman"/>
              </a:rPr>
              <a:t>– Begin by considering who your audiences are. What are their areas of influence? Which results are they most likely to care about? You can </a:t>
            </a:r>
            <a:r>
              <a:rPr lang="en-US" sz="1100">
                <a:latin typeface="Montserrat"/>
                <a:ea typeface="SimSun"/>
                <a:cs typeface="Times New Roman"/>
              </a:rPr>
              <a:t>customize your slide deck based on </a:t>
            </a:r>
            <a:r>
              <a:rPr lang="en-US" sz="1100">
                <a:effectLst/>
                <a:latin typeface="Montserrat"/>
                <a:ea typeface="SimSun"/>
                <a:cs typeface="Times New Roman"/>
              </a:rPr>
              <a:t>your audience’s needs.</a:t>
            </a:r>
            <a:endParaRPr lang="en-US" sz="1100" b="1">
              <a:latin typeface="Montserrat"/>
              <a:ea typeface="SimSu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100" b="1">
                <a:latin typeface="Montserrat"/>
                <a:ea typeface="SimSun"/>
                <a:cs typeface="Times New Roman"/>
              </a:rPr>
              <a:t>Working </a:t>
            </a:r>
            <a:r>
              <a:rPr lang="en-US" sz="1100" b="1">
                <a:effectLst/>
                <a:latin typeface="Montserrat"/>
                <a:ea typeface="SimSun"/>
                <a:cs typeface="Times New Roman"/>
              </a:rPr>
              <a:t>Slides</a:t>
            </a:r>
            <a:r>
              <a:rPr lang="en-US" sz="1100">
                <a:effectLst/>
                <a:latin typeface="Montserrat"/>
                <a:ea typeface="SimSun"/>
                <a:cs typeface="Times New Roman"/>
              </a:rPr>
              <a:t> – These slides prompt you to enter key data points from your report. They include </a:t>
            </a:r>
            <a:r>
              <a:rPr lang="en-US" sz="1100" u="sng">
                <a:effectLst/>
                <a:latin typeface="Montserrat"/>
                <a:ea typeface="SimSun"/>
                <a:cs typeface="Times New Roman"/>
              </a:rPr>
              <a:t>an image in the corner </a:t>
            </a:r>
            <a:r>
              <a:rPr lang="en-US" sz="1100">
                <a:effectLst/>
                <a:latin typeface="Montserrat"/>
                <a:ea typeface="SimSun"/>
                <a:cs typeface="Times New Roman"/>
              </a:rPr>
              <a:t>for easy identification. If you wish, you may change the image and add your branding to these slides.</a:t>
            </a:r>
          </a:p>
          <a:p>
            <a:pPr marL="342900" indent="-342900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100" b="1">
                <a:latin typeface="Montserrat"/>
                <a:ea typeface="SimSun"/>
                <a:cs typeface="Times New Roman"/>
              </a:rPr>
              <a:t>Instructional</a:t>
            </a:r>
            <a:r>
              <a:rPr lang="en-US" sz="1100" b="1">
                <a:effectLst/>
                <a:latin typeface="Montserrat"/>
                <a:ea typeface="SimSun"/>
                <a:cs typeface="Times New Roman"/>
              </a:rPr>
              <a:t> Slides</a:t>
            </a:r>
            <a:r>
              <a:rPr lang="en-US" sz="1100">
                <a:effectLst/>
                <a:latin typeface="Montserrat"/>
                <a:ea typeface="SimSun"/>
                <a:cs typeface="Times New Roman"/>
              </a:rPr>
              <a:t> – Each </a:t>
            </a:r>
            <a:r>
              <a:rPr lang="en-US" sz="1100">
                <a:latin typeface="Montserrat"/>
                <a:ea typeface="SimSun"/>
                <a:cs typeface="Times New Roman"/>
              </a:rPr>
              <a:t>working</a:t>
            </a:r>
            <a:r>
              <a:rPr lang="en-US" sz="1100">
                <a:effectLst/>
                <a:latin typeface="Montserrat"/>
                <a:ea typeface="SimSun"/>
                <a:cs typeface="Times New Roman"/>
              </a:rPr>
              <a:t> slide is preceded by an </a:t>
            </a:r>
            <a:r>
              <a:rPr lang="en-US" sz="1100">
                <a:latin typeface="Montserrat"/>
                <a:ea typeface="SimSun"/>
                <a:cs typeface="Times New Roman"/>
              </a:rPr>
              <a:t>instructional</a:t>
            </a:r>
            <a:r>
              <a:rPr lang="en-US" sz="1100">
                <a:effectLst/>
                <a:latin typeface="Montserrat"/>
                <a:ea typeface="SimSun"/>
                <a:cs typeface="Times New Roman"/>
              </a:rPr>
              <a:t> slide to help you locate </a:t>
            </a:r>
            <a:r>
              <a:rPr lang="en-US" sz="1100">
                <a:latin typeface="Montserrat"/>
                <a:ea typeface="SimSun"/>
                <a:cs typeface="Times New Roman"/>
              </a:rPr>
              <a:t>the </a:t>
            </a:r>
            <a:r>
              <a:rPr lang="en-US" sz="1100">
                <a:effectLst/>
                <a:latin typeface="Montserrat"/>
                <a:ea typeface="SimSun"/>
                <a:cs typeface="Times New Roman"/>
              </a:rPr>
              <a:t>relevant data. These slides have </a:t>
            </a:r>
            <a:r>
              <a:rPr lang="en-US" sz="1100" u="sng">
                <a:effectLst/>
                <a:latin typeface="Montserrat"/>
                <a:ea typeface="SimSun"/>
                <a:cs typeface="Times New Roman"/>
              </a:rPr>
              <a:t>a COACHE logo on top</a:t>
            </a:r>
            <a:r>
              <a:rPr lang="en-US" sz="1100">
                <a:effectLst/>
                <a:latin typeface="Montserrat"/>
                <a:ea typeface="SimSun"/>
                <a:cs typeface="Times New Roman"/>
              </a:rPr>
              <a:t> for easy identification. </a:t>
            </a:r>
            <a:endParaRPr lang="en-US" sz="1100" b="1">
              <a:effectLst/>
              <a:latin typeface="Montserrat"/>
              <a:ea typeface="SimSu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1000"/>
              </a:spcAft>
              <a:buAutoNum type="arabicPeriod"/>
            </a:pPr>
            <a:r>
              <a:rPr lang="en-US" sz="1100" b="1">
                <a:effectLst/>
                <a:latin typeface="Montserrat"/>
                <a:ea typeface="SimSun"/>
                <a:cs typeface="Times New Roman"/>
              </a:rPr>
              <a:t>Finalize Your Slide Deck</a:t>
            </a:r>
            <a:r>
              <a:rPr lang="en-US" sz="1100">
                <a:effectLst/>
                <a:latin typeface="Montserrat"/>
                <a:ea typeface="SimSun"/>
                <a:cs typeface="Times New Roman"/>
              </a:rPr>
              <a:t> – Once</a:t>
            </a:r>
            <a:r>
              <a:rPr lang="en-US" sz="1100">
                <a:latin typeface="Montserrat"/>
                <a:ea typeface="SimSun"/>
                <a:cs typeface="Times New Roman"/>
              </a:rPr>
              <a:t> completed</a:t>
            </a:r>
            <a:r>
              <a:rPr lang="en-US" sz="1100">
                <a:effectLst/>
                <a:latin typeface="Montserrat"/>
                <a:ea typeface="SimSun"/>
                <a:cs typeface="Times New Roman"/>
              </a:rPr>
              <a:t>, remove</a:t>
            </a:r>
            <a:r>
              <a:rPr lang="en-US" sz="1100">
                <a:latin typeface="Montserrat"/>
                <a:ea typeface="SimSun"/>
                <a:cs typeface="Times New Roman"/>
              </a:rPr>
              <a:t> the</a:t>
            </a:r>
            <a:r>
              <a:rPr lang="en-US" sz="1100">
                <a:effectLst/>
                <a:latin typeface="Montserrat"/>
                <a:ea typeface="SimSun"/>
                <a:cs typeface="Times New Roman"/>
              </a:rPr>
              <a:t> </a:t>
            </a:r>
            <a:r>
              <a:rPr lang="en-US" sz="1100">
                <a:latin typeface="Montserrat"/>
                <a:ea typeface="SimSun"/>
                <a:cs typeface="Times New Roman"/>
              </a:rPr>
              <a:t>instructional</a:t>
            </a:r>
            <a:r>
              <a:rPr lang="en-US" sz="1100">
                <a:effectLst/>
                <a:latin typeface="Montserrat"/>
                <a:ea typeface="SimSun"/>
                <a:cs typeface="Times New Roman"/>
              </a:rPr>
              <a:t> slides for a </a:t>
            </a:r>
            <a:r>
              <a:rPr lang="en-US" sz="1100">
                <a:latin typeface="Montserrat"/>
                <a:ea typeface="SimSun"/>
                <a:cs typeface="Times New Roman"/>
              </a:rPr>
              <a:t>clean look</a:t>
            </a:r>
            <a:r>
              <a:rPr lang="en-US" sz="1100">
                <a:effectLst/>
                <a:latin typeface="Montserrat"/>
                <a:ea typeface="SimSun"/>
                <a:cs typeface="Times New Roman"/>
              </a:rPr>
              <a:t>. </a:t>
            </a:r>
          </a:p>
          <a:p>
            <a:pPr marL="342900" indent="-342900">
              <a:lnSpc>
                <a:spcPct val="120000"/>
              </a:lnSpc>
              <a:spcAft>
                <a:spcPts val="1000"/>
              </a:spcAft>
              <a:buAutoNum type="arabicPeriod"/>
            </a:pPr>
            <a:r>
              <a:rPr lang="en-US" sz="1100" b="1">
                <a:effectLst/>
                <a:latin typeface="Montserrat"/>
                <a:ea typeface="SimSun"/>
                <a:cs typeface="Times New Roman"/>
              </a:rPr>
              <a:t>Present Your Slide Deck </a:t>
            </a:r>
            <a:r>
              <a:rPr lang="en-US" sz="1100">
                <a:effectLst/>
                <a:latin typeface="Montserrat"/>
                <a:ea typeface="SimSun"/>
                <a:cs typeface="Times New Roman"/>
              </a:rPr>
              <a:t>– Share your findings! Work with your constituencies to make sense of data and identify recommendations.</a:t>
            </a:r>
          </a:p>
        </p:txBody>
      </p:sp>
      <p:pic>
        <p:nvPicPr>
          <p:cNvPr id="9" name="Picture 8" descr="A black background with words&#10;&#10;AI-generated content may be incorrect.">
            <a:extLst>
              <a:ext uri="{FF2B5EF4-FFF2-40B4-BE49-F238E27FC236}">
                <a16:creationId xmlns:a16="http://schemas.microsoft.com/office/drawing/2014/main" id="{93ADC9A0-4408-B4EF-45F0-98AE3DF384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0300" y="275035"/>
            <a:ext cx="4191000" cy="8014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111A16C-BA43-E6B1-3B3C-FBD6FC969DA6}"/>
              </a:ext>
            </a:extLst>
          </p:cNvPr>
          <p:cNvSpPr txBox="1"/>
          <p:nvPr/>
        </p:nvSpPr>
        <p:spPr>
          <a:xfrm>
            <a:off x="8951088" y="6496291"/>
            <a:ext cx="303835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FFF"/>
                </a:solidFill>
                <a:latin typeface="DM Sans"/>
              </a:rPr>
              <a:t>Instructional Slide (NOT for presenting)</a:t>
            </a:r>
            <a:endParaRPr lang="en-US" err="1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1081E14-CAE4-CABB-C14A-D2B5C8DA4D0E}"/>
              </a:ext>
            </a:extLst>
          </p:cNvPr>
          <p:cNvSpPr/>
          <p:nvPr/>
        </p:nvSpPr>
        <p:spPr>
          <a:xfrm>
            <a:off x="685800" y="2242374"/>
            <a:ext cx="3953933" cy="419105"/>
          </a:xfrm>
          <a:prstGeom prst="roundRect">
            <a:avLst/>
          </a:prstGeom>
          <a:solidFill>
            <a:srgbClr val="0029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latin typeface="Montserrat "/>
              </a:rPr>
              <a:t>USE CASES OF THE SLIDE DECK: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338DE7A-C49E-0201-E51D-7A235E1EBD39}"/>
              </a:ext>
            </a:extLst>
          </p:cNvPr>
          <p:cNvSpPr/>
          <p:nvPr/>
        </p:nvSpPr>
        <p:spPr>
          <a:xfrm>
            <a:off x="685800" y="4216388"/>
            <a:ext cx="3953933" cy="419105"/>
          </a:xfrm>
          <a:prstGeom prst="roundRect">
            <a:avLst/>
          </a:prstGeom>
          <a:solidFill>
            <a:srgbClr val="0029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latin typeface="Montserrat"/>
                <a:ea typeface="SimSun"/>
                <a:cs typeface="Times New Roman"/>
              </a:rPr>
              <a:t>WHAT THIS SLIDE DECK WON’T HELP WITH: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528621C-6970-DC46-15BE-974E5304ED61}"/>
              </a:ext>
            </a:extLst>
          </p:cNvPr>
          <p:cNvSpPr/>
          <p:nvPr/>
        </p:nvSpPr>
        <p:spPr>
          <a:xfrm>
            <a:off x="5781867" y="1480893"/>
            <a:ext cx="3953933" cy="419105"/>
          </a:xfrm>
          <a:prstGeom prst="roundRect">
            <a:avLst/>
          </a:prstGeom>
          <a:solidFill>
            <a:srgbClr val="0029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latin typeface="Montserrat "/>
              </a:rPr>
              <a:t>HOW TO WORK WITH THIS SLIDE DECK:</a:t>
            </a:r>
          </a:p>
        </p:txBody>
      </p:sp>
    </p:spTree>
    <p:extLst>
      <p:ext uri="{BB962C8B-B14F-4D97-AF65-F5344CB8AC3E}">
        <p14:creationId xmlns:p14="http://schemas.microsoft.com/office/powerpoint/2010/main" val="2008600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4D2ED-436E-7514-C787-97DB63F6B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-up of documents and charts">
            <a:extLst>
              <a:ext uri="{FF2B5EF4-FFF2-40B4-BE49-F238E27FC236}">
                <a16:creationId xmlns:a16="http://schemas.microsoft.com/office/drawing/2014/main" id="{06537AAC-70C4-F7DE-7C20-4C8DE084A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 b="12158"/>
          <a:stretch/>
        </p:blipFill>
        <p:spPr>
          <a:xfrm>
            <a:off x="1" y="3110984"/>
            <a:ext cx="7425266" cy="3747016"/>
          </a:xfrm>
          <a:custGeom>
            <a:avLst/>
            <a:gdLst>
              <a:gd name="connsiteX0" fmla="*/ 5921755 w 7859208"/>
              <a:gd name="connsiteY0" fmla="*/ 1999603 h 3965996"/>
              <a:gd name="connsiteX1" fmla="*/ 7859208 w 7859208"/>
              <a:gd name="connsiteY1" fmla="*/ 3937056 h 3965996"/>
              <a:gd name="connsiteX2" fmla="*/ 7830268 w 7859208"/>
              <a:gd name="connsiteY2" fmla="*/ 3965996 h 3965996"/>
              <a:gd name="connsiteX3" fmla="*/ 4013242 w 7859208"/>
              <a:gd name="connsiteY3" fmla="*/ 3965996 h 3965996"/>
              <a:gd name="connsiteX4" fmla="*/ 3984302 w 7859208"/>
              <a:gd name="connsiteY4" fmla="*/ 3937056 h 3965996"/>
              <a:gd name="connsiteX5" fmla="*/ 1960604 w 7859208"/>
              <a:gd name="connsiteY5" fmla="*/ 1999603 h 3965996"/>
              <a:gd name="connsiteX6" fmla="*/ 3898057 w 7859208"/>
              <a:gd name="connsiteY6" fmla="*/ 3937056 h 3965996"/>
              <a:gd name="connsiteX7" fmla="*/ 3869117 w 7859208"/>
              <a:gd name="connsiteY7" fmla="*/ 3965996 h 3965996"/>
              <a:gd name="connsiteX8" fmla="*/ 52091 w 7859208"/>
              <a:gd name="connsiteY8" fmla="*/ 3965996 h 3965996"/>
              <a:gd name="connsiteX9" fmla="*/ 23151 w 7859208"/>
              <a:gd name="connsiteY9" fmla="*/ 3937056 h 3965996"/>
              <a:gd name="connsiteX10" fmla="*/ 1955137 w 7859208"/>
              <a:gd name="connsiteY10" fmla="*/ 96071 h 3965996"/>
              <a:gd name="connsiteX11" fmla="*/ 2845406 w 7859208"/>
              <a:gd name="connsiteY11" fmla="*/ 986341 h 3965996"/>
              <a:gd name="connsiteX12" fmla="*/ 1955137 w 7859208"/>
              <a:gd name="connsiteY12" fmla="*/ 1876610 h 3965996"/>
              <a:gd name="connsiteX13" fmla="*/ 1064867 w 7859208"/>
              <a:gd name="connsiteY13" fmla="*/ 986341 h 3965996"/>
              <a:gd name="connsiteX14" fmla="*/ 0 w 7859208"/>
              <a:gd name="connsiteY14" fmla="*/ 17359 h 3965996"/>
              <a:gd name="connsiteX15" fmla="*/ 1920093 w 7859208"/>
              <a:gd name="connsiteY15" fmla="*/ 1937452 h 3965996"/>
              <a:gd name="connsiteX16" fmla="*/ 0 w 7859208"/>
              <a:gd name="connsiteY16" fmla="*/ 3857545 h 3965996"/>
              <a:gd name="connsiteX17" fmla="*/ 3943790 w 7859208"/>
              <a:gd name="connsiteY17" fmla="*/ 0 h 3965996"/>
              <a:gd name="connsiteX18" fmla="*/ 3943792 w 7859208"/>
              <a:gd name="connsiteY18" fmla="*/ 0 h 3965996"/>
              <a:gd name="connsiteX19" fmla="*/ 5881244 w 7859208"/>
              <a:gd name="connsiteY19" fmla="*/ 1937452 h 3965996"/>
              <a:gd name="connsiteX20" fmla="*/ 3943791 w 7859208"/>
              <a:gd name="connsiteY20" fmla="*/ 3874905 h 3965996"/>
              <a:gd name="connsiteX21" fmla="*/ 2006338 w 7859208"/>
              <a:gd name="connsiteY21" fmla="*/ 1937452 h 396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9208" h="3965996">
                <a:moveTo>
                  <a:pt x="5921755" y="1999603"/>
                </a:moveTo>
                <a:lnTo>
                  <a:pt x="7859208" y="3937056"/>
                </a:lnTo>
                <a:lnTo>
                  <a:pt x="7830268" y="3965996"/>
                </a:lnTo>
                <a:lnTo>
                  <a:pt x="4013242" y="3965996"/>
                </a:lnTo>
                <a:lnTo>
                  <a:pt x="3984302" y="3937056"/>
                </a:lnTo>
                <a:close/>
                <a:moveTo>
                  <a:pt x="1960604" y="1999603"/>
                </a:moveTo>
                <a:lnTo>
                  <a:pt x="3898057" y="3937056"/>
                </a:lnTo>
                <a:lnTo>
                  <a:pt x="3869117" y="3965996"/>
                </a:lnTo>
                <a:lnTo>
                  <a:pt x="52091" y="3965996"/>
                </a:lnTo>
                <a:lnTo>
                  <a:pt x="23151" y="3937056"/>
                </a:lnTo>
                <a:close/>
                <a:moveTo>
                  <a:pt x="1955137" y="96071"/>
                </a:moveTo>
                <a:lnTo>
                  <a:pt x="2845406" y="986341"/>
                </a:lnTo>
                <a:lnTo>
                  <a:pt x="1955137" y="1876610"/>
                </a:lnTo>
                <a:lnTo>
                  <a:pt x="1064867" y="986341"/>
                </a:lnTo>
                <a:close/>
                <a:moveTo>
                  <a:pt x="0" y="17359"/>
                </a:moveTo>
                <a:lnTo>
                  <a:pt x="1920093" y="1937452"/>
                </a:lnTo>
                <a:lnTo>
                  <a:pt x="0" y="3857545"/>
                </a:lnTo>
                <a:close/>
                <a:moveTo>
                  <a:pt x="3943790" y="0"/>
                </a:moveTo>
                <a:lnTo>
                  <a:pt x="3943792" y="0"/>
                </a:lnTo>
                <a:lnTo>
                  <a:pt x="5881244" y="1937452"/>
                </a:lnTo>
                <a:lnTo>
                  <a:pt x="3943791" y="3874905"/>
                </a:lnTo>
                <a:lnTo>
                  <a:pt x="2006338" y="1937452"/>
                </a:lnTo>
                <a:close/>
              </a:path>
            </a:pathLst>
          </a:custGeom>
          <a:effectLst>
            <a:outerShdw blurRad="215900" dist="38100" dir="2700000" algn="t" rotWithShape="0">
              <a:prstClr val="black">
                <a:alpha val="65000"/>
              </a:prstClr>
            </a:outerShdw>
          </a:effectLst>
        </p:spPr>
      </p:pic>
      <p:sp>
        <p:nvSpPr>
          <p:cNvPr id="6" name="AutoShape 6">
            <a:extLst>
              <a:ext uri="{FF2B5EF4-FFF2-40B4-BE49-F238E27FC236}">
                <a16:creationId xmlns:a16="http://schemas.microsoft.com/office/drawing/2014/main" id="{3D29F88F-450D-A2C8-6A15-14C67C5E4927}"/>
              </a:ext>
            </a:extLst>
          </p:cNvPr>
          <p:cNvSpPr/>
          <p:nvPr/>
        </p:nvSpPr>
        <p:spPr>
          <a:xfrm>
            <a:off x="6349" y="6190403"/>
            <a:ext cx="12192000" cy="0"/>
          </a:xfrm>
          <a:prstGeom prst="line">
            <a:avLst/>
          </a:prstGeom>
          <a:ln w="19050" cap="flat">
            <a:solidFill>
              <a:srgbClr val="282A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D8CAC22A-AE57-301F-C1BD-19B331088BF3}"/>
              </a:ext>
            </a:extLst>
          </p:cNvPr>
          <p:cNvSpPr txBox="1"/>
          <p:nvPr/>
        </p:nvSpPr>
        <p:spPr>
          <a:xfrm>
            <a:off x="296531" y="6555045"/>
            <a:ext cx="1205259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40"/>
              </a:lnSpc>
            </a:pPr>
            <a:r>
              <a:rPr lang="en-US" sz="1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COACHE | 2025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3D441D9A-B6F2-F0BD-563B-E45B599DACDA}"/>
              </a:ext>
            </a:extLst>
          </p:cNvPr>
          <p:cNvSpPr txBox="1"/>
          <p:nvPr/>
        </p:nvSpPr>
        <p:spPr>
          <a:xfrm>
            <a:off x="10544536" y="6555045"/>
            <a:ext cx="1205259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40"/>
              </a:lnSpc>
            </a:pPr>
            <a:r>
              <a:rPr lang="en-US" sz="1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5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23F7FB23-F292-8A77-79AE-0A4183FA4DD4}"/>
              </a:ext>
            </a:extLst>
          </p:cNvPr>
          <p:cNvSpPr txBox="1"/>
          <p:nvPr/>
        </p:nvSpPr>
        <p:spPr>
          <a:xfrm>
            <a:off x="685799" y="721782"/>
            <a:ext cx="451273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800">
                <a:solidFill>
                  <a:srgbClr val="A51C30"/>
                </a:solidFill>
                <a:latin typeface="Garamond" panose="02020404030301010803" pitchFamily="18" charset="0"/>
                <a:ea typeface="Open Sauce Semi-Bold"/>
                <a:cs typeface="Open Sauce Semi-Bold"/>
                <a:sym typeface="Open Sauce Semi-Bold"/>
              </a:rPr>
              <a:t>Unpacking Dual Careers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A80B5A6-83E4-CDE4-E653-BEA400646DC3}"/>
              </a:ext>
            </a:extLst>
          </p:cNvPr>
          <p:cNvSpPr txBox="1">
            <a:spLocks/>
          </p:cNvSpPr>
          <p:nvPr/>
        </p:nvSpPr>
        <p:spPr>
          <a:xfrm>
            <a:off x="5875866" y="677677"/>
            <a:ext cx="5630333" cy="489160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300" b="1">
                <a:effectLst/>
                <a:latin typeface="Montserrat"/>
                <a:ea typeface="SimSun"/>
                <a:cs typeface="Times New Roman"/>
              </a:rPr>
              <a:t>Role of Spouse/Partner Career in Search and Outside Offer</a:t>
            </a:r>
            <a:endParaRPr lang="en-US" sz="1300" b="1">
              <a:latin typeface="Montserrat"/>
              <a:ea typeface="SimSun"/>
              <a:cs typeface="Times New Roman"/>
            </a:endParaRPr>
          </a:p>
          <a:p>
            <a:pPr marL="57150" indent="-285750">
              <a:lnSpc>
                <a:spcPct val="120000"/>
              </a:lnSpc>
              <a:spcAft>
                <a:spcPts val="600"/>
              </a:spcAft>
            </a:pPr>
            <a:r>
              <a:rPr lang="en-US" sz="1300" b="1">
                <a:effectLst/>
                <a:latin typeface="Montserrat"/>
                <a:ea typeface="SimSun"/>
                <a:cs typeface="Times New Roman"/>
              </a:rPr>
              <a:t>[ A ]% </a:t>
            </a:r>
            <a:r>
              <a:rPr lang="en-US" sz="1300">
                <a:effectLst/>
                <a:latin typeface="Montserrat"/>
                <a:ea typeface="SimSun"/>
                <a:cs typeface="Times New Roman"/>
              </a:rPr>
              <a:t>of surveyed faculty reported being married or partnered. </a:t>
            </a:r>
          </a:p>
          <a:p>
            <a:pPr marL="57150" indent="-285750">
              <a:lnSpc>
                <a:spcPct val="120000"/>
              </a:lnSpc>
              <a:spcAft>
                <a:spcPts val="600"/>
              </a:spcAft>
            </a:pPr>
            <a:r>
              <a:rPr lang="en-US" sz="1300">
                <a:effectLst/>
                <a:latin typeface="Montserrat"/>
                <a:ea typeface="SimSun"/>
                <a:cs typeface="Times New Roman"/>
              </a:rPr>
              <a:t>Of those, </a:t>
            </a:r>
            <a:r>
              <a:rPr lang="en-US" sz="1300" b="1">
                <a:effectLst/>
                <a:latin typeface="Montserrat"/>
                <a:ea typeface="SimSun"/>
                <a:cs typeface="Times New Roman"/>
              </a:rPr>
              <a:t>[ B ]% </a:t>
            </a:r>
            <a:r>
              <a:rPr lang="en-US" sz="1300">
                <a:effectLst/>
                <a:latin typeface="Montserrat"/>
                <a:ea typeface="SimSun"/>
                <a:cs typeface="Times New Roman"/>
              </a:rPr>
              <a:t>received an offer first before their spouse searched for or secured a job. </a:t>
            </a:r>
            <a:r>
              <a:rPr lang="en-US" sz="1300" b="1">
                <a:effectLst/>
                <a:latin typeface="Montserrat"/>
                <a:ea typeface="SimSun"/>
                <a:cs typeface="Times New Roman"/>
              </a:rPr>
              <a:t>[ C ]% </a:t>
            </a:r>
            <a:r>
              <a:rPr lang="en-US" sz="1300">
                <a:effectLst/>
                <a:latin typeface="Montserrat"/>
                <a:ea typeface="SimSun"/>
                <a:cs typeface="Times New Roman"/>
              </a:rPr>
              <a:t>searched or accepted a new position after their spouse or partner secured a job elsewhere, while </a:t>
            </a:r>
            <a:r>
              <a:rPr lang="en-US" sz="1300" b="1">
                <a:effectLst/>
                <a:latin typeface="Montserrat"/>
                <a:ea typeface="SimSun"/>
                <a:cs typeface="Times New Roman"/>
              </a:rPr>
              <a:t>[ D ]% </a:t>
            </a:r>
            <a:r>
              <a:rPr lang="en-US" sz="1300">
                <a:effectLst/>
                <a:latin typeface="Montserrat"/>
                <a:ea typeface="SimSun"/>
                <a:cs typeface="Times New Roman"/>
              </a:rPr>
              <a:t>received dual-hire offers.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954D68-5747-229D-2C8C-DE337F87BB0C}"/>
              </a:ext>
            </a:extLst>
          </p:cNvPr>
          <p:cNvGrpSpPr/>
          <p:nvPr/>
        </p:nvGrpSpPr>
        <p:grpSpPr>
          <a:xfrm>
            <a:off x="0" y="6428302"/>
            <a:ext cx="12192000" cy="431287"/>
            <a:chOff x="0" y="6428302"/>
            <a:chExt cx="12192000" cy="431287"/>
          </a:xfrm>
        </p:grpSpPr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D0671407-D0FF-6746-4C90-28599230E8D4}"/>
                </a:ext>
              </a:extLst>
            </p:cNvPr>
            <p:cNvGrpSpPr/>
            <p:nvPr/>
          </p:nvGrpSpPr>
          <p:grpSpPr>
            <a:xfrm>
              <a:off x="0" y="6428302"/>
              <a:ext cx="12192000" cy="431287"/>
              <a:chOff x="0" y="0"/>
              <a:chExt cx="24384000" cy="862574"/>
            </a:xfrm>
          </p:grpSpPr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C0E6BEEF-D499-9657-CAE4-9346E51C78DF}"/>
                  </a:ext>
                </a:extLst>
              </p:cNvPr>
              <p:cNvSpPr/>
              <p:nvPr/>
            </p:nvSpPr>
            <p:spPr>
              <a:xfrm>
                <a:off x="0" y="0"/>
                <a:ext cx="24384000" cy="862584"/>
              </a:xfrm>
              <a:custGeom>
                <a:avLst/>
                <a:gdLst/>
                <a:ahLst/>
                <a:cxnLst/>
                <a:rect l="l" t="t" r="r" b="b"/>
                <a:pathLst>
                  <a:path w="24384000" h="862584">
                    <a:moveTo>
                      <a:pt x="0" y="0"/>
                    </a:moveTo>
                    <a:lnTo>
                      <a:pt x="24384000" y="0"/>
                    </a:lnTo>
                    <a:lnTo>
                      <a:pt x="24384000" y="862584"/>
                    </a:lnTo>
                    <a:lnTo>
                      <a:pt x="0" y="862584"/>
                    </a:lnTo>
                    <a:close/>
                  </a:path>
                </a:pathLst>
              </a:custGeom>
              <a:solidFill>
                <a:srgbClr val="00294D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685AD4-EE8E-1907-3B66-591960E25469}"/>
                </a:ext>
              </a:extLst>
            </p:cNvPr>
            <p:cNvSpPr txBox="1"/>
            <p:nvPr/>
          </p:nvSpPr>
          <p:spPr>
            <a:xfrm>
              <a:off x="296531" y="6555045"/>
              <a:ext cx="5799469" cy="1795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440"/>
                </a:lnSpc>
              </a:pPr>
              <a:r>
                <a:rPr lang="en-US" sz="12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COACHE | Faculty Retention and Exit Survey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3124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AB335-5216-4977-C0B2-55B4778B1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9A7B5D53-1A07-9E62-73B6-2CC4D0D8F31D}"/>
              </a:ext>
            </a:extLst>
          </p:cNvPr>
          <p:cNvSpPr/>
          <p:nvPr/>
        </p:nvSpPr>
        <p:spPr>
          <a:xfrm>
            <a:off x="-6349" y="2641600"/>
            <a:ext cx="12204698" cy="4216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7C778CDD-C305-C2D9-1C9F-897C3F5A57CF}"/>
              </a:ext>
            </a:extLst>
          </p:cNvPr>
          <p:cNvSpPr/>
          <p:nvPr/>
        </p:nvSpPr>
        <p:spPr>
          <a:xfrm>
            <a:off x="6349" y="6190403"/>
            <a:ext cx="12192000" cy="0"/>
          </a:xfrm>
          <a:prstGeom prst="line">
            <a:avLst/>
          </a:prstGeom>
          <a:ln w="19050" cap="flat">
            <a:solidFill>
              <a:srgbClr val="282A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A247C7D-456A-CEE2-4762-279233A91A32}"/>
              </a:ext>
            </a:extLst>
          </p:cNvPr>
          <p:cNvGrpSpPr/>
          <p:nvPr/>
        </p:nvGrpSpPr>
        <p:grpSpPr>
          <a:xfrm>
            <a:off x="0" y="6428302"/>
            <a:ext cx="12192000" cy="431287"/>
            <a:chOff x="0" y="6428302"/>
            <a:chExt cx="12192000" cy="431287"/>
          </a:xfrm>
        </p:grpSpPr>
        <p:grpSp>
          <p:nvGrpSpPr>
            <p:cNvPr id="13" name="Group 5">
              <a:extLst>
                <a:ext uri="{FF2B5EF4-FFF2-40B4-BE49-F238E27FC236}">
                  <a16:creationId xmlns:a16="http://schemas.microsoft.com/office/drawing/2014/main" id="{7C26B987-8CBB-80F3-993A-B5F460A1ECD1}"/>
                </a:ext>
              </a:extLst>
            </p:cNvPr>
            <p:cNvGrpSpPr/>
            <p:nvPr/>
          </p:nvGrpSpPr>
          <p:grpSpPr>
            <a:xfrm>
              <a:off x="0" y="6428302"/>
              <a:ext cx="12192000" cy="431287"/>
              <a:chOff x="0" y="0"/>
              <a:chExt cx="24384000" cy="862574"/>
            </a:xfrm>
          </p:grpSpPr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3FB6637D-72B0-604C-0430-D13285DF3907}"/>
                  </a:ext>
                </a:extLst>
              </p:cNvPr>
              <p:cNvSpPr/>
              <p:nvPr/>
            </p:nvSpPr>
            <p:spPr>
              <a:xfrm>
                <a:off x="0" y="0"/>
                <a:ext cx="24384000" cy="862584"/>
              </a:xfrm>
              <a:custGeom>
                <a:avLst/>
                <a:gdLst/>
                <a:ahLst/>
                <a:cxnLst/>
                <a:rect l="l" t="t" r="r" b="b"/>
                <a:pathLst>
                  <a:path w="24384000" h="862584">
                    <a:moveTo>
                      <a:pt x="0" y="0"/>
                    </a:moveTo>
                    <a:lnTo>
                      <a:pt x="24384000" y="0"/>
                    </a:lnTo>
                    <a:lnTo>
                      <a:pt x="24384000" y="862584"/>
                    </a:lnTo>
                    <a:lnTo>
                      <a:pt x="0" y="862584"/>
                    </a:lnTo>
                    <a:close/>
                  </a:path>
                </a:pathLst>
              </a:custGeom>
              <a:solidFill>
                <a:srgbClr val="00294D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C263A545-7CC0-7A38-20D0-62ABEDD9CC12}"/>
                </a:ext>
              </a:extLst>
            </p:cNvPr>
            <p:cNvSpPr txBox="1"/>
            <p:nvPr/>
          </p:nvSpPr>
          <p:spPr>
            <a:xfrm>
              <a:off x="296531" y="6555045"/>
              <a:ext cx="5799469" cy="1795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440"/>
                </a:lnSpc>
              </a:pPr>
              <a:r>
                <a:rPr lang="en-US" sz="12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COACHE | Faculty Retention and Exit Survey</a:t>
              </a:r>
            </a:p>
          </p:txBody>
        </p:sp>
      </p:grpSp>
      <p:sp>
        <p:nvSpPr>
          <p:cNvPr id="5" name="TextBox 3">
            <a:extLst>
              <a:ext uri="{FF2B5EF4-FFF2-40B4-BE49-F238E27FC236}">
                <a16:creationId xmlns:a16="http://schemas.microsoft.com/office/drawing/2014/main" id="{7178F13D-E5E5-DB49-16B4-1662FA7A3CDB}"/>
              </a:ext>
            </a:extLst>
          </p:cNvPr>
          <p:cNvSpPr txBox="1"/>
          <p:nvPr/>
        </p:nvSpPr>
        <p:spPr>
          <a:xfrm>
            <a:off x="685800" y="648984"/>
            <a:ext cx="44958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600" b="1" spc="-200">
                <a:solidFill>
                  <a:srgbClr val="282A29"/>
                </a:solidFill>
                <a:latin typeface="DM Sans" pitchFamily="2" charset="0"/>
                <a:ea typeface="Open Sauce Semi-Bold"/>
                <a:cs typeface="Open Sauce Semi-Bold"/>
                <a:sym typeface="Open Sauce Semi-Bold"/>
              </a:rPr>
              <a:t>Instructions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C632E-2218-1BDC-E808-DEFE33110189}"/>
              </a:ext>
            </a:extLst>
          </p:cNvPr>
          <p:cNvSpPr txBox="1"/>
          <p:nvPr/>
        </p:nvSpPr>
        <p:spPr>
          <a:xfrm>
            <a:off x="604836" y="1416945"/>
            <a:ext cx="10996613" cy="1089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1200">
                <a:latin typeface="Montserrat"/>
                <a:ea typeface="SimSun"/>
                <a:cs typeface="Times New Roman"/>
              </a:rPr>
              <a:t>Let’s move on to Module 4 – The Search. Understanding the </a:t>
            </a:r>
            <a:r>
              <a:rPr lang="en-US" sz="1200" b="1">
                <a:latin typeface="Montserrat"/>
                <a:ea typeface="SimSun"/>
                <a:cs typeface="Times New Roman"/>
              </a:rPr>
              <a:t>duration</a:t>
            </a:r>
            <a:r>
              <a:rPr lang="en-US" sz="1200">
                <a:latin typeface="Montserrat"/>
                <a:ea typeface="SimSun"/>
                <a:cs typeface="Times New Roman"/>
              </a:rPr>
              <a:t> </a:t>
            </a:r>
            <a:r>
              <a:rPr lang="en-US" sz="1200" b="1">
                <a:latin typeface="Montserrat"/>
                <a:ea typeface="SimSun"/>
                <a:cs typeface="Times New Roman"/>
              </a:rPr>
              <a:t>of faculty job searches </a:t>
            </a:r>
            <a:r>
              <a:rPr lang="en-US" sz="1200">
                <a:latin typeface="Montserrat"/>
                <a:ea typeface="SimSun"/>
                <a:cs typeface="Times New Roman"/>
              </a:rPr>
              <a:t>can help identify the window of opportunity during which your institution can engage with faculty—before they officially enter the job market. 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1200">
                <a:latin typeface="Montserrat"/>
                <a:ea typeface="SimSun"/>
                <a:cs typeface="Times New Roman"/>
              </a:rPr>
              <a:t>Regarding the </a:t>
            </a:r>
            <a:r>
              <a:rPr lang="en-US" sz="1200" b="1">
                <a:latin typeface="Montserrat"/>
                <a:ea typeface="SimSun"/>
                <a:cs typeface="Times New Roman"/>
              </a:rPr>
              <a:t>motivation</a:t>
            </a:r>
            <a:r>
              <a:rPr lang="en-US" sz="1200">
                <a:latin typeface="Montserrat"/>
                <a:ea typeface="SimSun"/>
                <a:cs typeface="Times New Roman"/>
              </a:rPr>
              <a:t>, we can highlight how many faculty were driven by a desire to leave, versus those motivated by the counteroffer culture—seeking to renegotiate their current terms using an outside offer.</a:t>
            </a:r>
            <a:endParaRPr lang="en-US" sz="1200">
              <a:effectLst/>
              <a:latin typeface="Montserrat"/>
              <a:ea typeface="SimSun"/>
              <a:cs typeface="Times New Roman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0B70A1B-EF35-D89D-5FB6-37077DE2FBA8}"/>
              </a:ext>
            </a:extLst>
          </p:cNvPr>
          <p:cNvSpPr txBox="1"/>
          <p:nvPr/>
        </p:nvSpPr>
        <p:spPr>
          <a:xfrm>
            <a:off x="685801" y="2898907"/>
            <a:ext cx="5105399" cy="1878784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050" b="1">
                <a:latin typeface="Montserrat" panose="00000500000000000000" pitchFamily="2" charset="0"/>
                <a:ea typeface="Calibri"/>
                <a:cs typeface="Calibri"/>
              </a:rPr>
              <a:t>[ A ]%</a:t>
            </a:r>
            <a:r>
              <a:rPr lang="en-US" sz="1050">
                <a:latin typeface="Montserrat" panose="00000500000000000000" pitchFamily="2" charset="0"/>
                <a:ea typeface="Calibri"/>
                <a:cs typeface="Calibri"/>
              </a:rPr>
              <a:t> of faculty respondents spent </a:t>
            </a:r>
            <a:r>
              <a:rPr lang="en-US" sz="1050" b="1">
                <a:latin typeface="Montserrat" panose="00000500000000000000" pitchFamily="2" charset="0"/>
                <a:ea typeface="Calibri"/>
                <a:cs typeface="Calibri"/>
              </a:rPr>
              <a:t>more than a year</a:t>
            </a:r>
            <a:r>
              <a:rPr lang="en-US" sz="1050">
                <a:latin typeface="Montserrat" panose="00000500000000000000" pitchFamily="2" charset="0"/>
                <a:ea typeface="Calibri"/>
                <a:cs typeface="Calibri"/>
              </a:rPr>
              <a:t> considering leaving.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050" b="1">
                <a:effectLst/>
                <a:latin typeface="Montserrat" panose="00000500000000000000" pitchFamily="2" charset="0"/>
                <a:ea typeface="Calibri"/>
                <a:cs typeface="Calibri"/>
              </a:rPr>
              <a:t>[</a:t>
            </a:r>
            <a:r>
              <a:rPr lang="en-US" sz="1050" b="1">
                <a:latin typeface="Montserrat" panose="00000500000000000000" pitchFamily="2" charset="0"/>
                <a:ea typeface="Calibri"/>
                <a:cs typeface="Calibri"/>
              </a:rPr>
              <a:t> B </a:t>
            </a:r>
            <a:r>
              <a:rPr lang="en-US" sz="1050" b="1">
                <a:effectLst/>
                <a:latin typeface="Montserrat" panose="00000500000000000000" pitchFamily="2" charset="0"/>
                <a:ea typeface="Calibri"/>
                <a:cs typeface="Calibri"/>
              </a:rPr>
              <a:t>]%</a:t>
            </a:r>
            <a:r>
              <a:rPr lang="en-US" sz="1050">
                <a:effectLst/>
                <a:latin typeface="Montserrat" panose="00000500000000000000" pitchFamily="2" charset="0"/>
                <a:ea typeface="Calibri"/>
                <a:cs typeface="Calibri"/>
              </a:rPr>
              <a:t> of faculty </a:t>
            </a:r>
            <a:r>
              <a:rPr lang="en-US" sz="1050" u="sng">
                <a:effectLst/>
                <a:latin typeface="Montserrat" panose="00000500000000000000" pitchFamily="2" charset="0"/>
                <a:ea typeface="Calibri"/>
                <a:cs typeface="Calibri"/>
              </a:rPr>
              <a:t>who left</a:t>
            </a:r>
            <a:r>
              <a:rPr lang="en-US" sz="1050">
                <a:effectLst/>
                <a:latin typeface="Montserrat" panose="00000500000000000000" pitchFamily="2" charset="0"/>
                <a:ea typeface="Calibri"/>
                <a:cs typeface="Calibri"/>
              </a:rPr>
              <a:t> </a:t>
            </a:r>
            <a:r>
              <a:rPr lang="en-US" sz="1050" b="1">
                <a:latin typeface="Montserrat" panose="00000500000000000000" pitchFamily="2" charset="0"/>
                <a:ea typeface="Calibri"/>
                <a:cs typeface="Calibri"/>
              </a:rPr>
              <a:t>never</a:t>
            </a:r>
            <a:r>
              <a:rPr lang="en-US" sz="1050">
                <a:latin typeface="Montserrat" panose="00000500000000000000" pitchFamily="2" charset="0"/>
                <a:ea typeface="Calibri"/>
                <a:cs typeface="Calibri"/>
              </a:rPr>
              <a:t> considered leaving</a:t>
            </a:r>
            <a:r>
              <a:rPr lang="en-US" sz="1050">
                <a:effectLst/>
                <a:latin typeface="Montserrat" panose="00000500000000000000" pitchFamily="2" charset="0"/>
                <a:ea typeface="Calibri"/>
                <a:cs typeface="Calibri"/>
              </a:rPr>
              <a:t>.</a:t>
            </a:r>
            <a:endParaRPr lang="en-US" sz="1050">
              <a:latin typeface="Montserrat" panose="00000500000000000000" pitchFamily="2" charset="0"/>
              <a:ea typeface="Calibri"/>
              <a:cs typeface="Calibri"/>
            </a:endParaRP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050" b="1">
                <a:latin typeface="Montserrat" panose="00000500000000000000" pitchFamily="2" charset="0"/>
                <a:ea typeface="Calibri"/>
                <a:cs typeface="Calibri"/>
              </a:rPr>
              <a:t>[ C ]%</a:t>
            </a:r>
            <a:r>
              <a:rPr lang="en-US" sz="1050">
                <a:latin typeface="Montserrat" panose="00000500000000000000" pitchFamily="2" charset="0"/>
                <a:ea typeface="Calibri"/>
                <a:cs typeface="Calibri"/>
              </a:rPr>
              <a:t> of faculty sought outside offers </a:t>
            </a:r>
            <a:r>
              <a:rPr lang="en-US" sz="1050" b="1">
                <a:latin typeface="Montserrat" panose="00000500000000000000" pitchFamily="2" charset="0"/>
                <a:ea typeface="Calibri"/>
                <a:cs typeface="Calibri"/>
              </a:rPr>
              <a:t>as leverage to renegotiate. </a:t>
            </a:r>
            <a:r>
              <a:rPr lang="en-US" sz="1050">
                <a:latin typeface="Montserrat" panose="00000500000000000000" pitchFamily="2" charset="0"/>
                <a:ea typeface="Calibri"/>
                <a:cs typeface="Calibri"/>
              </a:rPr>
              <a:t>Among those who ultimately left, </a:t>
            </a:r>
            <a:r>
              <a:rPr lang="en-US" sz="1050" b="1">
                <a:latin typeface="Montserrat" panose="00000500000000000000" pitchFamily="2" charset="0"/>
                <a:ea typeface="Calibri"/>
                <a:cs typeface="Calibri"/>
              </a:rPr>
              <a:t>[ D ]%</a:t>
            </a:r>
            <a:r>
              <a:rPr lang="en-US" sz="1050">
                <a:latin typeface="Montserrat" panose="00000500000000000000" pitchFamily="2" charset="0"/>
                <a:ea typeface="Calibri"/>
                <a:cs typeface="Calibri"/>
              </a:rPr>
              <a:t> cited this motivation.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050" b="1">
                <a:latin typeface="Montserrat" panose="00000500000000000000" pitchFamily="2" charset="0"/>
                <a:ea typeface="Calibri"/>
                <a:cs typeface="Calibri"/>
              </a:rPr>
              <a:t>[ E ]%</a:t>
            </a:r>
            <a:r>
              <a:rPr lang="en-US" sz="1050">
                <a:latin typeface="Montserrat" panose="00000500000000000000" pitchFamily="2" charset="0"/>
                <a:ea typeface="Calibri"/>
                <a:cs typeface="Calibri"/>
              </a:rPr>
              <a:t> of faculty began their search with the </a:t>
            </a:r>
            <a:r>
              <a:rPr lang="en-US" sz="1050" b="1">
                <a:latin typeface="Montserrat" panose="00000500000000000000" pitchFamily="2" charset="0"/>
                <a:ea typeface="Calibri"/>
                <a:cs typeface="Calibri"/>
              </a:rPr>
              <a:t>intention to leave</a:t>
            </a:r>
            <a:r>
              <a:rPr lang="en-US" sz="1050">
                <a:latin typeface="Montserrat" panose="00000500000000000000" pitchFamily="2" charset="0"/>
                <a:ea typeface="Calibri"/>
                <a:cs typeface="Calibri"/>
              </a:rPr>
              <a:t>. Of those who were successfully retained, </a:t>
            </a:r>
            <a:r>
              <a:rPr lang="en-US" sz="1050" b="1">
                <a:latin typeface="Montserrat" panose="00000500000000000000" pitchFamily="2" charset="0"/>
                <a:ea typeface="Calibri"/>
                <a:cs typeface="Calibri"/>
              </a:rPr>
              <a:t>[ F ]%</a:t>
            </a:r>
            <a:r>
              <a:rPr lang="en-US" sz="1050">
                <a:latin typeface="Montserrat" panose="00000500000000000000" pitchFamily="2" charset="0"/>
                <a:ea typeface="Calibri"/>
                <a:cs typeface="Calibri"/>
              </a:rPr>
              <a:t> initially sought to leave.</a:t>
            </a:r>
          </a:p>
          <a:p>
            <a:pPr>
              <a:lnSpc>
                <a:spcPct val="140000"/>
              </a:lnSpc>
            </a:pPr>
            <a:r>
              <a:rPr lang="en-US" sz="1050" i="1">
                <a:latin typeface="Montserrat" panose="00000500000000000000" pitchFamily="2" charset="0"/>
                <a:ea typeface="Calibri"/>
                <a:cs typeface="Calibri"/>
              </a:rPr>
              <a:t>Note that this section does not apply to preemptive retentions.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F6162B2-10D2-E46F-2D4C-86C41D230CF7}"/>
              </a:ext>
            </a:extLst>
          </p:cNvPr>
          <p:cNvSpPr txBox="1"/>
          <p:nvPr/>
        </p:nvSpPr>
        <p:spPr>
          <a:xfrm>
            <a:off x="6400800" y="2901165"/>
            <a:ext cx="5105399" cy="1878784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050" b="1">
                <a:latin typeface="Montserrat"/>
                <a:ea typeface="SimSun"/>
                <a:cs typeface="Times New Roman"/>
              </a:rPr>
              <a:t>[ A]: </a:t>
            </a:r>
            <a:r>
              <a:rPr lang="en-US" sz="1050">
                <a:latin typeface="Montserrat"/>
                <a:ea typeface="SimSun"/>
                <a:cs typeface="Times New Roman"/>
              </a:rPr>
              <a:t>From report section 4.1, add up the percentages of </a:t>
            </a:r>
            <a:r>
              <a:rPr lang="en-US" sz="1050" b="1">
                <a:latin typeface="Montserrat"/>
                <a:ea typeface="SimSun"/>
                <a:cs typeface="Times New Roman"/>
              </a:rPr>
              <a:t>Total </a:t>
            </a:r>
            <a:r>
              <a:rPr lang="en-US" sz="1050">
                <a:latin typeface="Montserrat"/>
                <a:ea typeface="SimSun"/>
                <a:cs typeface="Times New Roman"/>
              </a:rPr>
              <a:t>for </a:t>
            </a:r>
            <a:r>
              <a:rPr lang="en-US" sz="1050" b="1">
                <a:latin typeface="Montserrat"/>
                <a:ea typeface="SimSun"/>
                <a:cs typeface="Times New Roman"/>
              </a:rPr>
              <a:t>1-2 years </a:t>
            </a:r>
            <a:r>
              <a:rPr lang="en-US" sz="1050">
                <a:latin typeface="Montserrat"/>
                <a:ea typeface="SimSun"/>
                <a:cs typeface="Times New Roman"/>
              </a:rPr>
              <a:t>and </a:t>
            </a:r>
            <a:r>
              <a:rPr lang="en-US" sz="1050" b="1">
                <a:latin typeface="Montserrat"/>
                <a:ea typeface="SimSun"/>
                <a:cs typeface="Times New Roman"/>
              </a:rPr>
              <a:t>More than 2 years</a:t>
            </a:r>
            <a:r>
              <a:rPr lang="en-US" sz="1050">
                <a:latin typeface="Montserrat"/>
                <a:ea typeface="SimSun"/>
                <a:cs typeface="Times New Roman"/>
              </a:rPr>
              <a:t>. Input the sum.</a:t>
            </a:r>
          </a:p>
          <a:p>
            <a:pPr>
              <a:lnSpc>
                <a:spcPct val="140000"/>
              </a:lnSpc>
            </a:pPr>
            <a:r>
              <a:rPr lang="en-US" sz="1050" b="1">
                <a:latin typeface="Montserrat"/>
                <a:ea typeface="SimSun"/>
                <a:cs typeface="Times New Roman"/>
              </a:rPr>
              <a:t>[ B ]: </a:t>
            </a:r>
            <a:r>
              <a:rPr lang="en-US" sz="1050">
                <a:latin typeface="Montserrat"/>
                <a:ea typeface="SimSun"/>
                <a:cs typeface="Times New Roman"/>
              </a:rPr>
              <a:t>From 4.1, input the percentage of </a:t>
            </a:r>
            <a:r>
              <a:rPr lang="en-US" sz="1050" b="1">
                <a:latin typeface="Montserrat"/>
                <a:ea typeface="SimSun"/>
                <a:cs typeface="Times New Roman"/>
              </a:rPr>
              <a:t>Departure</a:t>
            </a:r>
            <a:r>
              <a:rPr lang="en-US" sz="1050">
                <a:latin typeface="Montserrat"/>
                <a:ea typeface="SimSun"/>
                <a:cs typeface="Times New Roman"/>
              </a:rPr>
              <a:t> for </a:t>
            </a:r>
            <a:r>
              <a:rPr lang="en-US" sz="1050" b="1">
                <a:latin typeface="Montserrat"/>
                <a:ea typeface="SimSun"/>
                <a:cs typeface="Times New Roman"/>
              </a:rPr>
              <a:t>I never considered leaving</a:t>
            </a:r>
            <a:r>
              <a:rPr lang="en-US" sz="1050">
                <a:latin typeface="Montserrat"/>
                <a:ea typeface="SimSun"/>
                <a:cs typeface="Times New Roman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en-US" sz="1050" b="1">
                <a:latin typeface="Montserrat" panose="00000500000000000000" pitchFamily="2" charset="0"/>
                <a:ea typeface="Calibri"/>
                <a:cs typeface="Calibri"/>
              </a:rPr>
              <a:t>[ C ]: </a:t>
            </a:r>
            <a:r>
              <a:rPr lang="en-US" sz="1050">
                <a:latin typeface="Montserrat" panose="00000500000000000000" pitchFamily="2" charset="0"/>
                <a:ea typeface="Calibri"/>
                <a:cs typeface="Calibri"/>
              </a:rPr>
              <a:t>From 4.2, input the percentage of </a:t>
            </a:r>
            <a:r>
              <a:rPr lang="en-US" sz="1050" b="1">
                <a:latin typeface="Montserrat"/>
                <a:ea typeface="SimSun"/>
                <a:cs typeface="Times New Roman"/>
              </a:rPr>
              <a:t>Total</a:t>
            </a:r>
            <a:r>
              <a:rPr lang="en-US" sz="1050">
                <a:latin typeface="Montserrat" panose="00000500000000000000" pitchFamily="2" charset="0"/>
                <a:ea typeface="Calibri"/>
                <a:cs typeface="Calibri"/>
              </a:rPr>
              <a:t> for </a:t>
            </a:r>
            <a:r>
              <a:rPr lang="en-US" sz="1050" b="1">
                <a:latin typeface="Montserrat" panose="00000500000000000000" pitchFamily="2" charset="0"/>
                <a:ea typeface="Calibri"/>
                <a:cs typeface="Calibri"/>
              </a:rPr>
              <a:t>To</a:t>
            </a:r>
            <a:r>
              <a:rPr lang="en-US" sz="1050">
                <a:latin typeface="Montserrat" panose="00000500000000000000" pitchFamily="2" charset="0"/>
                <a:ea typeface="Calibri"/>
                <a:cs typeface="Calibri"/>
              </a:rPr>
              <a:t> </a:t>
            </a:r>
            <a:r>
              <a:rPr lang="en-US" sz="1050" b="1">
                <a:latin typeface="Montserrat" panose="00000500000000000000" pitchFamily="2" charset="0"/>
                <a:ea typeface="Calibri"/>
                <a:cs typeface="Calibri"/>
              </a:rPr>
              <a:t>renegotiate</a:t>
            </a:r>
            <a:r>
              <a:rPr lang="en-US" sz="1050">
                <a:latin typeface="Montserrat"/>
                <a:ea typeface="SimSun"/>
                <a:cs typeface="Times New Roman"/>
              </a:rPr>
              <a:t>.</a:t>
            </a:r>
            <a:endParaRPr lang="en-US" sz="1050">
              <a:latin typeface="Montserrat" panose="00000500000000000000" pitchFamily="2" charset="0"/>
              <a:ea typeface="Calibri"/>
              <a:cs typeface="Calibri"/>
            </a:endParaRPr>
          </a:p>
          <a:p>
            <a:pPr>
              <a:lnSpc>
                <a:spcPct val="140000"/>
              </a:lnSpc>
            </a:pPr>
            <a:r>
              <a:rPr lang="en-US" sz="1050" b="1">
                <a:latin typeface="Montserrat" panose="00000500000000000000" pitchFamily="2" charset="0"/>
                <a:ea typeface="Calibri"/>
                <a:cs typeface="Calibri"/>
              </a:rPr>
              <a:t>[ D ]:</a:t>
            </a:r>
            <a:r>
              <a:rPr lang="en-US" sz="1050">
                <a:latin typeface="Montserrat" panose="00000500000000000000" pitchFamily="2" charset="0"/>
                <a:ea typeface="Calibri"/>
                <a:cs typeface="Calibri"/>
              </a:rPr>
              <a:t> From 4.2, input the percentage of </a:t>
            </a:r>
            <a:r>
              <a:rPr lang="en-US" sz="1050" b="1">
                <a:latin typeface="Montserrat" panose="00000500000000000000" pitchFamily="2" charset="0"/>
                <a:ea typeface="Calibri"/>
                <a:cs typeface="Calibri"/>
              </a:rPr>
              <a:t>Departure</a:t>
            </a:r>
            <a:r>
              <a:rPr lang="en-US" sz="1050">
                <a:latin typeface="Montserrat" panose="00000500000000000000" pitchFamily="2" charset="0"/>
                <a:ea typeface="Calibri"/>
                <a:cs typeface="Calibri"/>
              </a:rPr>
              <a:t> for </a:t>
            </a:r>
            <a:r>
              <a:rPr lang="en-US" sz="1050" b="1">
                <a:latin typeface="Montserrat" panose="00000500000000000000" pitchFamily="2" charset="0"/>
                <a:ea typeface="Calibri"/>
                <a:cs typeface="Calibri"/>
              </a:rPr>
              <a:t>To renegotiate</a:t>
            </a:r>
            <a:r>
              <a:rPr lang="en-US" sz="1050">
                <a:latin typeface="Montserrat"/>
                <a:ea typeface="SimSun"/>
                <a:cs typeface="Times New Roman"/>
              </a:rPr>
              <a:t>.</a:t>
            </a:r>
            <a:endParaRPr lang="en-US" sz="1050">
              <a:latin typeface="Montserrat" panose="00000500000000000000" pitchFamily="2" charset="0"/>
              <a:ea typeface="Calibri"/>
              <a:cs typeface="Calibri"/>
            </a:endParaRPr>
          </a:p>
          <a:p>
            <a:pPr>
              <a:lnSpc>
                <a:spcPct val="140000"/>
              </a:lnSpc>
            </a:pPr>
            <a:r>
              <a:rPr lang="en-US" sz="1050" b="1">
                <a:latin typeface="Montserrat" panose="00000500000000000000" pitchFamily="2" charset="0"/>
                <a:ea typeface="Calibri"/>
                <a:cs typeface="Calibri"/>
              </a:rPr>
              <a:t>[ E ]: </a:t>
            </a:r>
            <a:r>
              <a:rPr lang="en-US" sz="1050">
                <a:latin typeface="Montserrat" panose="00000500000000000000" pitchFamily="2" charset="0"/>
                <a:ea typeface="Calibri"/>
                <a:cs typeface="Calibri"/>
              </a:rPr>
              <a:t>From 4.2, input the percentage of </a:t>
            </a:r>
            <a:r>
              <a:rPr lang="en-US" sz="1050" b="1">
                <a:latin typeface="Montserrat"/>
                <a:ea typeface="SimSun"/>
                <a:cs typeface="Times New Roman"/>
              </a:rPr>
              <a:t>Total</a:t>
            </a:r>
            <a:r>
              <a:rPr lang="en-US" sz="1050">
                <a:latin typeface="Montserrat" panose="00000500000000000000" pitchFamily="2" charset="0"/>
                <a:ea typeface="Calibri"/>
                <a:cs typeface="Calibri"/>
              </a:rPr>
              <a:t> for</a:t>
            </a:r>
            <a:r>
              <a:rPr lang="en-US" sz="1050" b="1">
                <a:latin typeface="Montserrat" panose="00000500000000000000" pitchFamily="2" charset="0"/>
                <a:ea typeface="Calibri"/>
                <a:cs typeface="Calibri"/>
              </a:rPr>
              <a:t> To leave</a:t>
            </a:r>
            <a:r>
              <a:rPr lang="en-US" sz="1050">
                <a:latin typeface="Montserrat"/>
                <a:ea typeface="SimSun"/>
                <a:cs typeface="Times New Roman"/>
              </a:rPr>
              <a:t>.</a:t>
            </a:r>
            <a:endParaRPr lang="en-US" sz="1050">
              <a:latin typeface="Montserrat" panose="00000500000000000000" pitchFamily="2" charset="0"/>
              <a:ea typeface="Calibri"/>
              <a:cs typeface="Calibri"/>
            </a:endParaRPr>
          </a:p>
          <a:p>
            <a:pPr>
              <a:lnSpc>
                <a:spcPct val="140000"/>
              </a:lnSpc>
            </a:pPr>
            <a:r>
              <a:rPr lang="en-US" sz="1050" b="1">
                <a:latin typeface="Montserrat" panose="00000500000000000000" pitchFamily="2" charset="0"/>
                <a:ea typeface="Calibri"/>
                <a:cs typeface="Calibri"/>
              </a:rPr>
              <a:t>[ F ]: </a:t>
            </a:r>
            <a:r>
              <a:rPr lang="en-US" sz="1050">
                <a:latin typeface="Montserrat" panose="00000500000000000000" pitchFamily="2" charset="0"/>
                <a:ea typeface="Calibri"/>
                <a:cs typeface="Calibri"/>
              </a:rPr>
              <a:t>From 4.2, input the percentage of </a:t>
            </a:r>
            <a:r>
              <a:rPr lang="en-US" sz="1050" b="1">
                <a:latin typeface="Montserrat" panose="00000500000000000000" pitchFamily="2" charset="0"/>
                <a:ea typeface="Calibri"/>
                <a:cs typeface="Calibri"/>
              </a:rPr>
              <a:t>Retention</a:t>
            </a:r>
            <a:r>
              <a:rPr lang="en-US" sz="1050">
                <a:latin typeface="Montserrat" panose="00000500000000000000" pitchFamily="2" charset="0"/>
                <a:ea typeface="Calibri"/>
                <a:cs typeface="Calibri"/>
              </a:rPr>
              <a:t> for</a:t>
            </a:r>
            <a:r>
              <a:rPr lang="en-US" sz="1050" b="1">
                <a:latin typeface="Montserrat" panose="00000500000000000000" pitchFamily="2" charset="0"/>
                <a:ea typeface="Calibri"/>
                <a:cs typeface="Calibri"/>
              </a:rPr>
              <a:t> To leave</a:t>
            </a:r>
            <a:r>
              <a:rPr lang="en-US" sz="1050">
                <a:latin typeface="Montserrat"/>
                <a:ea typeface="SimSun"/>
                <a:cs typeface="Times New Roman"/>
              </a:rPr>
              <a:t>.</a:t>
            </a:r>
            <a:endParaRPr lang="en-US" sz="1050">
              <a:latin typeface="Montserrat" panose="00000500000000000000" pitchFamily="2" charset="0"/>
              <a:ea typeface="Calibri"/>
              <a:cs typeface="Calibri"/>
            </a:endParaRPr>
          </a:p>
        </p:txBody>
      </p:sp>
      <p:pic>
        <p:nvPicPr>
          <p:cNvPr id="12" name="Graphic 11" descr="Chevron arrows with solid fill">
            <a:extLst>
              <a:ext uri="{FF2B5EF4-FFF2-40B4-BE49-F238E27FC236}">
                <a16:creationId xmlns:a16="http://schemas.microsoft.com/office/drawing/2014/main" id="{920477B7-A14D-E98D-0FDF-1FEAAFB84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9260" y="527440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EE7570-3716-8CBA-23EA-C9DEC957888C}"/>
              </a:ext>
            </a:extLst>
          </p:cNvPr>
          <p:cNvSpPr txBox="1"/>
          <p:nvPr/>
        </p:nvSpPr>
        <p:spPr>
          <a:xfrm>
            <a:off x="8766834" y="5408013"/>
            <a:ext cx="3045350" cy="589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1400">
                <a:highlight>
                  <a:srgbClr val="FFFF00"/>
                </a:highlight>
                <a:latin typeface="Montserrat"/>
                <a:ea typeface="SimSun"/>
                <a:cs typeface="Times New Roman"/>
              </a:rPr>
              <a:t>UP NEXT</a:t>
            </a:r>
            <a:r>
              <a:rPr lang="en-US" sz="1400">
                <a:effectLst/>
                <a:latin typeface="Montserrat"/>
                <a:ea typeface="SimSun"/>
                <a:cs typeface="Times New Roman"/>
              </a:rPr>
              <a:t>: Input data points to complete your next slide.</a:t>
            </a:r>
          </a:p>
        </p:txBody>
      </p:sp>
      <p:pic>
        <p:nvPicPr>
          <p:cNvPr id="3" name="Picture 2" descr="A black background with words&#10;&#10;AI-generated content may be incorrect.">
            <a:extLst>
              <a:ext uri="{FF2B5EF4-FFF2-40B4-BE49-F238E27FC236}">
                <a16:creationId xmlns:a16="http://schemas.microsoft.com/office/drawing/2014/main" id="{53C50E90-7CC1-F2FD-F158-ED095BD01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300" y="275035"/>
            <a:ext cx="4191000" cy="8014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775A73-56E2-C059-D2F8-91176663C42C}"/>
              </a:ext>
            </a:extLst>
          </p:cNvPr>
          <p:cNvSpPr txBox="1"/>
          <p:nvPr/>
        </p:nvSpPr>
        <p:spPr>
          <a:xfrm>
            <a:off x="8951088" y="6496291"/>
            <a:ext cx="303835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FFF"/>
                </a:solidFill>
                <a:latin typeface="DM Sans"/>
              </a:rPr>
              <a:t>Instructional Slide (NOT for presenting)</a:t>
            </a:r>
            <a:endParaRPr lang="en-US" err="1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B4BB42-3904-9DA4-F290-862E51737F5E}"/>
              </a:ext>
            </a:extLst>
          </p:cNvPr>
          <p:cNvGrpSpPr/>
          <p:nvPr/>
        </p:nvGrpSpPr>
        <p:grpSpPr>
          <a:xfrm>
            <a:off x="714440" y="4860560"/>
            <a:ext cx="4805827" cy="1160990"/>
            <a:chOff x="714440" y="4823137"/>
            <a:chExt cx="4805827" cy="116099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AF0AFB8-A45D-10D4-2C61-80AF41573A95}"/>
                </a:ext>
              </a:extLst>
            </p:cNvPr>
            <p:cNvSpPr/>
            <p:nvPr/>
          </p:nvSpPr>
          <p:spPr>
            <a:xfrm>
              <a:off x="714440" y="5167695"/>
              <a:ext cx="4805827" cy="816432"/>
            </a:xfrm>
            <a:prstGeom prst="roundRect">
              <a:avLst/>
            </a:prstGeom>
            <a:solidFill>
              <a:srgbClr val="EBE3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en-US" sz="1050">
                  <a:solidFill>
                    <a:schemeClr val="tx1"/>
                  </a:solidFill>
                  <a:latin typeface="Montserrat "/>
                  <a:ea typeface="Calibri" panose="020F0502020204030204" pitchFamily="34" charset="0"/>
                  <a:cs typeface="Calibri" panose="020F0502020204030204" pitchFamily="34" charset="0"/>
                </a:rPr>
                <a:t>Does your institution have practices in place to assess which faculty are exploring the job market?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EBAE84F-3AE1-B0C3-D279-CB72D1A9ECD4}"/>
                </a:ext>
              </a:extLst>
            </p:cNvPr>
            <p:cNvSpPr txBox="1"/>
            <p:nvPr/>
          </p:nvSpPr>
          <p:spPr>
            <a:xfrm>
              <a:off x="1219288" y="4911985"/>
              <a:ext cx="2395979" cy="3986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20000"/>
                </a:lnSpc>
                <a:spcAft>
                  <a:spcPts val="1000"/>
                </a:spcAft>
                <a:buNone/>
              </a:pPr>
              <a:r>
                <a:rPr lang="en-US" b="1">
                  <a:solidFill>
                    <a:srgbClr val="A51C30"/>
                  </a:solidFill>
                  <a:latin typeface="Montserrat "/>
                  <a:ea typeface="Calibri" panose="020F0502020204030204" pitchFamily="34" charset="0"/>
                  <a:cs typeface="Calibri" panose="020F0502020204030204" pitchFamily="34" charset="0"/>
                </a:rPr>
                <a:t>CONSIDER THIS:</a:t>
              </a:r>
              <a:endParaRPr lang="en-US" b="1">
                <a:solidFill>
                  <a:srgbClr val="A51C30"/>
                </a:solidFill>
                <a:effectLst/>
                <a:latin typeface="Montserrat 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4" name="Graphic 23" descr="Lights On with solid fill">
              <a:extLst>
                <a:ext uri="{FF2B5EF4-FFF2-40B4-BE49-F238E27FC236}">
                  <a16:creationId xmlns:a16="http://schemas.microsoft.com/office/drawing/2014/main" id="{544C80A4-3C6D-27EF-1A0B-535558F53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2474" y="4823137"/>
              <a:ext cx="476776" cy="444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8873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2C1D8-4E6D-DAEA-64D1-65271C2CC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-up of documents and charts">
            <a:extLst>
              <a:ext uri="{FF2B5EF4-FFF2-40B4-BE49-F238E27FC236}">
                <a16:creationId xmlns:a16="http://schemas.microsoft.com/office/drawing/2014/main" id="{478CB7B1-F0DF-45BF-CD32-07DC6AC31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 b="12158"/>
          <a:stretch/>
        </p:blipFill>
        <p:spPr>
          <a:xfrm>
            <a:off x="1" y="3110984"/>
            <a:ext cx="7425266" cy="3747016"/>
          </a:xfrm>
          <a:custGeom>
            <a:avLst/>
            <a:gdLst>
              <a:gd name="connsiteX0" fmla="*/ 5921755 w 7859208"/>
              <a:gd name="connsiteY0" fmla="*/ 1999603 h 3965996"/>
              <a:gd name="connsiteX1" fmla="*/ 7859208 w 7859208"/>
              <a:gd name="connsiteY1" fmla="*/ 3937056 h 3965996"/>
              <a:gd name="connsiteX2" fmla="*/ 7830268 w 7859208"/>
              <a:gd name="connsiteY2" fmla="*/ 3965996 h 3965996"/>
              <a:gd name="connsiteX3" fmla="*/ 4013242 w 7859208"/>
              <a:gd name="connsiteY3" fmla="*/ 3965996 h 3965996"/>
              <a:gd name="connsiteX4" fmla="*/ 3984302 w 7859208"/>
              <a:gd name="connsiteY4" fmla="*/ 3937056 h 3965996"/>
              <a:gd name="connsiteX5" fmla="*/ 1960604 w 7859208"/>
              <a:gd name="connsiteY5" fmla="*/ 1999603 h 3965996"/>
              <a:gd name="connsiteX6" fmla="*/ 3898057 w 7859208"/>
              <a:gd name="connsiteY6" fmla="*/ 3937056 h 3965996"/>
              <a:gd name="connsiteX7" fmla="*/ 3869117 w 7859208"/>
              <a:gd name="connsiteY7" fmla="*/ 3965996 h 3965996"/>
              <a:gd name="connsiteX8" fmla="*/ 52091 w 7859208"/>
              <a:gd name="connsiteY8" fmla="*/ 3965996 h 3965996"/>
              <a:gd name="connsiteX9" fmla="*/ 23151 w 7859208"/>
              <a:gd name="connsiteY9" fmla="*/ 3937056 h 3965996"/>
              <a:gd name="connsiteX10" fmla="*/ 1955137 w 7859208"/>
              <a:gd name="connsiteY10" fmla="*/ 96071 h 3965996"/>
              <a:gd name="connsiteX11" fmla="*/ 2845406 w 7859208"/>
              <a:gd name="connsiteY11" fmla="*/ 986341 h 3965996"/>
              <a:gd name="connsiteX12" fmla="*/ 1955137 w 7859208"/>
              <a:gd name="connsiteY12" fmla="*/ 1876610 h 3965996"/>
              <a:gd name="connsiteX13" fmla="*/ 1064867 w 7859208"/>
              <a:gd name="connsiteY13" fmla="*/ 986341 h 3965996"/>
              <a:gd name="connsiteX14" fmla="*/ 0 w 7859208"/>
              <a:gd name="connsiteY14" fmla="*/ 17359 h 3965996"/>
              <a:gd name="connsiteX15" fmla="*/ 1920093 w 7859208"/>
              <a:gd name="connsiteY15" fmla="*/ 1937452 h 3965996"/>
              <a:gd name="connsiteX16" fmla="*/ 0 w 7859208"/>
              <a:gd name="connsiteY16" fmla="*/ 3857545 h 3965996"/>
              <a:gd name="connsiteX17" fmla="*/ 3943790 w 7859208"/>
              <a:gd name="connsiteY17" fmla="*/ 0 h 3965996"/>
              <a:gd name="connsiteX18" fmla="*/ 3943792 w 7859208"/>
              <a:gd name="connsiteY18" fmla="*/ 0 h 3965996"/>
              <a:gd name="connsiteX19" fmla="*/ 5881244 w 7859208"/>
              <a:gd name="connsiteY19" fmla="*/ 1937452 h 3965996"/>
              <a:gd name="connsiteX20" fmla="*/ 3943791 w 7859208"/>
              <a:gd name="connsiteY20" fmla="*/ 3874905 h 3965996"/>
              <a:gd name="connsiteX21" fmla="*/ 2006338 w 7859208"/>
              <a:gd name="connsiteY21" fmla="*/ 1937452 h 396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9208" h="3965996">
                <a:moveTo>
                  <a:pt x="5921755" y="1999603"/>
                </a:moveTo>
                <a:lnTo>
                  <a:pt x="7859208" y="3937056"/>
                </a:lnTo>
                <a:lnTo>
                  <a:pt x="7830268" y="3965996"/>
                </a:lnTo>
                <a:lnTo>
                  <a:pt x="4013242" y="3965996"/>
                </a:lnTo>
                <a:lnTo>
                  <a:pt x="3984302" y="3937056"/>
                </a:lnTo>
                <a:close/>
                <a:moveTo>
                  <a:pt x="1960604" y="1999603"/>
                </a:moveTo>
                <a:lnTo>
                  <a:pt x="3898057" y="3937056"/>
                </a:lnTo>
                <a:lnTo>
                  <a:pt x="3869117" y="3965996"/>
                </a:lnTo>
                <a:lnTo>
                  <a:pt x="52091" y="3965996"/>
                </a:lnTo>
                <a:lnTo>
                  <a:pt x="23151" y="3937056"/>
                </a:lnTo>
                <a:close/>
                <a:moveTo>
                  <a:pt x="1955137" y="96071"/>
                </a:moveTo>
                <a:lnTo>
                  <a:pt x="2845406" y="986341"/>
                </a:lnTo>
                <a:lnTo>
                  <a:pt x="1955137" y="1876610"/>
                </a:lnTo>
                <a:lnTo>
                  <a:pt x="1064867" y="986341"/>
                </a:lnTo>
                <a:close/>
                <a:moveTo>
                  <a:pt x="0" y="17359"/>
                </a:moveTo>
                <a:lnTo>
                  <a:pt x="1920093" y="1937452"/>
                </a:lnTo>
                <a:lnTo>
                  <a:pt x="0" y="3857545"/>
                </a:lnTo>
                <a:close/>
                <a:moveTo>
                  <a:pt x="3943790" y="0"/>
                </a:moveTo>
                <a:lnTo>
                  <a:pt x="3943792" y="0"/>
                </a:lnTo>
                <a:lnTo>
                  <a:pt x="5881244" y="1937452"/>
                </a:lnTo>
                <a:lnTo>
                  <a:pt x="3943791" y="3874905"/>
                </a:lnTo>
                <a:lnTo>
                  <a:pt x="2006338" y="1937452"/>
                </a:lnTo>
                <a:close/>
              </a:path>
            </a:pathLst>
          </a:custGeom>
          <a:effectLst>
            <a:outerShdw blurRad="215900" dist="38100" dir="2700000" algn="t" rotWithShape="0">
              <a:prstClr val="black">
                <a:alpha val="65000"/>
              </a:prstClr>
            </a:outerShdw>
          </a:effectLst>
        </p:spPr>
      </p:pic>
      <p:sp>
        <p:nvSpPr>
          <p:cNvPr id="6" name="AutoShape 6">
            <a:extLst>
              <a:ext uri="{FF2B5EF4-FFF2-40B4-BE49-F238E27FC236}">
                <a16:creationId xmlns:a16="http://schemas.microsoft.com/office/drawing/2014/main" id="{F6A9E947-C8A9-7DD2-42A0-B562FB278313}"/>
              </a:ext>
            </a:extLst>
          </p:cNvPr>
          <p:cNvSpPr/>
          <p:nvPr/>
        </p:nvSpPr>
        <p:spPr>
          <a:xfrm>
            <a:off x="6349" y="6190403"/>
            <a:ext cx="12192000" cy="0"/>
          </a:xfrm>
          <a:prstGeom prst="line">
            <a:avLst/>
          </a:prstGeom>
          <a:ln w="19050" cap="flat">
            <a:solidFill>
              <a:srgbClr val="282A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A80819D1-DF1A-1448-97BD-D90566641C2A}"/>
              </a:ext>
            </a:extLst>
          </p:cNvPr>
          <p:cNvSpPr txBox="1"/>
          <p:nvPr/>
        </p:nvSpPr>
        <p:spPr>
          <a:xfrm>
            <a:off x="296531" y="6555045"/>
            <a:ext cx="1205259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40"/>
              </a:lnSpc>
            </a:pPr>
            <a:r>
              <a:rPr lang="en-US" sz="1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COACHE | 2025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4ECDDD19-AA41-DE89-7D4A-DF71C23AEEA8}"/>
              </a:ext>
            </a:extLst>
          </p:cNvPr>
          <p:cNvSpPr txBox="1"/>
          <p:nvPr/>
        </p:nvSpPr>
        <p:spPr>
          <a:xfrm>
            <a:off x="10544536" y="6555045"/>
            <a:ext cx="1205259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40"/>
              </a:lnSpc>
            </a:pPr>
            <a:r>
              <a:rPr lang="en-US" sz="1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5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9AC4075E-6BC2-9F33-0139-E01DAD393291}"/>
              </a:ext>
            </a:extLst>
          </p:cNvPr>
          <p:cNvSpPr txBox="1"/>
          <p:nvPr/>
        </p:nvSpPr>
        <p:spPr>
          <a:xfrm>
            <a:off x="685799" y="721782"/>
            <a:ext cx="480060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800">
                <a:solidFill>
                  <a:srgbClr val="A51C30"/>
                </a:solidFill>
                <a:latin typeface="Garamond" panose="02020404030301010803" pitchFamily="18" charset="0"/>
                <a:ea typeface="Open Sauce Semi-Bold"/>
                <a:cs typeface="Open Sauce Semi-Bold"/>
                <a:sym typeface="Open Sauce Semi-Bold"/>
              </a:rPr>
              <a:t>The Search Process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E02CED-5552-2964-1048-68197B2711F4}"/>
              </a:ext>
            </a:extLst>
          </p:cNvPr>
          <p:cNvSpPr txBox="1">
            <a:spLocks/>
          </p:cNvSpPr>
          <p:nvPr/>
        </p:nvSpPr>
        <p:spPr>
          <a:xfrm>
            <a:off x="5875866" y="677677"/>
            <a:ext cx="5630333" cy="489160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en-US" sz="1300" b="1">
                <a:latin typeface="Montserrat "/>
                <a:ea typeface="Calibri"/>
                <a:cs typeface="Calibri"/>
              </a:rPr>
              <a:t>Time Spent Considering Leaving </a:t>
            </a:r>
          </a:p>
          <a:p>
            <a:pPr>
              <a:lnSpc>
                <a:spcPct val="120000"/>
              </a:lnSpc>
            </a:pPr>
            <a:r>
              <a:rPr lang="en-US" sz="1300" b="1">
                <a:latin typeface="Montserrat "/>
                <a:ea typeface="Calibri"/>
                <a:cs typeface="Calibri"/>
              </a:rPr>
              <a:t>[ A ]%</a:t>
            </a:r>
            <a:r>
              <a:rPr lang="en-US" sz="1300">
                <a:latin typeface="Montserrat "/>
                <a:ea typeface="Calibri"/>
                <a:cs typeface="Calibri"/>
              </a:rPr>
              <a:t> of faculty respondents spent </a:t>
            </a:r>
            <a:r>
              <a:rPr lang="en-US" sz="1300" b="1">
                <a:latin typeface="Montserrat "/>
                <a:ea typeface="Calibri"/>
                <a:cs typeface="Calibri"/>
              </a:rPr>
              <a:t>more than a year</a:t>
            </a:r>
            <a:r>
              <a:rPr lang="en-US" sz="1300">
                <a:latin typeface="Montserrat "/>
                <a:ea typeface="Calibri"/>
                <a:cs typeface="Calibri"/>
              </a:rPr>
              <a:t> considering leaving.</a:t>
            </a:r>
          </a:p>
          <a:p>
            <a:pPr>
              <a:lnSpc>
                <a:spcPct val="120000"/>
              </a:lnSpc>
            </a:pPr>
            <a:r>
              <a:rPr lang="en-US" sz="1300" b="1">
                <a:effectLst/>
                <a:latin typeface="Montserrat "/>
                <a:ea typeface="Calibri"/>
                <a:cs typeface="Calibri"/>
              </a:rPr>
              <a:t>[</a:t>
            </a:r>
            <a:r>
              <a:rPr lang="en-US" sz="1300" b="1">
                <a:latin typeface="Montserrat "/>
                <a:ea typeface="Calibri"/>
                <a:cs typeface="Calibri"/>
              </a:rPr>
              <a:t> B </a:t>
            </a:r>
            <a:r>
              <a:rPr lang="en-US" sz="1300" b="1">
                <a:effectLst/>
                <a:latin typeface="Montserrat "/>
                <a:ea typeface="Calibri"/>
                <a:cs typeface="Calibri"/>
              </a:rPr>
              <a:t>]%</a:t>
            </a:r>
            <a:r>
              <a:rPr lang="en-US" sz="1300">
                <a:effectLst/>
                <a:latin typeface="Montserrat "/>
                <a:ea typeface="Calibri"/>
                <a:cs typeface="Calibri"/>
              </a:rPr>
              <a:t> of faculty </a:t>
            </a:r>
            <a:r>
              <a:rPr lang="en-US" sz="1300" u="sng">
                <a:effectLst/>
                <a:latin typeface="Montserrat "/>
                <a:ea typeface="Calibri"/>
                <a:cs typeface="Calibri"/>
              </a:rPr>
              <a:t>who left</a:t>
            </a:r>
            <a:r>
              <a:rPr lang="en-US" sz="1300">
                <a:effectLst/>
                <a:latin typeface="Montserrat "/>
                <a:ea typeface="Calibri"/>
                <a:cs typeface="Calibri"/>
              </a:rPr>
              <a:t> </a:t>
            </a:r>
            <a:r>
              <a:rPr lang="en-US" sz="1300" b="1">
                <a:latin typeface="Montserrat "/>
                <a:ea typeface="Calibri"/>
                <a:cs typeface="Calibri"/>
              </a:rPr>
              <a:t>never</a:t>
            </a:r>
            <a:r>
              <a:rPr lang="en-US" sz="1300">
                <a:latin typeface="Montserrat "/>
                <a:ea typeface="Calibri"/>
                <a:cs typeface="Calibri"/>
              </a:rPr>
              <a:t> considered leaving</a:t>
            </a:r>
            <a:r>
              <a:rPr lang="en-US" sz="1300">
                <a:effectLst/>
                <a:latin typeface="Montserrat "/>
                <a:ea typeface="Calibri"/>
                <a:cs typeface="Calibri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300" b="1">
                <a:latin typeface="Montserrat "/>
                <a:ea typeface="Calibri"/>
                <a:cs typeface="Calibri"/>
              </a:rPr>
              <a:t>Motivations Behind the Search </a:t>
            </a:r>
          </a:p>
          <a:p>
            <a:pPr>
              <a:lnSpc>
                <a:spcPct val="120000"/>
              </a:lnSpc>
            </a:pPr>
            <a:r>
              <a:rPr lang="en-US" sz="1300" b="1">
                <a:latin typeface="Montserrat "/>
                <a:ea typeface="Calibri"/>
                <a:cs typeface="Calibri"/>
              </a:rPr>
              <a:t>[ C ]%</a:t>
            </a:r>
            <a:r>
              <a:rPr lang="en-US" sz="1300">
                <a:latin typeface="Montserrat "/>
                <a:ea typeface="Calibri"/>
                <a:cs typeface="Calibri"/>
              </a:rPr>
              <a:t> of faculty sought outside offers </a:t>
            </a:r>
            <a:r>
              <a:rPr lang="en-US" sz="1300" b="1">
                <a:latin typeface="Montserrat "/>
                <a:ea typeface="Calibri"/>
                <a:cs typeface="Calibri"/>
              </a:rPr>
              <a:t>as leverage to renegotiate. </a:t>
            </a:r>
            <a:r>
              <a:rPr lang="en-US" sz="1300">
                <a:latin typeface="Montserrat "/>
                <a:ea typeface="Calibri"/>
                <a:cs typeface="Calibri"/>
              </a:rPr>
              <a:t>Among those who ultimately left,</a:t>
            </a:r>
            <a:r>
              <a:rPr lang="en-US" sz="1300" b="1">
                <a:latin typeface="Montserrat "/>
                <a:ea typeface="Calibri"/>
                <a:cs typeface="Calibri"/>
              </a:rPr>
              <a:t> [ D ]%</a:t>
            </a:r>
            <a:r>
              <a:rPr lang="en-US" sz="1300">
                <a:latin typeface="Montserrat "/>
                <a:ea typeface="Calibri"/>
                <a:cs typeface="Calibri"/>
              </a:rPr>
              <a:t> cited this motivation.</a:t>
            </a:r>
          </a:p>
          <a:p>
            <a:pPr>
              <a:lnSpc>
                <a:spcPct val="120000"/>
              </a:lnSpc>
            </a:pPr>
            <a:r>
              <a:rPr lang="en-US" sz="1300" b="1">
                <a:latin typeface="Montserrat "/>
                <a:ea typeface="Calibri"/>
                <a:cs typeface="Calibri"/>
              </a:rPr>
              <a:t>[ E ]%</a:t>
            </a:r>
            <a:r>
              <a:rPr lang="en-US" sz="1300">
                <a:latin typeface="Montserrat "/>
                <a:ea typeface="Calibri"/>
                <a:cs typeface="Calibri"/>
              </a:rPr>
              <a:t> of faculty began their search with the </a:t>
            </a:r>
            <a:r>
              <a:rPr lang="en-US" sz="1300" b="1">
                <a:latin typeface="Montserrat "/>
                <a:ea typeface="Calibri"/>
                <a:cs typeface="Calibri"/>
              </a:rPr>
              <a:t>intention to leave</a:t>
            </a:r>
            <a:r>
              <a:rPr lang="en-US" sz="1300">
                <a:latin typeface="Montserrat "/>
                <a:ea typeface="Calibri"/>
                <a:cs typeface="Calibri"/>
              </a:rPr>
              <a:t>. Of those who were successfully retained, </a:t>
            </a:r>
            <a:r>
              <a:rPr lang="en-US" sz="1300" b="1">
                <a:latin typeface="Montserrat "/>
                <a:ea typeface="Calibri"/>
                <a:cs typeface="Calibri"/>
              </a:rPr>
              <a:t>[ F ]%</a:t>
            </a:r>
            <a:r>
              <a:rPr lang="en-US" sz="1300">
                <a:latin typeface="Montserrat "/>
                <a:ea typeface="Calibri"/>
                <a:cs typeface="Calibri"/>
              </a:rPr>
              <a:t> initially sought to leave.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300" i="1">
                <a:latin typeface="Montserrat "/>
                <a:ea typeface="Calibri"/>
                <a:cs typeface="Calibri"/>
              </a:rPr>
              <a:t>Note that this section does not apply to preemptive retentions.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BD25878-4A2E-6170-B5FB-937221566A9D}"/>
              </a:ext>
            </a:extLst>
          </p:cNvPr>
          <p:cNvGrpSpPr/>
          <p:nvPr/>
        </p:nvGrpSpPr>
        <p:grpSpPr>
          <a:xfrm>
            <a:off x="0" y="6428302"/>
            <a:ext cx="12192000" cy="431287"/>
            <a:chOff x="0" y="6428302"/>
            <a:chExt cx="12192000" cy="431287"/>
          </a:xfrm>
        </p:grpSpPr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5A7EFBAE-AD87-F7D6-4CB4-91ED4B92130A}"/>
                </a:ext>
              </a:extLst>
            </p:cNvPr>
            <p:cNvGrpSpPr/>
            <p:nvPr/>
          </p:nvGrpSpPr>
          <p:grpSpPr>
            <a:xfrm>
              <a:off x="0" y="6428302"/>
              <a:ext cx="12192000" cy="431287"/>
              <a:chOff x="0" y="0"/>
              <a:chExt cx="24384000" cy="862574"/>
            </a:xfrm>
          </p:grpSpPr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312ED6CC-C6E4-4F90-725E-B3F11C03CAF0}"/>
                  </a:ext>
                </a:extLst>
              </p:cNvPr>
              <p:cNvSpPr/>
              <p:nvPr/>
            </p:nvSpPr>
            <p:spPr>
              <a:xfrm>
                <a:off x="0" y="0"/>
                <a:ext cx="24384000" cy="862584"/>
              </a:xfrm>
              <a:custGeom>
                <a:avLst/>
                <a:gdLst/>
                <a:ahLst/>
                <a:cxnLst/>
                <a:rect l="l" t="t" r="r" b="b"/>
                <a:pathLst>
                  <a:path w="24384000" h="862584">
                    <a:moveTo>
                      <a:pt x="0" y="0"/>
                    </a:moveTo>
                    <a:lnTo>
                      <a:pt x="24384000" y="0"/>
                    </a:lnTo>
                    <a:lnTo>
                      <a:pt x="24384000" y="862584"/>
                    </a:lnTo>
                    <a:lnTo>
                      <a:pt x="0" y="862584"/>
                    </a:lnTo>
                    <a:close/>
                  </a:path>
                </a:pathLst>
              </a:custGeom>
              <a:solidFill>
                <a:srgbClr val="00294D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C2B7C4-EC87-328E-AFEE-8C944965BF15}"/>
                </a:ext>
              </a:extLst>
            </p:cNvPr>
            <p:cNvSpPr txBox="1"/>
            <p:nvPr/>
          </p:nvSpPr>
          <p:spPr>
            <a:xfrm>
              <a:off x="296531" y="6555045"/>
              <a:ext cx="5799469" cy="1795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440"/>
                </a:lnSpc>
              </a:pPr>
              <a:r>
                <a:rPr lang="en-US" sz="12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COACHE | Faculty Retention and Exit Survey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957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53FA8-868D-3430-B802-F1716B60E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2F444821-A09D-6340-87C9-C473FB7D7249}"/>
              </a:ext>
            </a:extLst>
          </p:cNvPr>
          <p:cNvSpPr/>
          <p:nvPr/>
        </p:nvSpPr>
        <p:spPr>
          <a:xfrm>
            <a:off x="-6349" y="2616200"/>
            <a:ext cx="12204698" cy="424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84FE85D3-37C4-32C6-41FC-F1D67D213378}"/>
              </a:ext>
            </a:extLst>
          </p:cNvPr>
          <p:cNvSpPr/>
          <p:nvPr/>
        </p:nvSpPr>
        <p:spPr>
          <a:xfrm>
            <a:off x="6349" y="6190403"/>
            <a:ext cx="12192000" cy="0"/>
          </a:xfrm>
          <a:prstGeom prst="line">
            <a:avLst/>
          </a:prstGeom>
          <a:ln w="19050" cap="flat">
            <a:solidFill>
              <a:srgbClr val="282A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F49573-8CF4-ADB6-F60F-D36121EFEBE9}"/>
              </a:ext>
            </a:extLst>
          </p:cNvPr>
          <p:cNvGrpSpPr/>
          <p:nvPr/>
        </p:nvGrpSpPr>
        <p:grpSpPr>
          <a:xfrm>
            <a:off x="0" y="6428302"/>
            <a:ext cx="12192000" cy="431287"/>
            <a:chOff x="0" y="6428302"/>
            <a:chExt cx="12192000" cy="431287"/>
          </a:xfrm>
        </p:grpSpPr>
        <p:grpSp>
          <p:nvGrpSpPr>
            <p:cNvPr id="13" name="Group 5">
              <a:extLst>
                <a:ext uri="{FF2B5EF4-FFF2-40B4-BE49-F238E27FC236}">
                  <a16:creationId xmlns:a16="http://schemas.microsoft.com/office/drawing/2014/main" id="{E8D580E5-767E-676B-E7E9-2CA936A0667A}"/>
                </a:ext>
              </a:extLst>
            </p:cNvPr>
            <p:cNvGrpSpPr/>
            <p:nvPr/>
          </p:nvGrpSpPr>
          <p:grpSpPr>
            <a:xfrm>
              <a:off x="0" y="6428302"/>
              <a:ext cx="12192000" cy="431287"/>
              <a:chOff x="0" y="0"/>
              <a:chExt cx="24384000" cy="862574"/>
            </a:xfrm>
          </p:grpSpPr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711A004B-D45C-C1D5-122A-DD9E204DBDE2}"/>
                  </a:ext>
                </a:extLst>
              </p:cNvPr>
              <p:cNvSpPr/>
              <p:nvPr/>
            </p:nvSpPr>
            <p:spPr>
              <a:xfrm>
                <a:off x="0" y="0"/>
                <a:ext cx="24384000" cy="862584"/>
              </a:xfrm>
              <a:custGeom>
                <a:avLst/>
                <a:gdLst/>
                <a:ahLst/>
                <a:cxnLst/>
                <a:rect l="l" t="t" r="r" b="b"/>
                <a:pathLst>
                  <a:path w="24384000" h="862584">
                    <a:moveTo>
                      <a:pt x="0" y="0"/>
                    </a:moveTo>
                    <a:lnTo>
                      <a:pt x="24384000" y="0"/>
                    </a:lnTo>
                    <a:lnTo>
                      <a:pt x="24384000" y="862584"/>
                    </a:lnTo>
                    <a:lnTo>
                      <a:pt x="0" y="862584"/>
                    </a:lnTo>
                    <a:close/>
                  </a:path>
                </a:pathLst>
              </a:custGeom>
              <a:solidFill>
                <a:srgbClr val="00294D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870892DD-AFE5-28EB-BF59-3C94E95F1C7A}"/>
                </a:ext>
              </a:extLst>
            </p:cNvPr>
            <p:cNvSpPr txBox="1"/>
            <p:nvPr/>
          </p:nvSpPr>
          <p:spPr>
            <a:xfrm>
              <a:off x="296531" y="6555045"/>
              <a:ext cx="5799469" cy="1795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440"/>
                </a:lnSpc>
              </a:pPr>
              <a:r>
                <a:rPr lang="en-US" sz="12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COACHE | Faculty Retention and Exit Survey</a:t>
              </a:r>
            </a:p>
          </p:txBody>
        </p:sp>
      </p:grpSp>
      <p:sp>
        <p:nvSpPr>
          <p:cNvPr id="5" name="TextBox 3">
            <a:extLst>
              <a:ext uri="{FF2B5EF4-FFF2-40B4-BE49-F238E27FC236}">
                <a16:creationId xmlns:a16="http://schemas.microsoft.com/office/drawing/2014/main" id="{38732408-BA2E-EF8F-AD80-E166E76B744D}"/>
              </a:ext>
            </a:extLst>
          </p:cNvPr>
          <p:cNvSpPr txBox="1"/>
          <p:nvPr/>
        </p:nvSpPr>
        <p:spPr>
          <a:xfrm>
            <a:off x="685800" y="648984"/>
            <a:ext cx="44958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600" b="1" spc="-200">
                <a:solidFill>
                  <a:srgbClr val="282A29"/>
                </a:solidFill>
                <a:latin typeface="DM Sans" pitchFamily="2" charset="0"/>
                <a:ea typeface="Open Sauce Semi-Bold"/>
                <a:cs typeface="Open Sauce Semi-Bold"/>
                <a:sym typeface="Open Sauce Semi-Bold"/>
              </a:rPr>
              <a:t>Instructions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498AE6-9691-E083-FC9F-06A8AA2AA561}"/>
              </a:ext>
            </a:extLst>
          </p:cNvPr>
          <p:cNvSpPr txBox="1"/>
          <p:nvPr/>
        </p:nvSpPr>
        <p:spPr>
          <a:xfrm>
            <a:off x="604836" y="1416945"/>
            <a:ext cx="10996613" cy="1089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1200">
                <a:latin typeface="Montserrat"/>
                <a:ea typeface="SimSun"/>
                <a:cs typeface="Times New Roman"/>
              </a:rPr>
              <a:t>Congratulations! You’re halfway through the report.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1200">
                <a:latin typeface="Montserrat"/>
                <a:ea typeface="SimSun"/>
                <a:cs typeface="Times New Roman"/>
              </a:rPr>
              <a:t>In Module 5 – The Negotiation Process, we’ll explore </a:t>
            </a:r>
            <a:r>
              <a:rPr lang="en-US" sz="1200" b="1">
                <a:latin typeface="Montserrat"/>
                <a:ea typeface="SimSun"/>
                <a:cs typeface="Times New Roman"/>
              </a:rPr>
              <a:t>how seriously your faculty considered outside offers</a:t>
            </a:r>
            <a:r>
              <a:rPr lang="en-US" sz="1200">
                <a:latin typeface="Montserrat"/>
                <a:ea typeface="SimSun"/>
                <a:cs typeface="Times New Roman"/>
              </a:rPr>
              <a:t> and examine </a:t>
            </a:r>
            <a:r>
              <a:rPr lang="en-US" sz="1200" b="1">
                <a:latin typeface="Montserrat"/>
                <a:ea typeface="SimSun"/>
                <a:cs typeface="Times New Roman"/>
              </a:rPr>
              <a:t>the length of time for your institution to respond with a counteroffer decision</a:t>
            </a:r>
            <a:r>
              <a:rPr lang="en-US" sz="1200">
                <a:latin typeface="Montserrat"/>
                <a:ea typeface="SimSun"/>
                <a:cs typeface="Times New Roman"/>
              </a:rPr>
              <a:t>. In some cases, timelines matters—the speed of a counteroffer response can influence a faculty member’s decision to stay or leave.</a:t>
            </a:r>
            <a:endParaRPr lang="en-US" sz="1200">
              <a:effectLst/>
              <a:latin typeface="Montserrat"/>
              <a:ea typeface="SimSun"/>
              <a:cs typeface="Times New Roman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E47F359-6653-BC57-6F2C-0D1DBF5BDAB1}"/>
              </a:ext>
            </a:extLst>
          </p:cNvPr>
          <p:cNvSpPr txBox="1"/>
          <p:nvPr/>
        </p:nvSpPr>
        <p:spPr>
          <a:xfrm>
            <a:off x="685801" y="2840301"/>
            <a:ext cx="5218435" cy="210500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 algn="l" rtl="0" fontAlgn="base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050">
                <a:solidFill>
                  <a:srgbClr val="000000"/>
                </a:solidFill>
                <a:latin typeface="Montserrat" panose="00000500000000000000" pitchFamily="2" charset="0"/>
              </a:rPr>
              <a:t>Prior to any counteroffer decision, o</a:t>
            </a:r>
            <a:r>
              <a:rPr lang="en-US" sz="1050" b="0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f the faculty receiving outside offers, </a:t>
            </a:r>
            <a:r>
              <a:rPr lang="en-US" sz="1050" b="1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[ A ]% </a:t>
            </a:r>
            <a:r>
              <a:rPr lang="en-US" sz="1050" b="0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reported taking outside offers extremely seriously. Among those who were retained, </a:t>
            </a:r>
            <a:r>
              <a:rPr lang="en-US" sz="1050" b="1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[ B ]%</a:t>
            </a:r>
            <a:r>
              <a:rPr lang="en-US" sz="1050" b="0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of took the outside offer extremely seriously. </a:t>
            </a:r>
          </a:p>
          <a:p>
            <a:pPr marL="171450" indent="-171450" algn="l" rtl="0" fontAlgn="base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050" b="0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It took our institution, on average, </a:t>
            </a:r>
            <a:r>
              <a:rPr lang="en-US" sz="1050" b="1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[ C ]</a:t>
            </a:r>
            <a:r>
              <a:rPr lang="en-US" sz="1050" b="0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days to make a counteroffer after learning about an outside offer.</a:t>
            </a:r>
          </a:p>
          <a:p>
            <a:pPr marL="628650" lvl="1" indent="-171450" fontAlgn="base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050" b="0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For faculty who left, the response time was </a:t>
            </a:r>
            <a:r>
              <a:rPr lang="en-US" sz="1050" b="1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[ D ] </a:t>
            </a:r>
            <a:r>
              <a:rPr lang="en-US" sz="1050" b="0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days on average.</a:t>
            </a:r>
          </a:p>
          <a:p>
            <a:pPr marL="628650" lvl="1" indent="-171450" fontAlgn="base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050" b="0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For those who stayed, it was </a:t>
            </a:r>
            <a:r>
              <a:rPr lang="en-US" sz="1050" b="1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[ E ] </a:t>
            </a:r>
            <a:r>
              <a:rPr lang="en-US" sz="1050" b="0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days.</a:t>
            </a:r>
          </a:p>
          <a:p>
            <a:pPr marL="171450" indent="-171450" fontAlgn="base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050">
                <a:solidFill>
                  <a:srgbClr val="000000"/>
                </a:solidFill>
                <a:latin typeface="Montserrat" panose="00000500000000000000" pitchFamily="2" charset="0"/>
              </a:rPr>
              <a:t>(optional) When viewing results by </a:t>
            </a:r>
            <a:r>
              <a:rPr lang="en-US" sz="1050" b="1">
                <a:solidFill>
                  <a:srgbClr val="000000"/>
                </a:solidFill>
                <a:latin typeface="Montserrat" panose="00000500000000000000" pitchFamily="2" charset="0"/>
              </a:rPr>
              <a:t>[ a subgroup ], </a:t>
            </a:r>
            <a:r>
              <a:rPr lang="en-US" sz="1050" b="1">
                <a:latin typeface="Montserrat"/>
                <a:ea typeface="SimSun"/>
                <a:cs typeface="Times New Roman"/>
              </a:rPr>
              <a:t>[Group A] </a:t>
            </a:r>
            <a:r>
              <a:rPr lang="en-US" sz="1050">
                <a:latin typeface="Montserrat"/>
                <a:ea typeface="SimSun"/>
                <a:cs typeface="Times New Roman"/>
              </a:rPr>
              <a:t>received counteroffers faster than </a:t>
            </a:r>
            <a:r>
              <a:rPr lang="en-US" sz="1050" b="1">
                <a:latin typeface="Montserrat"/>
                <a:ea typeface="SimSun"/>
                <a:cs typeface="Times New Roman"/>
              </a:rPr>
              <a:t>[Group B] </a:t>
            </a:r>
            <a:r>
              <a:rPr lang="en-US" sz="1050">
                <a:latin typeface="Montserrat"/>
                <a:ea typeface="SimSun"/>
                <a:cs typeface="Times New Roman"/>
              </a:rPr>
              <a:t>on average.</a:t>
            </a:r>
            <a:endParaRPr lang="en-US" sz="105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26DFB81-5EA9-E4F3-E7E6-38D62DA1A218}"/>
              </a:ext>
            </a:extLst>
          </p:cNvPr>
          <p:cNvSpPr txBox="1"/>
          <p:nvPr/>
        </p:nvSpPr>
        <p:spPr>
          <a:xfrm>
            <a:off x="6400800" y="2842559"/>
            <a:ext cx="5105399" cy="21050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050" b="1">
                <a:latin typeface="Montserrat"/>
                <a:ea typeface="SimSun"/>
                <a:cs typeface="Times New Roman"/>
              </a:rPr>
              <a:t>[ A ]: </a:t>
            </a:r>
            <a:r>
              <a:rPr lang="en-US" sz="1050">
                <a:latin typeface="Montserrat"/>
                <a:ea typeface="SimSun"/>
                <a:cs typeface="Times New Roman"/>
              </a:rPr>
              <a:t>From report section 5.2, input the percentage of </a:t>
            </a:r>
            <a:r>
              <a:rPr lang="en-US" sz="1050" b="1">
                <a:latin typeface="Montserrat"/>
                <a:ea typeface="SimSun"/>
                <a:cs typeface="Times New Roman"/>
              </a:rPr>
              <a:t>Total </a:t>
            </a:r>
            <a:r>
              <a:rPr lang="en-US" sz="1050">
                <a:latin typeface="Montserrat"/>
                <a:ea typeface="SimSun"/>
                <a:cs typeface="Times New Roman"/>
              </a:rPr>
              <a:t>for </a:t>
            </a:r>
            <a:r>
              <a:rPr lang="en-US" sz="1050" b="1">
                <a:latin typeface="Montserrat"/>
                <a:ea typeface="SimSun"/>
                <a:cs typeface="Times New Roman"/>
              </a:rPr>
              <a:t>Extremely seriously </a:t>
            </a:r>
            <a:r>
              <a:rPr lang="en-US" sz="1050">
                <a:latin typeface="Montserrat"/>
                <a:ea typeface="SimSun"/>
                <a:cs typeface="Times New Roman"/>
              </a:rPr>
              <a:t>for total. Reference the graph on top.</a:t>
            </a:r>
          </a:p>
          <a:p>
            <a:pPr>
              <a:lnSpc>
                <a:spcPct val="140000"/>
              </a:lnSpc>
            </a:pPr>
            <a:r>
              <a:rPr lang="en-US" sz="1050" b="1">
                <a:latin typeface="Montserrat"/>
                <a:ea typeface="SimSun"/>
                <a:cs typeface="Times New Roman"/>
              </a:rPr>
              <a:t>[ B ]: </a:t>
            </a:r>
            <a:r>
              <a:rPr lang="en-US" sz="1050">
                <a:latin typeface="Montserrat"/>
                <a:ea typeface="SimSun"/>
                <a:cs typeface="Times New Roman"/>
              </a:rPr>
              <a:t>From 5.2, input the percentage of </a:t>
            </a:r>
            <a:r>
              <a:rPr lang="en-US" sz="1050" b="1">
                <a:latin typeface="Montserrat"/>
                <a:ea typeface="SimSun"/>
                <a:cs typeface="Times New Roman"/>
              </a:rPr>
              <a:t>Retention </a:t>
            </a:r>
            <a:r>
              <a:rPr lang="en-US" sz="1050">
                <a:latin typeface="Montserrat"/>
                <a:ea typeface="SimSun"/>
                <a:cs typeface="Times New Roman"/>
              </a:rPr>
              <a:t>for </a:t>
            </a:r>
            <a:r>
              <a:rPr lang="en-US" sz="1050" b="1">
                <a:latin typeface="Montserrat"/>
                <a:ea typeface="SimSun"/>
                <a:cs typeface="Times New Roman"/>
              </a:rPr>
              <a:t>Extremely seriously</a:t>
            </a:r>
            <a:r>
              <a:rPr lang="en-US" sz="1050">
                <a:latin typeface="Montserrat"/>
                <a:ea typeface="SimSun"/>
                <a:cs typeface="Times New Roman"/>
              </a:rPr>
              <a:t>. Reference the graph on top.</a:t>
            </a:r>
          </a:p>
          <a:p>
            <a:pPr>
              <a:lnSpc>
                <a:spcPct val="140000"/>
              </a:lnSpc>
            </a:pPr>
            <a:r>
              <a:rPr lang="en-US" sz="1050" b="1">
                <a:latin typeface="Montserrat"/>
                <a:ea typeface="Calibri"/>
                <a:cs typeface="Calibri"/>
              </a:rPr>
              <a:t>[ C ] [ D ] [ E ]: </a:t>
            </a:r>
            <a:r>
              <a:rPr lang="en-US" sz="1050">
                <a:latin typeface="Montserrat"/>
                <a:ea typeface="Calibri"/>
                <a:cs typeface="Calibri"/>
              </a:rPr>
              <a:t>From 5.3, input the mean </a:t>
            </a:r>
            <a:r>
              <a:rPr lang="en-US" altLang="zh-CN" sz="1050">
                <a:latin typeface="Montserrat"/>
                <a:ea typeface="Calibri"/>
                <a:cs typeface="Calibri"/>
              </a:rPr>
              <a:t>of</a:t>
            </a:r>
            <a:r>
              <a:rPr lang="en-US" sz="1050">
                <a:latin typeface="Montserrat"/>
                <a:ea typeface="Calibri"/>
                <a:cs typeface="Calibri"/>
              </a:rPr>
              <a:t> </a:t>
            </a:r>
            <a:r>
              <a:rPr lang="en-US" sz="1050" b="1">
                <a:latin typeface="Montserrat"/>
                <a:ea typeface="Calibri"/>
                <a:cs typeface="Calibri"/>
              </a:rPr>
              <a:t>Total</a:t>
            </a:r>
            <a:r>
              <a:rPr lang="en-US" sz="1050">
                <a:latin typeface="Montserrat"/>
                <a:ea typeface="Calibri"/>
                <a:cs typeface="Calibri"/>
              </a:rPr>
              <a:t>, </a:t>
            </a:r>
            <a:r>
              <a:rPr lang="en-US" sz="1050" b="1">
                <a:latin typeface="Montserrat"/>
                <a:ea typeface="Calibri"/>
                <a:cs typeface="Calibri"/>
              </a:rPr>
              <a:t>Departure</a:t>
            </a:r>
            <a:r>
              <a:rPr lang="en-US" sz="1050">
                <a:latin typeface="Montserrat"/>
                <a:ea typeface="Calibri"/>
                <a:cs typeface="Calibri"/>
              </a:rPr>
              <a:t>, and </a:t>
            </a:r>
            <a:r>
              <a:rPr lang="en-US" sz="1050" b="1">
                <a:latin typeface="Montserrat"/>
                <a:ea typeface="Calibri"/>
                <a:cs typeface="Calibri"/>
              </a:rPr>
              <a:t>Retention</a:t>
            </a:r>
            <a:r>
              <a:rPr lang="en-US" sz="1050">
                <a:latin typeface="Montserrat"/>
                <a:ea typeface="Calibri"/>
                <a:cs typeface="Calibri"/>
              </a:rPr>
              <a:t>. </a:t>
            </a:r>
            <a:endParaRPr lang="en-US" sz="1050">
              <a:latin typeface="Montserrat" panose="00000500000000000000" pitchFamily="2" charset="0"/>
              <a:ea typeface="Calibri"/>
              <a:cs typeface="Calibri"/>
            </a:endParaRPr>
          </a:p>
          <a:p>
            <a:pPr>
              <a:lnSpc>
                <a:spcPct val="140000"/>
              </a:lnSpc>
            </a:pPr>
            <a:r>
              <a:rPr lang="en-US" sz="1050" b="1">
                <a:latin typeface="Montserrat"/>
                <a:ea typeface="Calibri"/>
                <a:cs typeface="Calibri"/>
              </a:rPr>
              <a:t>[ F ]: </a:t>
            </a:r>
            <a:r>
              <a:rPr lang="en-US" sz="1050">
                <a:latin typeface="Montserrat"/>
                <a:ea typeface="Calibri"/>
                <a:cs typeface="Calibri"/>
              </a:rPr>
              <a:t>From 5.3, </a:t>
            </a:r>
            <a:r>
              <a:rPr lang="en-US" sz="1050">
                <a:latin typeface="Montserrat"/>
                <a:ea typeface="SimSun"/>
                <a:cs typeface="Times New Roman"/>
              </a:rPr>
              <a:t>use the drop-down menu to view results by a subgroup. Which subgroup would be most relevant to your audiences? Are there significant with-in group differences? If so, input your findings.</a:t>
            </a:r>
          </a:p>
        </p:txBody>
      </p:sp>
      <p:pic>
        <p:nvPicPr>
          <p:cNvPr id="12" name="Graphic 11" descr="Chevron arrows with solid fill">
            <a:extLst>
              <a:ext uri="{FF2B5EF4-FFF2-40B4-BE49-F238E27FC236}">
                <a16:creationId xmlns:a16="http://schemas.microsoft.com/office/drawing/2014/main" id="{B8FA1C1C-4459-8700-E864-6BFE5A660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49260" y="527440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8D927D-1FBC-4C32-2771-99DC3BFC872A}"/>
              </a:ext>
            </a:extLst>
          </p:cNvPr>
          <p:cNvSpPr txBox="1"/>
          <p:nvPr/>
        </p:nvSpPr>
        <p:spPr>
          <a:xfrm>
            <a:off x="8766834" y="5408013"/>
            <a:ext cx="3045350" cy="589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1400">
                <a:highlight>
                  <a:srgbClr val="FFFF00"/>
                </a:highlight>
                <a:latin typeface="Montserrat"/>
                <a:ea typeface="SimSun"/>
                <a:cs typeface="Times New Roman"/>
              </a:rPr>
              <a:t>UP NEXT</a:t>
            </a:r>
            <a:r>
              <a:rPr lang="en-US" sz="1400">
                <a:effectLst/>
                <a:latin typeface="Montserrat"/>
                <a:ea typeface="SimSun"/>
                <a:cs typeface="Times New Roman"/>
              </a:rPr>
              <a:t>: Input data points to complete your next slide.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B7B6B6-3CE1-2A91-F251-FDBD40F853B5}"/>
              </a:ext>
            </a:extLst>
          </p:cNvPr>
          <p:cNvGrpSpPr/>
          <p:nvPr/>
        </p:nvGrpSpPr>
        <p:grpSpPr>
          <a:xfrm>
            <a:off x="604836" y="5054598"/>
            <a:ext cx="6083808" cy="971465"/>
            <a:chOff x="1424737" y="5132955"/>
            <a:chExt cx="6083808" cy="97146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32141B9-FDF0-5C8D-EE74-3DBC8761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24737" y="5468339"/>
              <a:ext cx="6083808" cy="636081"/>
            </a:xfrm>
            <a:prstGeom prst="rect">
              <a:avLst/>
            </a:prstGeom>
          </p:spPr>
        </p:pic>
        <p:sp>
          <p:nvSpPr>
            <p:cNvPr id="4" name="Arrow: Left 3">
              <a:extLst>
                <a:ext uri="{FF2B5EF4-FFF2-40B4-BE49-F238E27FC236}">
                  <a16:creationId xmlns:a16="http://schemas.microsoft.com/office/drawing/2014/main" id="{E68CC3FD-F45F-5BE4-FBCE-11D5B7863C64}"/>
                </a:ext>
              </a:extLst>
            </p:cNvPr>
            <p:cNvSpPr/>
            <p:nvPr/>
          </p:nvSpPr>
          <p:spPr>
            <a:xfrm rot="5400000" flipH="1">
              <a:off x="2140418" y="5217371"/>
              <a:ext cx="528468" cy="359635"/>
            </a:xfrm>
            <a:prstGeom prst="leftArrow">
              <a:avLst/>
            </a:prstGeom>
            <a:solidFill>
              <a:srgbClr val="A51C3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100" b="1">
                  <a:latin typeface="Montserrat Light" panose="00000400000000000000" pitchFamily="2" charset="0"/>
                </a:rPr>
                <a:t>C</a:t>
              </a:r>
            </a:p>
          </p:txBody>
        </p:sp>
        <p:sp>
          <p:nvSpPr>
            <p:cNvPr id="9" name="Arrow: Left 8">
              <a:extLst>
                <a:ext uri="{FF2B5EF4-FFF2-40B4-BE49-F238E27FC236}">
                  <a16:creationId xmlns:a16="http://schemas.microsoft.com/office/drawing/2014/main" id="{3C58C930-1626-32ED-11BA-13BA62FED80A}"/>
                </a:ext>
              </a:extLst>
            </p:cNvPr>
            <p:cNvSpPr/>
            <p:nvPr/>
          </p:nvSpPr>
          <p:spPr>
            <a:xfrm rot="5400000" flipH="1">
              <a:off x="4012566" y="5217371"/>
              <a:ext cx="528468" cy="359635"/>
            </a:xfrm>
            <a:prstGeom prst="leftArrow">
              <a:avLst/>
            </a:prstGeom>
            <a:solidFill>
              <a:srgbClr val="A51C3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100" b="1">
                  <a:latin typeface="Montserrat Light" panose="00000400000000000000" pitchFamily="2" charset="0"/>
                </a:rPr>
                <a:t>D</a:t>
              </a:r>
            </a:p>
          </p:txBody>
        </p:sp>
        <p:sp>
          <p:nvSpPr>
            <p:cNvPr id="10" name="Arrow: Left 9">
              <a:extLst>
                <a:ext uri="{FF2B5EF4-FFF2-40B4-BE49-F238E27FC236}">
                  <a16:creationId xmlns:a16="http://schemas.microsoft.com/office/drawing/2014/main" id="{9C1B72D2-0748-3A15-EE46-F5923B5E7562}"/>
                </a:ext>
              </a:extLst>
            </p:cNvPr>
            <p:cNvSpPr/>
            <p:nvPr/>
          </p:nvSpPr>
          <p:spPr>
            <a:xfrm rot="5400000" flipH="1">
              <a:off x="5819819" y="5217371"/>
              <a:ext cx="528468" cy="359635"/>
            </a:xfrm>
            <a:prstGeom prst="leftArrow">
              <a:avLst/>
            </a:prstGeom>
            <a:solidFill>
              <a:srgbClr val="A51C3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100" b="1">
                  <a:latin typeface="Montserrat Light" panose="00000400000000000000" pitchFamily="2" charset="0"/>
                </a:rPr>
                <a:t>E</a:t>
              </a:r>
            </a:p>
          </p:txBody>
        </p:sp>
      </p:grpSp>
      <p:pic>
        <p:nvPicPr>
          <p:cNvPr id="8" name="Picture 7" descr="A black background with words&#10;&#10;AI-generated content may be incorrect.">
            <a:extLst>
              <a:ext uri="{FF2B5EF4-FFF2-40B4-BE49-F238E27FC236}">
                <a16:creationId xmlns:a16="http://schemas.microsoft.com/office/drawing/2014/main" id="{22E80876-3106-01CA-73ED-D80EB33962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0300" y="275035"/>
            <a:ext cx="4191000" cy="8014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252B781-3FC6-9A8C-B571-04C962EC9296}"/>
              </a:ext>
            </a:extLst>
          </p:cNvPr>
          <p:cNvSpPr txBox="1"/>
          <p:nvPr/>
        </p:nvSpPr>
        <p:spPr>
          <a:xfrm>
            <a:off x="8951088" y="6496291"/>
            <a:ext cx="303835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FFF"/>
                </a:solidFill>
                <a:latin typeface="DM Sans"/>
              </a:rPr>
              <a:t>Instructional Slide (NOT for presenting)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2632141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6FC69-09C6-C9DC-6573-E5964C483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-up of documents and charts">
            <a:extLst>
              <a:ext uri="{FF2B5EF4-FFF2-40B4-BE49-F238E27FC236}">
                <a16:creationId xmlns:a16="http://schemas.microsoft.com/office/drawing/2014/main" id="{3E3F4A87-6404-905C-DA08-A0B54078F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 b="12158"/>
          <a:stretch/>
        </p:blipFill>
        <p:spPr>
          <a:xfrm>
            <a:off x="1" y="3110984"/>
            <a:ext cx="7425266" cy="3747016"/>
          </a:xfrm>
          <a:custGeom>
            <a:avLst/>
            <a:gdLst>
              <a:gd name="connsiteX0" fmla="*/ 5921755 w 7859208"/>
              <a:gd name="connsiteY0" fmla="*/ 1999603 h 3965996"/>
              <a:gd name="connsiteX1" fmla="*/ 7859208 w 7859208"/>
              <a:gd name="connsiteY1" fmla="*/ 3937056 h 3965996"/>
              <a:gd name="connsiteX2" fmla="*/ 7830268 w 7859208"/>
              <a:gd name="connsiteY2" fmla="*/ 3965996 h 3965996"/>
              <a:gd name="connsiteX3" fmla="*/ 4013242 w 7859208"/>
              <a:gd name="connsiteY3" fmla="*/ 3965996 h 3965996"/>
              <a:gd name="connsiteX4" fmla="*/ 3984302 w 7859208"/>
              <a:gd name="connsiteY4" fmla="*/ 3937056 h 3965996"/>
              <a:gd name="connsiteX5" fmla="*/ 1960604 w 7859208"/>
              <a:gd name="connsiteY5" fmla="*/ 1999603 h 3965996"/>
              <a:gd name="connsiteX6" fmla="*/ 3898057 w 7859208"/>
              <a:gd name="connsiteY6" fmla="*/ 3937056 h 3965996"/>
              <a:gd name="connsiteX7" fmla="*/ 3869117 w 7859208"/>
              <a:gd name="connsiteY7" fmla="*/ 3965996 h 3965996"/>
              <a:gd name="connsiteX8" fmla="*/ 52091 w 7859208"/>
              <a:gd name="connsiteY8" fmla="*/ 3965996 h 3965996"/>
              <a:gd name="connsiteX9" fmla="*/ 23151 w 7859208"/>
              <a:gd name="connsiteY9" fmla="*/ 3937056 h 3965996"/>
              <a:gd name="connsiteX10" fmla="*/ 1955137 w 7859208"/>
              <a:gd name="connsiteY10" fmla="*/ 96071 h 3965996"/>
              <a:gd name="connsiteX11" fmla="*/ 2845406 w 7859208"/>
              <a:gd name="connsiteY11" fmla="*/ 986341 h 3965996"/>
              <a:gd name="connsiteX12" fmla="*/ 1955137 w 7859208"/>
              <a:gd name="connsiteY12" fmla="*/ 1876610 h 3965996"/>
              <a:gd name="connsiteX13" fmla="*/ 1064867 w 7859208"/>
              <a:gd name="connsiteY13" fmla="*/ 986341 h 3965996"/>
              <a:gd name="connsiteX14" fmla="*/ 0 w 7859208"/>
              <a:gd name="connsiteY14" fmla="*/ 17359 h 3965996"/>
              <a:gd name="connsiteX15" fmla="*/ 1920093 w 7859208"/>
              <a:gd name="connsiteY15" fmla="*/ 1937452 h 3965996"/>
              <a:gd name="connsiteX16" fmla="*/ 0 w 7859208"/>
              <a:gd name="connsiteY16" fmla="*/ 3857545 h 3965996"/>
              <a:gd name="connsiteX17" fmla="*/ 3943790 w 7859208"/>
              <a:gd name="connsiteY17" fmla="*/ 0 h 3965996"/>
              <a:gd name="connsiteX18" fmla="*/ 3943792 w 7859208"/>
              <a:gd name="connsiteY18" fmla="*/ 0 h 3965996"/>
              <a:gd name="connsiteX19" fmla="*/ 5881244 w 7859208"/>
              <a:gd name="connsiteY19" fmla="*/ 1937452 h 3965996"/>
              <a:gd name="connsiteX20" fmla="*/ 3943791 w 7859208"/>
              <a:gd name="connsiteY20" fmla="*/ 3874905 h 3965996"/>
              <a:gd name="connsiteX21" fmla="*/ 2006338 w 7859208"/>
              <a:gd name="connsiteY21" fmla="*/ 1937452 h 396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9208" h="3965996">
                <a:moveTo>
                  <a:pt x="5921755" y="1999603"/>
                </a:moveTo>
                <a:lnTo>
                  <a:pt x="7859208" y="3937056"/>
                </a:lnTo>
                <a:lnTo>
                  <a:pt x="7830268" y="3965996"/>
                </a:lnTo>
                <a:lnTo>
                  <a:pt x="4013242" y="3965996"/>
                </a:lnTo>
                <a:lnTo>
                  <a:pt x="3984302" y="3937056"/>
                </a:lnTo>
                <a:close/>
                <a:moveTo>
                  <a:pt x="1960604" y="1999603"/>
                </a:moveTo>
                <a:lnTo>
                  <a:pt x="3898057" y="3937056"/>
                </a:lnTo>
                <a:lnTo>
                  <a:pt x="3869117" y="3965996"/>
                </a:lnTo>
                <a:lnTo>
                  <a:pt x="52091" y="3965996"/>
                </a:lnTo>
                <a:lnTo>
                  <a:pt x="23151" y="3937056"/>
                </a:lnTo>
                <a:close/>
                <a:moveTo>
                  <a:pt x="1955137" y="96071"/>
                </a:moveTo>
                <a:lnTo>
                  <a:pt x="2845406" y="986341"/>
                </a:lnTo>
                <a:lnTo>
                  <a:pt x="1955137" y="1876610"/>
                </a:lnTo>
                <a:lnTo>
                  <a:pt x="1064867" y="986341"/>
                </a:lnTo>
                <a:close/>
                <a:moveTo>
                  <a:pt x="0" y="17359"/>
                </a:moveTo>
                <a:lnTo>
                  <a:pt x="1920093" y="1937452"/>
                </a:lnTo>
                <a:lnTo>
                  <a:pt x="0" y="3857545"/>
                </a:lnTo>
                <a:close/>
                <a:moveTo>
                  <a:pt x="3943790" y="0"/>
                </a:moveTo>
                <a:lnTo>
                  <a:pt x="3943792" y="0"/>
                </a:lnTo>
                <a:lnTo>
                  <a:pt x="5881244" y="1937452"/>
                </a:lnTo>
                <a:lnTo>
                  <a:pt x="3943791" y="3874905"/>
                </a:lnTo>
                <a:lnTo>
                  <a:pt x="2006338" y="1937452"/>
                </a:lnTo>
                <a:close/>
              </a:path>
            </a:pathLst>
          </a:custGeom>
          <a:effectLst>
            <a:outerShdw blurRad="215900" dist="38100" dir="2700000" algn="t" rotWithShape="0">
              <a:prstClr val="black">
                <a:alpha val="65000"/>
              </a:prstClr>
            </a:outerShdw>
          </a:effectLst>
        </p:spPr>
      </p:pic>
      <p:sp>
        <p:nvSpPr>
          <p:cNvPr id="6" name="AutoShape 6">
            <a:extLst>
              <a:ext uri="{FF2B5EF4-FFF2-40B4-BE49-F238E27FC236}">
                <a16:creationId xmlns:a16="http://schemas.microsoft.com/office/drawing/2014/main" id="{7C538247-03C9-B3AA-FCBA-06DAC73D2344}"/>
              </a:ext>
            </a:extLst>
          </p:cNvPr>
          <p:cNvSpPr/>
          <p:nvPr/>
        </p:nvSpPr>
        <p:spPr>
          <a:xfrm>
            <a:off x="6349" y="6190403"/>
            <a:ext cx="12192000" cy="0"/>
          </a:xfrm>
          <a:prstGeom prst="line">
            <a:avLst/>
          </a:prstGeom>
          <a:ln w="19050" cap="flat">
            <a:solidFill>
              <a:srgbClr val="282A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0299237E-B432-4D55-54A1-EE35DEFF8D01}"/>
              </a:ext>
            </a:extLst>
          </p:cNvPr>
          <p:cNvSpPr txBox="1"/>
          <p:nvPr/>
        </p:nvSpPr>
        <p:spPr>
          <a:xfrm>
            <a:off x="296531" y="6555045"/>
            <a:ext cx="1205259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40"/>
              </a:lnSpc>
            </a:pPr>
            <a:r>
              <a:rPr lang="en-US" sz="1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COACHE | 2025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446F1C5A-1C55-AC10-24A8-0EA0FAE9AD59}"/>
              </a:ext>
            </a:extLst>
          </p:cNvPr>
          <p:cNvSpPr txBox="1"/>
          <p:nvPr/>
        </p:nvSpPr>
        <p:spPr>
          <a:xfrm>
            <a:off x="10544536" y="6555045"/>
            <a:ext cx="1205259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40"/>
              </a:lnSpc>
            </a:pPr>
            <a:r>
              <a:rPr lang="en-US" sz="1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5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8A895C9-8DD8-0E9F-045E-854F110BC406}"/>
              </a:ext>
            </a:extLst>
          </p:cNvPr>
          <p:cNvSpPr txBox="1"/>
          <p:nvPr/>
        </p:nvSpPr>
        <p:spPr>
          <a:xfrm>
            <a:off x="685799" y="721782"/>
            <a:ext cx="4800601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800">
                <a:solidFill>
                  <a:srgbClr val="A51C30"/>
                </a:solidFill>
                <a:latin typeface="Garamond" panose="02020404030301010803" pitchFamily="18" charset="0"/>
                <a:ea typeface="Open Sauce Semi-Bold"/>
                <a:cs typeface="Open Sauce Semi-Bold"/>
                <a:sym typeface="Open Sauce Semi-Bold"/>
              </a:rPr>
              <a:t>The Negotiation Process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98A7745-F1D0-61E2-8DF5-AC7CF82780A2}"/>
              </a:ext>
            </a:extLst>
          </p:cNvPr>
          <p:cNvSpPr txBox="1">
            <a:spLocks/>
          </p:cNvSpPr>
          <p:nvPr/>
        </p:nvSpPr>
        <p:spPr>
          <a:xfrm>
            <a:off x="5875866" y="677677"/>
            <a:ext cx="5630333" cy="489160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1300" b="1" i="0">
                <a:solidFill>
                  <a:srgbClr val="000000"/>
                </a:solidFill>
                <a:effectLst/>
                <a:latin typeface="Montserrat "/>
              </a:rPr>
              <a:t>Seriousness with Outside Offers</a:t>
            </a:r>
            <a:r>
              <a:rPr lang="en-US" sz="1300" b="0" i="0">
                <a:solidFill>
                  <a:srgbClr val="000000"/>
                </a:solidFill>
                <a:effectLst/>
                <a:latin typeface="Montserrat "/>
              </a:rPr>
              <a:t> </a:t>
            </a:r>
          </a:p>
          <a:p>
            <a:pPr algn="l" rtl="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300" b="0" i="0">
                <a:solidFill>
                  <a:srgbClr val="000000"/>
                </a:solidFill>
                <a:effectLst/>
                <a:latin typeface="Montserrat "/>
              </a:rPr>
              <a:t>Of the faculty receiving outside offers, </a:t>
            </a:r>
            <a:r>
              <a:rPr lang="en-US" sz="1300" b="1" i="0">
                <a:solidFill>
                  <a:srgbClr val="000000"/>
                </a:solidFill>
                <a:effectLst/>
                <a:latin typeface="Montserrat "/>
              </a:rPr>
              <a:t>[ A ]% </a:t>
            </a:r>
            <a:r>
              <a:rPr lang="en-US" sz="1300" b="0" i="0">
                <a:solidFill>
                  <a:srgbClr val="000000"/>
                </a:solidFill>
                <a:effectLst/>
                <a:latin typeface="Montserrat "/>
              </a:rPr>
              <a:t>reported taking them extremely seriously. Among those who were retained, </a:t>
            </a:r>
            <a:r>
              <a:rPr lang="en-US" sz="1300" b="1" i="0">
                <a:solidFill>
                  <a:srgbClr val="000000"/>
                </a:solidFill>
                <a:effectLst/>
                <a:latin typeface="Montserrat "/>
              </a:rPr>
              <a:t>[ B ]%</a:t>
            </a:r>
            <a:r>
              <a:rPr lang="en-US" sz="1300" b="0" i="0">
                <a:solidFill>
                  <a:srgbClr val="000000"/>
                </a:solidFill>
                <a:effectLst/>
                <a:latin typeface="Montserrat "/>
              </a:rPr>
              <a:t> of took the outside offer extremely seriously. </a:t>
            </a:r>
          </a:p>
          <a:p>
            <a:pPr algn="l" rtl="0" fontAlgn="base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1300" b="1" i="0">
                <a:solidFill>
                  <a:srgbClr val="000000"/>
                </a:solidFill>
                <a:effectLst/>
                <a:latin typeface="Montserrat "/>
              </a:rPr>
              <a:t>Turnaround Time for Counteroffers </a:t>
            </a:r>
          </a:p>
          <a:p>
            <a:pPr marL="171450" indent="-171450" algn="l" rtl="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300" b="0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It took our institution, on average, </a:t>
            </a:r>
            <a:r>
              <a:rPr lang="en-US" sz="1300" b="1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[ C ]</a:t>
            </a:r>
            <a:r>
              <a:rPr lang="en-US" sz="1300" b="0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days to make a counteroffer after learning about an outside offer.</a:t>
            </a:r>
          </a:p>
          <a:p>
            <a:pPr marL="628650" lvl="1" indent="-17145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300" b="0" i="0">
                <a:solidFill>
                  <a:srgbClr val="000000"/>
                </a:solidFill>
                <a:effectLst/>
                <a:latin typeface="Montserrat "/>
              </a:rPr>
              <a:t>For faculty who stayed, the average response time was </a:t>
            </a:r>
            <a:r>
              <a:rPr lang="en-US" sz="1300" b="1" i="0">
                <a:solidFill>
                  <a:srgbClr val="000000"/>
                </a:solidFill>
                <a:effectLst/>
                <a:latin typeface="Montserrat "/>
              </a:rPr>
              <a:t>[ D ] </a:t>
            </a:r>
            <a:r>
              <a:rPr lang="en-US" sz="1300" b="0" i="0">
                <a:solidFill>
                  <a:srgbClr val="000000"/>
                </a:solidFill>
                <a:effectLst/>
                <a:latin typeface="Montserrat "/>
              </a:rPr>
              <a:t>days.</a:t>
            </a:r>
          </a:p>
          <a:p>
            <a:pPr marL="628650" lvl="1" indent="-17145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300" b="0" i="0">
                <a:solidFill>
                  <a:srgbClr val="000000"/>
                </a:solidFill>
                <a:effectLst/>
                <a:latin typeface="Montserrat "/>
              </a:rPr>
              <a:t>For those who left, it was </a:t>
            </a:r>
            <a:r>
              <a:rPr lang="en-US" sz="1300" b="1" i="0">
                <a:solidFill>
                  <a:srgbClr val="000000"/>
                </a:solidFill>
                <a:effectLst/>
                <a:latin typeface="Montserrat "/>
              </a:rPr>
              <a:t>[ E ] </a:t>
            </a:r>
            <a:r>
              <a:rPr lang="en-US" sz="1300" b="0" i="0">
                <a:solidFill>
                  <a:srgbClr val="000000"/>
                </a:solidFill>
                <a:effectLst/>
                <a:latin typeface="Montserrat "/>
              </a:rPr>
              <a:t>days.</a:t>
            </a:r>
          </a:p>
          <a:p>
            <a:pPr marL="171450" indent="-17145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300">
                <a:solidFill>
                  <a:srgbClr val="000000"/>
                </a:solidFill>
                <a:latin typeface="Montserrat "/>
              </a:rPr>
              <a:t>(optional) When viewing results by </a:t>
            </a:r>
            <a:r>
              <a:rPr lang="en-US" sz="1300" b="1">
                <a:solidFill>
                  <a:srgbClr val="000000"/>
                </a:solidFill>
                <a:latin typeface="Montserrat" panose="00000500000000000000" pitchFamily="2" charset="0"/>
              </a:rPr>
              <a:t>[ a subgroup ], </a:t>
            </a:r>
            <a:r>
              <a:rPr lang="en-US" sz="1300" b="1">
                <a:latin typeface="Montserrat"/>
                <a:ea typeface="SimSun"/>
                <a:cs typeface="Times New Roman"/>
              </a:rPr>
              <a:t>[Group A] </a:t>
            </a:r>
            <a:r>
              <a:rPr lang="en-US" sz="1300">
                <a:latin typeface="Montserrat"/>
                <a:ea typeface="SimSun"/>
                <a:cs typeface="Times New Roman"/>
              </a:rPr>
              <a:t>received counteroffers faster than </a:t>
            </a:r>
            <a:r>
              <a:rPr lang="en-US" sz="1300" b="1">
                <a:latin typeface="Montserrat"/>
                <a:ea typeface="SimSun"/>
                <a:cs typeface="Times New Roman"/>
              </a:rPr>
              <a:t>[Group B] </a:t>
            </a:r>
            <a:r>
              <a:rPr lang="en-US" sz="1300">
                <a:latin typeface="Montserrat"/>
                <a:ea typeface="SimSun"/>
                <a:cs typeface="Times New Roman"/>
              </a:rPr>
              <a:t>on average.</a:t>
            </a:r>
            <a:endParaRPr lang="en-US" sz="1300" u="sng">
              <a:solidFill>
                <a:srgbClr val="000000"/>
              </a:solidFill>
              <a:latin typeface="Montserrat 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AF4EB0-5ECB-C358-A7A7-04EAAF1DBF3A}"/>
              </a:ext>
            </a:extLst>
          </p:cNvPr>
          <p:cNvGrpSpPr/>
          <p:nvPr/>
        </p:nvGrpSpPr>
        <p:grpSpPr>
          <a:xfrm>
            <a:off x="0" y="6428302"/>
            <a:ext cx="12192000" cy="431287"/>
            <a:chOff x="0" y="6428302"/>
            <a:chExt cx="12192000" cy="431287"/>
          </a:xfrm>
        </p:grpSpPr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7594EDDD-0C33-E46C-CED3-EF449D7903CE}"/>
                </a:ext>
              </a:extLst>
            </p:cNvPr>
            <p:cNvGrpSpPr/>
            <p:nvPr/>
          </p:nvGrpSpPr>
          <p:grpSpPr>
            <a:xfrm>
              <a:off x="0" y="6428302"/>
              <a:ext cx="12192000" cy="431287"/>
              <a:chOff x="0" y="0"/>
              <a:chExt cx="24384000" cy="862574"/>
            </a:xfrm>
          </p:grpSpPr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BB602A78-B5B2-4596-460C-95E868A7E8E5}"/>
                  </a:ext>
                </a:extLst>
              </p:cNvPr>
              <p:cNvSpPr/>
              <p:nvPr/>
            </p:nvSpPr>
            <p:spPr>
              <a:xfrm>
                <a:off x="0" y="0"/>
                <a:ext cx="24384000" cy="862584"/>
              </a:xfrm>
              <a:custGeom>
                <a:avLst/>
                <a:gdLst/>
                <a:ahLst/>
                <a:cxnLst/>
                <a:rect l="l" t="t" r="r" b="b"/>
                <a:pathLst>
                  <a:path w="24384000" h="862584">
                    <a:moveTo>
                      <a:pt x="0" y="0"/>
                    </a:moveTo>
                    <a:lnTo>
                      <a:pt x="24384000" y="0"/>
                    </a:lnTo>
                    <a:lnTo>
                      <a:pt x="24384000" y="862584"/>
                    </a:lnTo>
                    <a:lnTo>
                      <a:pt x="0" y="862584"/>
                    </a:lnTo>
                    <a:close/>
                  </a:path>
                </a:pathLst>
              </a:custGeom>
              <a:solidFill>
                <a:srgbClr val="00294D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6B406C-9B6F-E893-1AAA-63AF798CFB8E}"/>
                </a:ext>
              </a:extLst>
            </p:cNvPr>
            <p:cNvSpPr txBox="1"/>
            <p:nvPr/>
          </p:nvSpPr>
          <p:spPr>
            <a:xfrm>
              <a:off x="296531" y="6555045"/>
              <a:ext cx="5799469" cy="1795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440"/>
                </a:lnSpc>
              </a:pPr>
              <a:r>
                <a:rPr lang="en-US" sz="12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COACHE | Faculty Retention and Exit Survey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9859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3C3FD-D057-412F-FB35-3FC1F94D7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DD675169-EDF8-BB9B-721F-7E73A18FA72D}"/>
              </a:ext>
            </a:extLst>
          </p:cNvPr>
          <p:cNvSpPr/>
          <p:nvPr/>
        </p:nvSpPr>
        <p:spPr>
          <a:xfrm>
            <a:off x="-6349" y="2275580"/>
            <a:ext cx="12204698" cy="4582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46225DB1-A205-19C1-7ACA-E678B65C7F63}"/>
              </a:ext>
            </a:extLst>
          </p:cNvPr>
          <p:cNvSpPr/>
          <p:nvPr/>
        </p:nvSpPr>
        <p:spPr>
          <a:xfrm>
            <a:off x="6349" y="6190403"/>
            <a:ext cx="12192000" cy="0"/>
          </a:xfrm>
          <a:prstGeom prst="line">
            <a:avLst/>
          </a:prstGeom>
          <a:ln w="19050" cap="flat">
            <a:solidFill>
              <a:srgbClr val="282A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4A8173E-4EDE-7F52-E54A-5E494CC9249C}"/>
              </a:ext>
            </a:extLst>
          </p:cNvPr>
          <p:cNvGrpSpPr/>
          <p:nvPr/>
        </p:nvGrpSpPr>
        <p:grpSpPr>
          <a:xfrm>
            <a:off x="0" y="6428302"/>
            <a:ext cx="12192000" cy="431287"/>
            <a:chOff x="0" y="6428302"/>
            <a:chExt cx="12192000" cy="431287"/>
          </a:xfrm>
        </p:grpSpPr>
        <p:grpSp>
          <p:nvGrpSpPr>
            <p:cNvPr id="13" name="Group 5">
              <a:extLst>
                <a:ext uri="{FF2B5EF4-FFF2-40B4-BE49-F238E27FC236}">
                  <a16:creationId xmlns:a16="http://schemas.microsoft.com/office/drawing/2014/main" id="{BA4F183E-E6AB-51AF-AA00-B8F2C39D81A0}"/>
                </a:ext>
              </a:extLst>
            </p:cNvPr>
            <p:cNvGrpSpPr/>
            <p:nvPr/>
          </p:nvGrpSpPr>
          <p:grpSpPr>
            <a:xfrm>
              <a:off x="0" y="6428302"/>
              <a:ext cx="12192000" cy="431287"/>
              <a:chOff x="0" y="0"/>
              <a:chExt cx="24384000" cy="862574"/>
            </a:xfrm>
          </p:grpSpPr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44B54D74-ED36-5A24-3979-F3683304B19B}"/>
                  </a:ext>
                </a:extLst>
              </p:cNvPr>
              <p:cNvSpPr/>
              <p:nvPr/>
            </p:nvSpPr>
            <p:spPr>
              <a:xfrm>
                <a:off x="0" y="0"/>
                <a:ext cx="24384000" cy="862584"/>
              </a:xfrm>
              <a:custGeom>
                <a:avLst/>
                <a:gdLst/>
                <a:ahLst/>
                <a:cxnLst/>
                <a:rect l="l" t="t" r="r" b="b"/>
                <a:pathLst>
                  <a:path w="24384000" h="862584">
                    <a:moveTo>
                      <a:pt x="0" y="0"/>
                    </a:moveTo>
                    <a:lnTo>
                      <a:pt x="24384000" y="0"/>
                    </a:lnTo>
                    <a:lnTo>
                      <a:pt x="24384000" y="862584"/>
                    </a:lnTo>
                    <a:lnTo>
                      <a:pt x="0" y="862584"/>
                    </a:lnTo>
                    <a:close/>
                  </a:path>
                </a:pathLst>
              </a:custGeom>
              <a:solidFill>
                <a:srgbClr val="00294D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85CFDDBF-9396-02D1-AF43-91C4CF03401A}"/>
                </a:ext>
              </a:extLst>
            </p:cNvPr>
            <p:cNvSpPr txBox="1"/>
            <p:nvPr/>
          </p:nvSpPr>
          <p:spPr>
            <a:xfrm>
              <a:off x="296531" y="6555045"/>
              <a:ext cx="5799469" cy="1795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440"/>
                </a:lnSpc>
              </a:pPr>
              <a:r>
                <a:rPr lang="en-US" sz="12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COACHE | Faculty Retention and Exit Survey</a:t>
              </a:r>
            </a:p>
          </p:txBody>
        </p:sp>
      </p:grpSp>
      <p:sp>
        <p:nvSpPr>
          <p:cNvPr id="5" name="TextBox 3">
            <a:extLst>
              <a:ext uri="{FF2B5EF4-FFF2-40B4-BE49-F238E27FC236}">
                <a16:creationId xmlns:a16="http://schemas.microsoft.com/office/drawing/2014/main" id="{FE23C111-E494-83A8-F85C-D45950B355B6}"/>
              </a:ext>
            </a:extLst>
          </p:cNvPr>
          <p:cNvSpPr txBox="1"/>
          <p:nvPr/>
        </p:nvSpPr>
        <p:spPr>
          <a:xfrm>
            <a:off x="685800" y="648984"/>
            <a:ext cx="44958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600" b="1" spc="-200">
                <a:solidFill>
                  <a:srgbClr val="282A29"/>
                </a:solidFill>
                <a:latin typeface="DM Sans" pitchFamily="2" charset="0"/>
                <a:ea typeface="Open Sauce Semi-Bold"/>
                <a:cs typeface="Open Sauce Semi-Bold"/>
                <a:sym typeface="Open Sauce Semi-Bold"/>
              </a:rPr>
              <a:t>Instructions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0B8AE0-5A4F-A2F8-557C-4DB00D0EF0F7}"/>
              </a:ext>
            </a:extLst>
          </p:cNvPr>
          <p:cNvSpPr txBox="1"/>
          <p:nvPr/>
        </p:nvSpPr>
        <p:spPr>
          <a:xfrm>
            <a:off x="604836" y="1416945"/>
            <a:ext cx="10996613" cy="51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1200">
                <a:latin typeface="Montserrat"/>
                <a:ea typeface="SimSun"/>
                <a:cs typeface="Times New Roman"/>
              </a:rPr>
              <a:t>In Module 6 – The Negotiation Terms, we’ll examine the nature of counteroffers, with a focus on </a:t>
            </a:r>
            <a:r>
              <a:rPr lang="en-US" sz="1200" b="1">
                <a:latin typeface="Montserrat"/>
                <a:ea typeface="SimSun"/>
                <a:cs typeface="Times New Roman"/>
              </a:rPr>
              <a:t>who seeks counteroffers compared to those who receive them</a:t>
            </a:r>
            <a:r>
              <a:rPr lang="en-US" sz="1200">
                <a:latin typeface="Montserrat"/>
                <a:ea typeface="SimSun"/>
                <a:cs typeface="Times New Roman"/>
              </a:rPr>
              <a:t>, </a:t>
            </a:r>
            <a:r>
              <a:rPr lang="en-US" sz="1200" b="1">
                <a:latin typeface="Montserrat"/>
                <a:ea typeface="SimSun"/>
                <a:cs typeface="Times New Roman"/>
              </a:rPr>
              <a:t>the makeup of counteroffers</a:t>
            </a:r>
            <a:r>
              <a:rPr lang="en-US" sz="1200">
                <a:latin typeface="Montserrat"/>
                <a:ea typeface="SimSun"/>
                <a:cs typeface="Times New Roman"/>
              </a:rPr>
              <a:t>, and </a:t>
            </a:r>
            <a:r>
              <a:rPr lang="en-US" sz="1200" b="1">
                <a:latin typeface="Montserrat"/>
                <a:ea typeface="SimSun"/>
                <a:cs typeface="Times New Roman"/>
              </a:rPr>
              <a:t>matching offers</a:t>
            </a:r>
            <a:r>
              <a:rPr lang="en-US" sz="1200">
                <a:latin typeface="Montserrat"/>
                <a:ea typeface="SimSun"/>
                <a:cs typeface="Times New Roman"/>
              </a:rPr>
              <a:t>. </a:t>
            </a:r>
            <a:endParaRPr lang="en-US" sz="1200">
              <a:effectLst/>
              <a:latin typeface="Montserrat"/>
              <a:ea typeface="SimSun"/>
              <a:cs typeface="Times New Roman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2262DC-779F-4948-6A9B-E3E811F0862D}"/>
              </a:ext>
            </a:extLst>
          </p:cNvPr>
          <p:cNvSpPr txBox="1"/>
          <p:nvPr/>
        </p:nvSpPr>
        <p:spPr>
          <a:xfrm>
            <a:off x="685801" y="2561952"/>
            <a:ext cx="5105399" cy="2331216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 algn="l" rtl="0" fontAlgn="base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050" b="1" i="0">
                <a:solidFill>
                  <a:srgbClr val="000000"/>
                </a:solidFill>
                <a:effectLst/>
                <a:latin typeface="Montserrat "/>
              </a:rPr>
              <a:t>[ </a:t>
            </a:r>
            <a:r>
              <a:rPr lang="en-US" sz="1050" b="1">
                <a:solidFill>
                  <a:srgbClr val="000000"/>
                </a:solidFill>
                <a:latin typeface="Montserrat "/>
              </a:rPr>
              <a:t>A</a:t>
            </a:r>
            <a:r>
              <a:rPr lang="en-US" sz="1050" b="1" i="0">
                <a:solidFill>
                  <a:srgbClr val="000000"/>
                </a:solidFill>
                <a:effectLst/>
                <a:latin typeface="Montserrat "/>
              </a:rPr>
              <a:t> ]%</a:t>
            </a:r>
            <a:r>
              <a:rPr lang="en-US" sz="1050" b="0" i="0">
                <a:solidFill>
                  <a:srgbClr val="000000"/>
                </a:solidFill>
                <a:effectLst/>
                <a:latin typeface="Montserrat "/>
              </a:rPr>
              <a:t> of faculty respondents reported that they sought but not received a counteroffer. </a:t>
            </a:r>
          </a:p>
          <a:p>
            <a:pPr marL="171450" indent="-171450" algn="l" rtl="0" fontAlgn="base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050" b="0" i="0">
                <a:solidFill>
                  <a:srgbClr val="242424"/>
                </a:solidFill>
                <a:effectLst/>
                <a:latin typeface="Montserrat "/>
              </a:rPr>
              <a:t>Most proposed counteroffers include a base salary increase. </a:t>
            </a:r>
            <a:r>
              <a:rPr lang="en-US" sz="1050">
                <a:solidFill>
                  <a:srgbClr val="242424"/>
                </a:solidFill>
                <a:latin typeface="Montserrat "/>
              </a:rPr>
              <a:t>Other commonly reported components among retained faculty included</a:t>
            </a:r>
            <a:r>
              <a:rPr lang="en-US" sz="1050" b="0" i="0">
                <a:solidFill>
                  <a:srgbClr val="242424"/>
                </a:solidFill>
                <a:effectLst/>
                <a:latin typeface="Montserrat "/>
              </a:rPr>
              <a:t> </a:t>
            </a:r>
            <a:r>
              <a:rPr lang="en-US" sz="1050" b="1" i="0">
                <a:solidFill>
                  <a:srgbClr val="242424"/>
                </a:solidFill>
                <a:effectLst/>
                <a:latin typeface="Montserrat "/>
              </a:rPr>
              <a:t>____[ B ]____</a:t>
            </a:r>
            <a:r>
              <a:rPr lang="en-US" sz="1050" b="0" i="0">
                <a:solidFill>
                  <a:srgbClr val="242424"/>
                </a:solidFill>
                <a:effectLst/>
                <a:latin typeface="Montserrat "/>
              </a:rPr>
              <a:t>. By comparison, the proposed counteroffers made to faculty who departed included </a:t>
            </a:r>
            <a:r>
              <a:rPr lang="en-US" sz="1050" b="1" i="0">
                <a:solidFill>
                  <a:srgbClr val="242424"/>
                </a:solidFill>
                <a:effectLst/>
                <a:latin typeface="Montserrat "/>
              </a:rPr>
              <a:t>____[ C ]____</a:t>
            </a:r>
            <a:r>
              <a:rPr lang="en-US" sz="1050" b="0" i="0">
                <a:solidFill>
                  <a:srgbClr val="242424"/>
                </a:solidFill>
                <a:effectLst/>
                <a:latin typeface="Montserrat "/>
              </a:rPr>
              <a:t>.</a:t>
            </a:r>
          </a:p>
          <a:p>
            <a:pPr marL="171450" indent="-171450" algn="l" rtl="0" fontAlgn="base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050" b="0" i="0">
                <a:solidFill>
                  <a:srgbClr val="000000"/>
                </a:solidFill>
                <a:effectLst/>
                <a:latin typeface="Montserrat "/>
              </a:rPr>
              <a:t>Counteroffers do not always need to exceed the external offer to be effective. Among retained faculty, </a:t>
            </a:r>
            <a:r>
              <a:rPr lang="en-US" sz="1050" b="1" i="0">
                <a:solidFill>
                  <a:srgbClr val="000000"/>
                </a:solidFill>
                <a:effectLst/>
                <a:latin typeface="Montserrat "/>
              </a:rPr>
              <a:t>[ D ]%</a:t>
            </a:r>
            <a:r>
              <a:rPr lang="en-US" sz="1050" b="0" i="0">
                <a:solidFill>
                  <a:srgbClr val="000000"/>
                </a:solidFill>
                <a:effectLst/>
                <a:latin typeface="Montserrat "/>
              </a:rPr>
              <a:t> reported that their counteroffers </a:t>
            </a:r>
            <a:r>
              <a:rPr lang="en-US" sz="1050">
                <a:solidFill>
                  <a:srgbClr val="000000"/>
                </a:solidFill>
                <a:latin typeface="Montserrat "/>
              </a:rPr>
              <a:t>mostly</a:t>
            </a:r>
            <a:r>
              <a:rPr lang="en-US" sz="1050" b="0" i="0">
                <a:solidFill>
                  <a:srgbClr val="000000"/>
                </a:solidFill>
                <a:effectLst/>
                <a:latin typeface="Montserrat "/>
              </a:rPr>
              <a:t> or completely matched outside offers, and </a:t>
            </a:r>
            <a:r>
              <a:rPr lang="en-US" sz="1050" b="1" i="0">
                <a:solidFill>
                  <a:srgbClr val="000000"/>
                </a:solidFill>
                <a:effectLst/>
                <a:latin typeface="Montserrat "/>
              </a:rPr>
              <a:t>[ E ]%</a:t>
            </a:r>
            <a:r>
              <a:rPr lang="en-US" sz="1050" b="0" i="0">
                <a:solidFill>
                  <a:srgbClr val="000000"/>
                </a:solidFill>
                <a:effectLst/>
                <a:latin typeface="Montserrat "/>
              </a:rPr>
              <a:t> reported exceeded outside offers.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2AED86D-ED99-C820-F57A-2F0BFF87F730}"/>
              </a:ext>
            </a:extLst>
          </p:cNvPr>
          <p:cNvSpPr txBox="1"/>
          <p:nvPr/>
        </p:nvSpPr>
        <p:spPr>
          <a:xfrm>
            <a:off x="6400800" y="2564210"/>
            <a:ext cx="5105399" cy="2557431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050" b="1">
                <a:latin typeface="Montserrat"/>
                <a:ea typeface="SimSun"/>
                <a:cs typeface="Times New Roman"/>
              </a:rPr>
              <a:t>[ A ]: </a:t>
            </a:r>
            <a:r>
              <a:rPr lang="en-US" sz="1050">
                <a:latin typeface="Montserrat"/>
                <a:ea typeface="SimSun"/>
                <a:cs typeface="Times New Roman"/>
              </a:rPr>
              <a:t>From report page 6.5, input the percentage for </a:t>
            </a:r>
            <a:r>
              <a:rPr lang="en-US" sz="1050" b="1">
                <a:latin typeface="Montserrat"/>
                <a:ea typeface="SimSun"/>
                <a:cs typeface="Times New Roman"/>
              </a:rPr>
              <a:t>I sought a counteroffer; none was made </a:t>
            </a:r>
            <a:r>
              <a:rPr lang="en-US" sz="1050">
                <a:latin typeface="Montserrat"/>
                <a:ea typeface="SimSun"/>
                <a:cs typeface="Times New Roman"/>
              </a:rPr>
              <a:t>for faculty overall. Be sure to review this data by subgroup and highlight any notable differences in who is more or less likely to receive a counteroffer when one is requested.</a:t>
            </a:r>
          </a:p>
          <a:p>
            <a:pPr>
              <a:lnSpc>
                <a:spcPct val="140000"/>
              </a:lnSpc>
            </a:pPr>
            <a:r>
              <a:rPr lang="en-US" sz="1050" b="1">
                <a:latin typeface="Montserrat"/>
                <a:ea typeface="SimSun"/>
                <a:cs typeface="Times New Roman"/>
              </a:rPr>
              <a:t>[ B ] [ C ]: </a:t>
            </a:r>
            <a:r>
              <a:rPr lang="en-US" sz="1050">
                <a:latin typeface="Montserrat"/>
                <a:ea typeface="SimSun"/>
                <a:cs typeface="Times New Roman"/>
              </a:rPr>
              <a:t>From 6.6, list 1 </a:t>
            </a:r>
            <a:r>
              <a:rPr lang="en-US" altLang="zh-CN" sz="1050">
                <a:latin typeface="Montserrat"/>
                <a:ea typeface="SimSun"/>
                <a:cs typeface="Times New Roman"/>
              </a:rPr>
              <a:t>to </a:t>
            </a:r>
            <a:r>
              <a:rPr lang="en-US" sz="1050">
                <a:latin typeface="Montserrat"/>
                <a:ea typeface="SimSun"/>
                <a:cs typeface="Times New Roman"/>
              </a:rPr>
              <a:t>3 most frequently reported counteroffer components from your institution by departure (dark blue) and retention (light blue) population.</a:t>
            </a:r>
          </a:p>
          <a:p>
            <a:pPr>
              <a:lnSpc>
                <a:spcPct val="140000"/>
              </a:lnSpc>
            </a:pPr>
            <a:r>
              <a:rPr lang="en-US" sz="1050" b="1">
                <a:latin typeface="Montserrat"/>
                <a:ea typeface="Calibri"/>
                <a:cs typeface="Calibri"/>
              </a:rPr>
              <a:t>[ D ]: </a:t>
            </a:r>
            <a:r>
              <a:rPr lang="en-US" sz="1050">
                <a:latin typeface="Montserrat"/>
                <a:ea typeface="SimSun"/>
                <a:cs typeface="Times New Roman"/>
              </a:rPr>
              <a:t>From 6.7, add up the percentages of </a:t>
            </a:r>
            <a:r>
              <a:rPr lang="en-US" sz="1050" b="1">
                <a:latin typeface="Montserrat"/>
                <a:ea typeface="SimSun"/>
                <a:cs typeface="Times New Roman"/>
              </a:rPr>
              <a:t>Retention</a:t>
            </a:r>
            <a:r>
              <a:rPr lang="en-US" sz="1050">
                <a:latin typeface="Montserrat"/>
                <a:ea typeface="SimSun"/>
                <a:cs typeface="Times New Roman"/>
              </a:rPr>
              <a:t> for </a:t>
            </a:r>
            <a:r>
              <a:rPr lang="en-US" sz="1050" b="1">
                <a:latin typeface="Montserrat"/>
                <a:ea typeface="SimSun"/>
                <a:cs typeface="Times New Roman"/>
              </a:rPr>
              <a:t>Mostly</a:t>
            </a:r>
            <a:r>
              <a:rPr lang="en-US" sz="1050">
                <a:latin typeface="Montserrat"/>
                <a:ea typeface="SimSun"/>
                <a:cs typeface="Times New Roman"/>
              </a:rPr>
              <a:t> and </a:t>
            </a:r>
            <a:r>
              <a:rPr lang="en-US" sz="1050" b="1">
                <a:latin typeface="Montserrat"/>
                <a:ea typeface="SimSun"/>
                <a:cs typeface="Times New Roman"/>
              </a:rPr>
              <a:t>Completely</a:t>
            </a:r>
            <a:r>
              <a:rPr lang="en-US" sz="1050">
                <a:latin typeface="Montserrat"/>
                <a:ea typeface="SimSun"/>
                <a:cs typeface="Times New Roman"/>
              </a:rPr>
              <a:t>. Input the sum.</a:t>
            </a:r>
          </a:p>
          <a:p>
            <a:pPr>
              <a:lnSpc>
                <a:spcPct val="140000"/>
              </a:lnSpc>
            </a:pPr>
            <a:r>
              <a:rPr lang="en-US" sz="1050" b="1">
                <a:latin typeface="Montserrat"/>
                <a:ea typeface="Calibri"/>
                <a:cs typeface="Calibri"/>
              </a:rPr>
              <a:t>[ E ]: </a:t>
            </a:r>
            <a:r>
              <a:rPr lang="en-US" sz="1050">
                <a:latin typeface="Montserrat"/>
                <a:ea typeface="SimSun"/>
                <a:cs typeface="Times New Roman"/>
              </a:rPr>
              <a:t>From 6.7, input the percentage of </a:t>
            </a:r>
            <a:r>
              <a:rPr lang="en-US" sz="1050" b="1">
                <a:latin typeface="Montserrat"/>
                <a:ea typeface="SimSun"/>
                <a:cs typeface="Times New Roman"/>
              </a:rPr>
              <a:t>Retention</a:t>
            </a:r>
            <a:r>
              <a:rPr lang="en-US" sz="1050">
                <a:latin typeface="Montserrat"/>
                <a:ea typeface="SimSun"/>
                <a:cs typeface="Times New Roman"/>
              </a:rPr>
              <a:t> for </a:t>
            </a:r>
            <a:r>
              <a:rPr lang="en-US" sz="1050" b="1">
                <a:latin typeface="Montserrat"/>
                <a:ea typeface="SimSun"/>
                <a:cs typeface="Times New Roman"/>
              </a:rPr>
              <a:t>Exceeded the outside offer</a:t>
            </a:r>
            <a:r>
              <a:rPr lang="en-US" sz="1050">
                <a:latin typeface="Montserrat"/>
                <a:ea typeface="SimSun"/>
                <a:cs typeface="Times New Roman"/>
              </a:rPr>
              <a:t>.</a:t>
            </a:r>
          </a:p>
        </p:txBody>
      </p:sp>
      <p:pic>
        <p:nvPicPr>
          <p:cNvPr id="12" name="Graphic 11" descr="Chevron arrows with solid fill">
            <a:extLst>
              <a:ext uri="{FF2B5EF4-FFF2-40B4-BE49-F238E27FC236}">
                <a16:creationId xmlns:a16="http://schemas.microsoft.com/office/drawing/2014/main" id="{C3495411-6D7C-5F8C-1B2D-D7B98EE92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9260" y="527440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B212C2-524F-3974-48C9-71ECC9A9AC21}"/>
              </a:ext>
            </a:extLst>
          </p:cNvPr>
          <p:cNvSpPr txBox="1"/>
          <p:nvPr/>
        </p:nvSpPr>
        <p:spPr>
          <a:xfrm>
            <a:off x="8766834" y="5408013"/>
            <a:ext cx="3045350" cy="589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1400">
                <a:highlight>
                  <a:srgbClr val="FFFF00"/>
                </a:highlight>
                <a:latin typeface="Montserrat"/>
                <a:ea typeface="SimSun"/>
                <a:cs typeface="Times New Roman"/>
              </a:rPr>
              <a:t>UP NEXT</a:t>
            </a:r>
            <a:r>
              <a:rPr lang="en-US" sz="1400">
                <a:effectLst/>
                <a:latin typeface="Montserrat"/>
                <a:ea typeface="SimSun"/>
                <a:cs typeface="Times New Roman"/>
              </a:rPr>
              <a:t>: Input data points to complete your next slide.</a:t>
            </a:r>
          </a:p>
        </p:txBody>
      </p:sp>
      <p:pic>
        <p:nvPicPr>
          <p:cNvPr id="3" name="Picture 2" descr="A black background with words&#10;&#10;AI-generated content may be incorrect.">
            <a:extLst>
              <a:ext uri="{FF2B5EF4-FFF2-40B4-BE49-F238E27FC236}">
                <a16:creationId xmlns:a16="http://schemas.microsoft.com/office/drawing/2014/main" id="{B2842704-BB9D-1D7F-46B3-1DA7B21D4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300" y="275035"/>
            <a:ext cx="4191000" cy="8014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DDD87D-605D-AD0B-82A5-AE53286B431E}"/>
              </a:ext>
            </a:extLst>
          </p:cNvPr>
          <p:cNvSpPr txBox="1"/>
          <p:nvPr/>
        </p:nvSpPr>
        <p:spPr>
          <a:xfrm>
            <a:off x="8951088" y="6496291"/>
            <a:ext cx="303835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FFF"/>
                </a:solidFill>
                <a:latin typeface="DM Sans"/>
              </a:rPr>
              <a:t>Instructional Slide (NOT for presenting)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3473636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08B7B-2105-017D-774F-2FD335A98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-up of documents and charts">
            <a:extLst>
              <a:ext uri="{FF2B5EF4-FFF2-40B4-BE49-F238E27FC236}">
                <a16:creationId xmlns:a16="http://schemas.microsoft.com/office/drawing/2014/main" id="{5B96E6D7-F6C1-6E92-2709-1929FB7E2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 b="12158"/>
          <a:stretch/>
        </p:blipFill>
        <p:spPr>
          <a:xfrm>
            <a:off x="1" y="3110984"/>
            <a:ext cx="7425266" cy="3747016"/>
          </a:xfrm>
          <a:custGeom>
            <a:avLst/>
            <a:gdLst>
              <a:gd name="connsiteX0" fmla="*/ 5921755 w 7859208"/>
              <a:gd name="connsiteY0" fmla="*/ 1999603 h 3965996"/>
              <a:gd name="connsiteX1" fmla="*/ 7859208 w 7859208"/>
              <a:gd name="connsiteY1" fmla="*/ 3937056 h 3965996"/>
              <a:gd name="connsiteX2" fmla="*/ 7830268 w 7859208"/>
              <a:gd name="connsiteY2" fmla="*/ 3965996 h 3965996"/>
              <a:gd name="connsiteX3" fmla="*/ 4013242 w 7859208"/>
              <a:gd name="connsiteY3" fmla="*/ 3965996 h 3965996"/>
              <a:gd name="connsiteX4" fmla="*/ 3984302 w 7859208"/>
              <a:gd name="connsiteY4" fmla="*/ 3937056 h 3965996"/>
              <a:gd name="connsiteX5" fmla="*/ 1960604 w 7859208"/>
              <a:gd name="connsiteY5" fmla="*/ 1999603 h 3965996"/>
              <a:gd name="connsiteX6" fmla="*/ 3898057 w 7859208"/>
              <a:gd name="connsiteY6" fmla="*/ 3937056 h 3965996"/>
              <a:gd name="connsiteX7" fmla="*/ 3869117 w 7859208"/>
              <a:gd name="connsiteY7" fmla="*/ 3965996 h 3965996"/>
              <a:gd name="connsiteX8" fmla="*/ 52091 w 7859208"/>
              <a:gd name="connsiteY8" fmla="*/ 3965996 h 3965996"/>
              <a:gd name="connsiteX9" fmla="*/ 23151 w 7859208"/>
              <a:gd name="connsiteY9" fmla="*/ 3937056 h 3965996"/>
              <a:gd name="connsiteX10" fmla="*/ 1955137 w 7859208"/>
              <a:gd name="connsiteY10" fmla="*/ 96071 h 3965996"/>
              <a:gd name="connsiteX11" fmla="*/ 2845406 w 7859208"/>
              <a:gd name="connsiteY11" fmla="*/ 986341 h 3965996"/>
              <a:gd name="connsiteX12" fmla="*/ 1955137 w 7859208"/>
              <a:gd name="connsiteY12" fmla="*/ 1876610 h 3965996"/>
              <a:gd name="connsiteX13" fmla="*/ 1064867 w 7859208"/>
              <a:gd name="connsiteY13" fmla="*/ 986341 h 3965996"/>
              <a:gd name="connsiteX14" fmla="*/ 0 w 7859208"/>
              <a:gd name="connsiteY14" fmla="*/ 17359 h 3965996"/>
              <a:gd name="connsiteX15" fmla="*/ 1920093 w 7859208"/>
              <a:gd name="connsiteY15" fmla="*/ 1937452 h 3965996"/>
              <a:gd name="connsiteX16" fmla="*/ 0 w 7859208"/>
              <a:gd name="connsiteY16" fmla="*/ 3857545 h 3965996"/>
              <a:gd name="connsiteX17" fmla="*/ 3943790 w 7859208"/>
              <a:gd name="connsiteY17" fmla="*/ 0 h 3965996"/>
              <a:gd name="connsiteX18" fmla="*/ 3943792 w 7859208"/>
              <a:gd name="connsiteY18" fmla="*/ 0 h 3965996"/>
              <a:gd name="connsiteX19" fmla="*/ 5881244 w 7859208"/>
              <a:gd name="connsiteY19" fmla="*/ 1937452 h 3965996"/>
              <a:gd name="connsiteX20" fmla="*/ 3943791 w 7859208"/>
              <a:gd name="connsiteY20" fmla="*/ 3874905 h 3965996"/>
              <a:gd name="connsiteX21" fmla="*/ 2006338 w 7859208"/>
              <a:gd name="connsiteY21" fmla="*/ 1937452 h 396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9208" h="3965996">
                <a:moveTo>
                  <a:pt x="5921755" y="1999603"/>
                </a:moveTo>
                <a:lnTo>
                  <a:pt x="7859208" y="3937056"/>
                </a:lnTo>
                <a:lnTo>
                  <a:pt x="7830268" y="3965996"/>
                </a:lnTo>
                <a:lnTo>
                  <a:pt x="4013242" y="3965996"/>
                </a:lnTo>
                <a:lnTo>
                  <a:pt x="3984302" y="3937056"/>
                </a:lnTo>
                <a:close/>
                <a:moveTo>
                  <a:pt x="1960604" y="1999603"/>
                </a:moveTo>
                <a:lnTo>
                  <a:pt x="3898057" y="3937056"/>
                </a:lnTo>
                <a:lnTo>
                  <a:pt x="3869117" y="3965996"/>
                </a:lnTo>
                <a:lnTo>
                  <a:pt x="52091" y="3965996"/>
                </a:lnTo>
                <a:lnTo>
                  <a:pt x="23151" y="3937056"/>
                </a:lnTo>
                <a:close/>
                <a:moveTo>
                  <a:pt x="1955137" y="96071"/>
                </a:moveTo>
                <a:lnTo>
                  <a:pt x="2845406" y="986341"/>
                </a:lnTo>
                <a:lnTo>
                  <a:pt x="1955137" y="1876610"/>
                </a:lnTo>
                <a:lnTo>
                  <a:pt x="1064867" y="986341"/>
                </a:lnTo>
                <a:close/>
                <a:moveTo>
                  <a:pt x="0" y="17359"/>
                </a:moveTo>
                <a:lnTo>
                  <a:pt x="1920093" y="1937452"/>
                </a:lnTo>
                <a:lnTo>
                  <a:pt x="0" y="3857545"/>
                </a:lnTo>
                <a:close/>
                <a:moveTo>
                  <a:pt x="3943790" y="0"/>
                </a:moveTo>
                <a:lnTo>
                  <a:pt x="3943792" y="0"/>
                </a:lnTo>
                <a:lnTo>
                  <a:pt x="5881244" y="1937452"/>
                </a:lnTo>
                <a:lnTo>
                  <a:pt x="3943791" y="3874905"/>
                </a:lnTo>
                <a:lnTo>
                  <a:pt x="2006338" y="1937452"/>
                </a:lnTo>
                <a:close/>
              </a:path>
            </a:pathLst>
          </a:custGeom>
          <a:effectLst>
            <a:outerShdw blurRad="215900" dist="38100" dir="2700000" algn="t" rotWithShape="0">
              <a:prstClr val="black">
                <a:alpha val="65000"/>
              </a:prstClr>
            </a:outerShdw>
          </a:effectLst>
        </p:spPr>
      </p:pic>
      <p:sp>
        <p:nvSpPr>
          <p:cNvPr id="6" name="AutoShape 6">
            <a:extLst>
              <a:ext uri="{FF2B5EF4-FFF2-40B4-BE49-F238E27FC236}">
                <a16:creationId xmlns:a16="http://schemas.microsoft.com/office/drawing/2014/main" id="{FD1F77C5-FBF6-60FF-3C81-0686E2BA6A6E}"/>
              </a:ext>
            </a:extLst>
          </p:cNvPr>
          <p:cNvSpPr/>
          <p:nvPr/>
        </p:nvSpPr>
        <p:spPr>
          <a:xfrm>
            <a:off x="6349" y="6190403"/>
            <a:ext cx="12192000" cy="0"/>
          </a:xfrm>
          <a:prstGeom prst="line">
            <a:avLst/>
          </a:prstGeom>
          <a:ln w="19050" cap="flat">
            <a:solidFill>
              <a:srgbClr val="282A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FFB04774-8FA1-E76E-6EC7-1CCB0B758542}"/>
              </a:ext>
            </a:extLst>
          </p:cNvPr>
          <p:cNvSpPr txBox="1"/>
          <p:nvPr/>
        </p:nvSpPr>
        <p:spPr>
          <a:xfrm>
            <a:off x="296531" y="6555045"/>
            <a:ext cx="1205259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40"/>
              </a:lnSpc>
            </a:pPr>
            <a:r>
              <a:rPr lang="en-US" sz="1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COACHE | 2025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F41517FD-0F1E-B686-EAE8-D7659DE8E2DD}"/>
              </a:ext>
            </a:extLst>
          </p:cNvPr>
          <p:cNvSpPr txBox="1"/>
          <p:nvPr/>
        </p:nvSpPr>
        <p:spPr>
          <a:xfrm>
            <a:off x="10544536" y="6555045"/>
            <a:ext cx="1205259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40"/>
              </a:lnSpc>
            </a:pPr>
            <a:r>
              <a:rPr lang="en-US" sz="1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5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D3EE7875-67CA-A5D2-1009-A485B085054D}"/>
              </a:ext>
            </a:extLst>
          </p:cNvPr>
          <p:cNvSpPr txBox="1"/>
          <p:nvPr/>
        </p:nvSpPr>
        <p:spPr>
          <a:xfrm>
            <a:off x="685799" y="721782"/>
            <a:ext cx="4800601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800">
                <a:solidFill>
                  <a:srgbClr val="A51C30"/>
                </a:solidFill>
                <a:latin typeface="Garamond" panose="02020404030301010803" pitchFamily="18" charset="0"/>
                <a:ea typeface="Open Sauce Semi-Bold"/>
                <a:cs typeface="Open Sauce Semi-Bold"/>
                <a:sym typeface="Open Sauce Semi-Bold"/>
              </a:rPr>
              <a:t>The Negotiation Terms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F08863E-0AA8-702C-7DF4-7A7DC31AEDE5}"/>
              </a:ext>
            </a:extLst>
          </p:cNvPr>
          <p:cNvSpPr txBox="1">
            <a:spLocks/>
          </p:cNvSpPr>
          <p:nvPr/>
        </p:nvSpPr>
        <p:spPr>
          <a:xfrm>
            <a:off x="5875866" y="677677"/>
            <a:ext cx="5630333" cy="489160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1300" b="1" i="0">
                <a:solidFill>
                  <a:srgbClr val="000000"/>
                </a:solidFill>
                <a:effectLst/>
                <a:latin typeface="Montserrat "/>
              </a:rPr>
              <a:t>Counteroffers</a:t>
            </a:r>
            <a:r>
              <a:rPr lang="en-US" sz="1300" b="0" i="0">
                <a:solidFill>
                  <a:srgbClr val="000000"/>
                </a:solidFill>
                <a:effectLst/>
                <a:latin typeface="Montserrat "/>
              </a:rPr>
              <a:t> </a:t>
            </a:r>
            <a:r>
              <a:rPr lang="en-US" sz="1300" b="1" i="0">
                <a:solidFill>
                  <a:srgbClr val="000000"/>
                </a:solidFill>
                <a:effectLst/>
                <a:latin typeface="Montserrat "/>
              </a:rPr>
              <a:t>Sought vs. Received</a:t>
            </a:r>
          </a:p>
          <a:p>
            <a:pPr algn="l" rtl="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300" b="1" i="0">
                <a:solidFill>
                  <a:srgbClr val="000000"/>
                </a:solidFill>
                <a:effectLst/>
                <a:latin typeface="Montserrat "/>
              </a:rPr>
              <a:t>[ </a:t>
            </a:r>
            <a:r>
              <a:rPr lang="en-US" sz="1300" b="1">
                <a:solidFill>
                  <a:srgbClr val="000000"/>
                </a:solidFill>
                <a:latin typeface="Montserrat "/>
              </a:rPr>
              <a:t>A</a:t>
            </a:r>
            <a:r>
              <a:rPr lang="en-US" sz="1300" b="1" i="0">
                <a:solidFill>
                  <a:srgbClr val="000000"/>
                </a:solidFill>
                <a:effectLst/>
                <a:latin typeface="Montserrat "/>
              </a:rPr>
              <a:t> ]%</a:t>
            </a:r>
            <a:r>
              <a:rPr lang="en-US" sz="1300" b="0" i="0">
                <a:solidFill>
                  <a:srgbClr val="000000"/>
                </a:solidFill>
                <a:effectLst/>
                <a:latin typeface="Montserrat "/>
              </a:rPr>
              <a:t> of faculty respondents reported that they sought but did not receive a counteroffer. </a:t>
            </a:r>
          </a:p>
          <a:p>
            <a:pPr marL="0" indent="0" algn="l" rtl="0" fontAlgn="base">
              <a:lnSpc>
                <a:spcPct val="120000"/>
              </a:lnSpc>
              <a:buNone/>
            </a:pPr>
            <a:r>
              <a:rPr lang="en-US" sz="1300" b="1">
                <a:solidFill>
                  <a:srgbClr val="000000"/>
                </a:solidFill>
                <a:latin typeface="Montserrat "/>
              </a:rPr>
              <a:t>Counteroffer Components</a:t>
            </a:r>
          </a:p>
          <a:p>
            <a:pPr fontAlgn="base">
              <a:lnSpc>
                <a:spcPct val="120000"/>
              </a:lnSpc>
            </a:pPr>
            <a:r>
              <a:rPr lang="en-US" sz="1300" b="0" i="0">
                <a:solidFill>
                  <a:srgbClr val="242424"/>
                </a:solidFill>
                <a:effectLst/>
                <a:latin typeface="Montserrat "/>
              </a:rPr>
              <a:t>Most proposed counteroffers include a base salary increase. </a:t>
            </a:r>
            <a:r>
              <a:rPr lang="en-US" sz="1300">
                <a:solidFill>
                  <a:srgbClr val="242424"/>
                </a:solidFill>
                <a:latin typeface="Montserrat "/>
              </a:rPr>
              <a:t>Other commonly reported components among retained faculty included</a:t>
            </a:r>
            <a:r>
              <a:rPr lang="en-US" sz="1300" b="0" i="0">
                <a:solidFill>
                  <a:srgbClr val="242424"/>
                </a:solidFill>
                <a:effectLst/>
                <a:latin typeface="Montserrat "/>
              </a:rPr>
              <a:t> </a:t>
            </a:r>
            <a:r>
              <a:rPr lang="en-US" sz="1300" b="1" i="0">
                <a:solidFill>
                  <a:srgbClr val="242424"/>
                </a:solidFill>
                <a:effectLst/>
                <a:latin typeface="Montserrat "/>
              </a:rPr>
              <a:t>____[ B ]____</a:t>
            </a:r>
            <a:r>
              <a:rPr lang="en-US" sz="1300" b="0" i="0">
                <a:solidFill>
                  <a:srgbClr val="242424"/>
                </a:solidFill>
                <a:effectLst/>
                <a:latin typeface="Montserrat "/>
              </a:rPr>
              <a:t>. By comparison, the proposed counteroffers made to faculty who departed included </a:t>
            </a:r>
            <a:r>
              <a:rPr lang="en-US" sz="1300" b="1" i="0">
                <a:solidFill>
                  <a:srgbClr val="242424"/>
                </a:solidFill>
                <a:effectLst/>
                <a:latin typeface="Montserrat "/>
              </a:rPr>
              <a:t>____[ C ]____</a:t>
            </a:r>
            <a:r>
              <a:rPr lang="en-US" sz="1300" b="0" i="0">
                <a:solidFill>
                  <a:srgbClr val="242424"/>
                </a:solidFill>
                <a:effectLst/>
                <a:latin typeface="Montserrat "/>
              </a:rPr>
              <a:t>.</a:t>
            </a:r>
          </a:p>
          <a:p>
            <a:pPr marL="0" indent="0" algn="l" rtl="0" fontAlgn="base">
              <a:lnSpc>
                <a:spcPct val="120000"/>
              </a:lnSpc>
              <a:buNone/>
            </a:pPr>
            <a:r>
              <a:rPr lang="en-US" sz="1300" b="1">
                <a:solidFill>
                  <a:srgbClr val="242424"/>
                </a:solidFill>
                <a:latin typeface="Montserrat "/>
              </a:rPr>
              <a:t>Matching Offer</a:t>
            </a:r>
          </a:p>
          <a:p>
            <a:pPr fontAlgn="base">
              <a:lnSpc>
                <a:spcPct val="120000"/>
              </a:lnSpc>
            </a:pPr>
            <a:r>
              <a:rPr lang="en-US" sz="1300" b="0" i="0">
                <a:solidFill>
                  <a:srgbClr val="000000"/>
                </a:solidFill>
                <a:effectLst/>
                <a:latin typeface="Montserrat "/>
              </a:rPr>
              <a:t>Counteroffers do not always need to exceed the external offer to be effective. Among retained faculty, </a:t>
            </a:r>
            <a:r>
              <a:rPr lang="en-US" sz="1300" b="1" i="0">
                <a:solidFill>
                  <a:srgbClr val="000000"/>
                </a:solidFill>
                <a:effectLst/>
                <a:latin typeface="Montserrat "/>
              </a:rPr>
              <a:t>[ D ]%</a:t>
            </a:r>
            <a:r>
              <a:rPr lang="en-US" sz="1300" b="0" i="0">
                <a:solidFill>
                  <a:srgbClr val="000000"/>
                </a:solidFill>
                <a:effectLst/>
                <a:latin typeface="Montserrat "/>
              </a:rPr>
              <a:t> reported that their counteroffers </a:t>
            </a:r>
            <a:r>
              <a:rPr lang="en-US" sz="1300">
                <a:solidFill>
                  <a:srgbClr val="000000"/>
                </a:solidFill>
                <a:latin typeface="Montserrat "/>
              </a:rPr>
              <a:t>mostly</a:t>
            </a:r>
            <a:r>
              <a:rPr lang="en-US" sz="1300" b="0" i="0">
                <a:solidFill>
                  <a:srgbClr val="000000"/>
                </a:solidFill>
                <a:effectLst/>
                <a:latin typeface="Montserrat "/>
              </a:rPr>
              <a:t> or completely matched outside offers, and </a:t>
            </a:r>
            <a:r>
              <a:rPr lang="en-US" sz="1300" b="1" i="0">
                <a:solidFill>
                  <a:srgbClr val="000000"/>
                </a:solidFill>
                <a:effectLst/>
                <a:latin typeface="Montserrat "/>
              </a:rPr>
              <a:t>[ E ]%</a:t>
            </a:r>
            <a:r>
              <a:rPr lang="en-US" sz="1300" b="0" i="0">
                <a:solidFill>
                  <a:srgbClr val="000000"/>
                </a:solidFill>
                <a:effectLst/>
                <a:latin typeface="Montserrat "/>
              </a:rPr>
              <a:t> reported exceeded outside offers.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E08897-75D7-1C76-777D-21912D1E9D71}"/>
              </a:ext>
            </a:extLst>
          </p:cNvPr>
          <p:cNvGrpSpPr/>
          <p:nvPr/>
        </p:nvGrpSpPr>
        <p:grpSpPr>
          <a:xfrm>
            <a:off x="0" y="6428302"/>
            <a:ext cx="12192000" cy="431287"/>
            <a:chOff x="0" y="6428302"/>
            <a:chExt cx="12192000" cy="431287"/>
          </a:xfrm>
        </p:grpSpPr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24A46C96-660B-AA83-2583-8B8148E5AC3D}"/>
                </a:ext>
              </a:extLst>
            </p:cNvPr>
            <p:cNvGrpSpPr/>
            <p:nvPr/>
          </p:nvGrpSpPr>
          <p:grpSpPr>
            <a:xfrm>
              <a:off x="0" y="6428302"/>
              <a:ext cx="12192000" cy="431287"/>
              <a:chOff x="0" y="0"/>
              <a:chExt cx="24384000" cy="862574"/>
            </a:xfrm>
          </p:grpSpPr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D6FE21D3-3E40-748D-926A-CB6D35773AD9}"/>
                  </a:ext>
                </a:extLst>
              </p:cNvPr>
              <p:cNvSpPr/>
              <p:nvPr/>
            </p:nvSpPr>
            <p:spPr>
              <a:xfrm>
                <a:off x="0" y="0"/>
                <a:ext cx="24384000" cy="862584"/>
              </a:xfrm>
              <a:custGeom>
                <a:avLst/>
                <a:gdLst/>
                <a:ahLst/>
                <a:cxnLst/>
                <a:rect l="l" t="t" r="r" b="b"/>
                <a:pathLst>
                  <a:path w="24384000" h="862584">
                    <a:moveTo>
                      <a:pt x="0" y="0"/>
                    </a:moveTo>
                    <a:lnTo>
                      <a:pt x="24384000" y="0"/>
                    </a:lnTo>
                    <a:lnTo>
                      <a:pt x="24384000" y="862584"/>
                    </a:lnTo>
                    <a:lnTo>
                      <a:pt x="0" y="862584"/>
                    </a:lnTo>
                    <a:close/>
                  </a:path>
                </a:pathLst>
              </a:custGeom>
              <a:solidFill>
                <a:srgbClr val="00294D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E3FEBC-639D-3EB0-6D25-5BD8987B5D44}"/>
                </a:ext>
              </a:extLst>
            </p:cNvPr>
            <p:cNvSpPr txBox="1"/>
            <p:nvPr/>
          </p:nvSpPr>
          <p:spPr>
            <a:xfrm>
              <a:off x="296531" y="6555045"/>
              <a:ext cx="5799469" cy="1795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440"/>
                </a:lnSpc>
              </a:pPr>
              <a:r>
                <a:rPr lang="en-US" sz="12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COACHE | Faculty Retention and Exit Survey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9371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D0FA3-C4F1-63B3-FB0E-26B55D91A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2CCB917E-CE76-9E09-6DB4-1562DFF16A88}"/>
              </a:ext>
            </a:extLst>
          </p:cNvPr>
          <p:cNvSpPr/>
          <p:nvPr/>
        </p:nvSpPr>
        <p:spPr>
          <a:xfrm>
            <a:off x="-6349" y="2847019"/>
            <a:ext cx="12204698" cy="40109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71DA0667-F99C-31A1-568E-53AE415051CC}"/>
              </a:ext>
            </a:extLst>
          </p:cNvPr>
          <p:cNvSpPr/>
          <p:nvPr/>
        </p:nvSpPr>
        <p:spPr>
          <a:xfrm>
            <a:off x="6349" y="6190403"/>
            <a:ext cx="12192000" cy="0"/>
          </a:xfrm>
          <a:prstGeom prst="line">
            <a:avLst/>
          </a:prstGeom>
          <a:ln w="19050" cap="flat">
            <a:solidFill>
              <a:srgbClr val="282A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074681D-00F1-5809-5EC7-B1BFAAE5DF72}"/>
              </a:ext>
            </a:extLst>
          </p:cNvPr>
          <p:cNvGrpSpPr/>
          <p:nvPr/>
        </p:nvGrpSpPr>
        <p:grpSpPr>
          <a:xfrm>
            <a:off x="0" y="6428302"/>
            <a:ext cx="12192000" cy="431287"/>
            <a:chOff x="0" y="6428302"/>
            <a:chExt cx="12192000" cy="431287"/>
          </a:xfrm>
        </p:grpSpPr>
        <p:grpSp>
          <p:nvGrpSpPr>
            <p:cNvPr id="13" name="Group 5">
              <a:extLst>
                <a:ext uri="{FF2B5EF4-FFF2-40B4-BE49-F238E27FC236}">
                  <a16:creationId xmlns:a16="http://schemas.microsoft.com/office/drawing/2014/main" id="{D48EDA49-B469-D085-26C1-E2151EABC7C5}"/>
                </a:ext>
              </a:extLst>
            </p:cNvPr>
            <p:cNvGrpSpPr/>
            <p:nvPr/>
          </p:nvGrpSpPr>
          <p:grpSpPr>
            <a:xfrm>
              <a:off x="0" y="6428302"/>
              <a:ext cx="12192000" cy="431287"/>
              <a:chOff x="0" y="0"/>
              <a:chExt cx="24384000" cy="862574"/>
            </a:xfrm>
          </p:grpSpPr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909C9E33-294D-6BAA-87E2-1CF662F6A044}"/>
                  </a:ext>
                </a:extLst>
              </p:cNvPr>
              <p:cNvSpPr/>
              <p:nvPr/>
            </p:nvSpPr>
            <p:spPr>
              <a:xfrm>
                <a:off x="0" y="0"/>
                <a:ext cx="24384000" cy="862584"/>
              </a:xfrm>
              <a:custGeom>
                <a:avLst/>
                <a:gdLst/>
                <a:ahLst/>
                <a:cxnLst/>
                <a:rect l="l" t="t" r="r" b="b"/>
                <a:pathLst>
                  <a:path w="24384000" h="862584">
                    <a:moveTo>
                      <a:pt x="0" y="0"/>
                    </a:moveTo>
                    <a:lnTo>
                      <a:pt x="24384000" y="0"/>
                    </a:lnTo>
                    <a:lnTo>
                      <a:pt x="24384000" y="862584"/>
                    </a:lnTo>
                    <a:lnTo>
                      <a:pt x="0" y="862584"/>
                    </a:lnTo>
                    <a:close/>
                  </a:path>
                </a:pathLst>
              </a:custGeom>
              <a:solidFill>
                <a:srgbClr val="00294D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2E7F2B6A-F80C-29CA-C37C-B5F85156510E}"/>
                </a:ext>
              </a:extLst>
            </p:cNvPr>
            <p:cNvSpPr txBox="1"/>
            <p:nvPr/>
          </p:nvSpPr>
          <p:spPr>
            <a:xfrm>
              <a:off x="296531" y="6555045"/>
              <a:ext cx="5799469" cy="1795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440"/>
                </a:lnSpc>
              </a:pPr>
              <a:r>
                <a:rPr lang="en-US" sz="12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COACHE | Faculty Retention and Exit Survey</a:t>
              </a:r>
            </a:p>
          </p:txBody>
        </p:sp>
      </p:grpSp>
      <p:sp>
        <p:nvSpPr>
          <p:cNvPr id="5" name="TextBox 3">
            <a:extLst>
              <a:ext uri="{FF2B5EF4-FFF2-40B4-BE49-F238E27FC236}">
                <a16:creationId xmlns:a16="http://schemas.microsoft.com/office/drawing/2014/main" id="{5FDFAFE6-AE75-6029-68D7-230E77B065D3}"/>
              </a:ext>
            </a:extLst>
          </p:cNvPr>
          <p:cNvSpPr txBox="1"/>
          <p:nvPr/>
        </p:nvSpPr>
        <p:spPr>
          <a:xfrm>
            <a:off x="685800" y="648984"/>
            <a:ext cx="44958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600" b="1" spc="-200">
                <a:solidFill>
                  <a:srgbClr val="282A29"/>
                </a:solidFill>
                <a:latin typeface="DM Sans" pitchFamily="2" charset="0"/>
                <a:ea typeface="Open Sauce Semi-Bold"/>
                <a:cs typeface="Open Sauce Semi-Bold"/>
                <a:sym typeface="Open Sauce Semi-Bold"/>
              </a:rPr>
              <a:t>Instructions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315DAD-883F-8F22-AAEE-A2659D5D2E2F}"/>
              </a:ext>
            </a:extLst>
          </p:cNvPr>
          <p:cNvSpPr txBox="1"/>
          <p:nvPr/>
        </p:nvSpPr>
        <p:spPr>
          <a:xfrm>
            <a:off x="604836" y="1416945"/>
            <a:ext cx="10996613" cy="1089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1200">
                <a:latin typeface="Montserrat"/>
                <a:ea typeface="SimSun"/>
                <a:cs typeface="Times New Roman"/>
              </a:rPr>
              <a:t>Congratulations! We are at the final section of the report.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1200">
                <a:latin typeface="Montserrat"/>
                <a:ea typeface="SimSun"/>
                <a:cs typeface="Times New Roman"/>
              </a:rPr>
              <a:t>In </a:t>
            </a:r>
            <a:r>
              <a:rPr lang="en-US" sz="1200" b="1">
                <a:latin typeface="Montserrat"/>
                <a:ea typeface="SimSun"/>
                <a:cs typeface="Times New Roman"/>
              </a:rPr>
              <a:t>Module 8 – Overall Impressions</a:t>
            </a:r>
            <a:r>
              <a:rPr lang="en-US" sz="1200">
                <a:latin typeface="Montserrat"/>
                <a:ea typeface="SimSun"/>
                <a:cs typeface="Times New Roman"/>
              </a:rPr>
              <a:t>, we’ve selected a key finding for you to highlight with your audience: What’s the one thing that could have made a difference? Additionally, consider whether your institution’s retention efforts paid off. How satisfied were faculty—both those who stayed and those who left—with the support they received?</a:t>
            </a:r>
            <a:endParaRPr lang="en-US" sz="1200">
              <a:effectLst/>
              <a:latin typeface="Montserrat"/>
              <a:ea typeface="SimSun"/>
              <a:cs typeface="Times New Roman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44D54A9-D159-7D42-4960-047948DD94D0}"/>
              </a:ext>
            </a:extLst>
          </p:cNvPr>
          <p:cNvSpPr txBox="1"/>
          <p:nvPr/>
        </p:nvSpPr>
        <p:spPr>
          <a:xfrm>
            <a:off x="685801" y="3084699"/>
            <a:ext cx="5105399" cy="210500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 algn="l" rtl="0" fontAlgn="base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050" b="1" i="0">
                <a:solidFill>
                  <a:srgbClr val="000000"/>
                </a:solidFill>
                <a:effectLst/>
                <a:latin typeface="Montserrat "/>
              </a:rPr>
              <a:t>[ </a:t>
            </a:r>
            <a:r>
              <a:rPr lang="en-US" sz="1050" b="1">
                <a:solidFill>
                  <a:srgbClr val="000000"/>
                </a:solidFill>
                <a:latin typeface="Montserrat "/>
              </a:rPr>
              <a:t>A</a:t>
            </a:r>
            <a:r>
              <a:rPr lang="en-US" sz="1050" b="1" i="0">
                <a:solidFill>
                  <a:srgbClr val="000000"/>
                </a:solidFill>
                <a:effectLst/>
                <a:latin typeface="Montserrat "/>
              </a:rPr>
              <a:t> ]%</a:t>
            </a:r>
            <a:r>
              <a:rPr lang="en-US" sz="1050" b="0" i="0">
                <a:solidFill>
                  <a:srgbClr val="000000"/>
                </a:solidFill>
                <a:effectLst/>
                <a:latin typeface="Montserrat "/>
              </a:rPr>
              <a:t> of departing faculty reported that nothing could have convinced them to stay. </a:t>
            </a:r>
          </a:p>
          <a:p>
            <a:pPr marL="171450" indent="-171450" algn="l" rtl="0" fontAlgn="base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050" b="0" i="0">
                <a:solidFill>
                  <a:srgbClr val="000000"/>
                </a:solidFill>
                <a:effectLst/>
                <a:latin typeface="Montserrat "/>
              </a:rPr>
              <a:t>Among those who could, the top 3 most frequently cited factors were </a:t>
            </a:r>
            <a:r>
              <a:rPr lang="en-US" sz="1050" b="1" i="0">
                <a:solidFill>
                  <a:srgbClr val="242424"/>
                </a:solidFill>
                <a:effectLst/>
                <a:latin typeface="Montserrat "/>
              </a:rPr>
              <a:t>____[ B ]____</a:t>
            </a:r>
            <a:r>
              <a:rPr lang="en-US" sz="1050" i="0">
                <a:solidFill>
                  <a:srgbClr val="242424"/>
                </a:solidFill>
                <a:effectLst/>
                <a:latin typeface="Montserrat "/>
              </a:rPr>
              <a:t>.</a:t>
            </a:r>
            <a:endParaRPr lang="en-US" sz="1050" i="0">
              <a:solidFill>
                <a:srgbClr val="000000"/>
              </a:solidFill>
              <a:effectLst/>
              <a:latin typeface="Montserrat "/>
            </a:endParaRPr>
          </a:p>
          <a:p>
            <a:pPr marL="171450" indent="-171450" fontAlgn="base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050" b="1" i="0">
                <a:solidFill>
                  <a:srgbClr val="242424"/>
                </a:solidFill>
                <a:effectLst/>
                <a:latin typeface="Montserrat "/>
              </a:rPr>
              <a:t>[ C ]% </a:t>
            </a:r>
            <a:r>
              <a:rPr lang="en-US" sz="1050" b="0" i="0">
                <a:solidFill>
                  <a:srgbClr val="242424"/>
                </a:solidFill>
                <a:effectLst/>
                <a:latin typeface="Montserrat "/>
              </a:rPr>
              <a:t>of departing faculty were satisfied with the institution’s retention efforts. For retained faculty, </a:t>
            </a:r>
            <a:r>
              <a:rPr lang="en-US" sz="1050" b="1" i="0">
                <a:solidFill>
                  <a:srgbClr val="000000"/>
                </a:solidFill>
                <a:effectLst/>
                <a:latin typeface="Montserrat "/>
              </a:rPr>
              <a:t>[ D ]%</a:t>
            </a:r>
            <a:r>
              <a:rPr lang="en-US" sz="1050" b="0" i="0">
                <a:solidFill>
                  <a:srgbClr val="000000"/>
                </a:solidFill>
                <a:effectLst/>
                <a:latin typeface="Montserrat "/>
              </a:rPr>
              <a:t> </a:t>
            </a:r>
            <a:r>
              <a:rPr lang="en-US" sz="1050" b="0" i="0">
                <a:solidFill>
                  <a:srgbClr val="242424"/>
                </a:solidFill>
                <a:effectLst/>
                <a:latin typeface="Montserrat "/>
              </a:rPr>
              <a:t>reported satisfaction. </a:t>
            </a:r>
          </a:p>
          <a:p>
            <a:pPr marL="171450" indent="-171450" fontAlgn="base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050">
                <a:solidFill>
                  <a:srgbClr val="000000"/>
                </a:solidFill>
                <a:latin typeface="Montserrat "/>
              </a:rPr>
              <a:t>Among faculty who were pre-emptively retained, </a:t>
            </a:r>
            <a:r>
              <a:rPr lang="en-US" sz="1050" b="1" i="0">
                <a:solidFill>
                  <a:srgbClr val="000000"/>
                </a:solidFill>
                <a:effectLst/>
                <a:latin typeface="Montserrat "/>
              </a:rPr>
              <a:t>[ E ]%</a:t>
            </a:r>
            <a:r>
              <a:rPr lang="en-US" sz="1050" b="0" i="0">
                <a:solidFill>
                  <a:srgbClr val="000000"/>
                </a:solidFill>
                <a:effectLst/>
                <a:latin typeface="Montserrat "/>
              </a:rPr>
              <a:t> reported somewhat or very likely to seek or consider another offer in the next 12 months. </a:t>
            </a:r>
            <a:r>
              <a:rPr lang="en-US" sz="1050" b="0" i="0">
                <a:solidFill>
                  <a:srgbClr val="242424"/>
                </a:solidFill>
                <a:effectLst/>
                <a:latin typeface="Montserrat "/>
              </a:rPr>
              <a:t>For retained faculty, that was </a:t>
            </a:r>
            <a:r>
              <a:rPr lang="en-US" sz="1050" b="1" i="0">
                <a:solidFill>
                  <a:srgbClr val="000000"/>
                </a:solidFill>
                <a:effectLst/>
                <a:latin typeface="Montserrat "/>
              </a:rPr>
              <a:t>[ F ]%</a:t>
            </a:r>
            <a:r>
              <a:rPr lang="en-US" sz="1050" b="0" i="0">
                <a:solidFill>
                  <a:srgbClr val="242424"/>
                </a:solidFill>
                <a:effectLst/>
                <a:latin typeface="Montserrat "/>
              </a:rPr>
              <a:t>.</a:t>
            </a:r>
            <a:endParaRPr lang="en-US" sz="1050" b="0" i="0">
              <a:solidFill>
                <a:srgbClr val="000000"/>
              </a:solidFill>
              <a:effectLst/>
              <a:latin typeface="Montserrat 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740ED10-BCD7-C724-D9B6-5CDB7E8CD20C}"/>
              </a:ext>
            </a:extLst>
          </p:cNvPr>
          <p:cNvSpPr txBox="1"/>
          <p:nvPr/>
        </p:nvSpPr>
        <p:spPr>
          <a:xfrm>
            <a:off x="6400800" y="3086957"/>
            <a:ext cx="5105399" cy="1878784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050" b="1">
                <a:latin typeface="Montserrat "/>
                <a:ea typeface="SimSun"/>
                <a:cs typeface="Times New Roman"/>
              </a:rPr>
              <a:t>[ A ]: </a:t>
            </a:r>
            <a:r>
              <a:rPr lang="en-US" sz="1050">
                <a:latin typeface="Montserrat "/>
                <a:ea typeface="SimSun"/>
                <a:cs typeface="Times New Roman"/>
              </a:rPr>
              <a:t>On report page 8.1, input the percentage for </a:t>
            </a:r>
            <a:r>
              <a:rPr lang="en-US" sz="1050" b="1">
                <a:latin typeface="Montserrat "/>
                <a:ea typeface="SimSun"/>
                <a:cs typeface="Times New Roman"/>
              </a:rPr>
              <a:t>I could not have been convinced to remain at</a:t>
            </a:r>
            <a:r>
              <a:rPr lang="en-US" sz="1050">
                <a:latin typeface="Montserrat "/>
                <a:ea typeface="SimSun"/>
                <a:cs typeface="Times New Roman"/>
              </a:rPr>
              <a:t> INSTITUTION.</a:t>
            </a:r>
          </a:p>
          <a:p>
            <a:pPr>
              <a:lnSpc>
                <a:spcPct val="140000"/>
              </a:lnSpc>
            </a:pPr>
            <a:r>
              <a:rPr lang="en-US" sz="1050" b="1">
                <a:latin typeface="Montserrat "/>
                <a:ea typeface="SimSun"/>
                <a:cs typeface="Times New Roman"/>
              </a:rPr>
              <a:t>[ B ]: </a:t>
            </a:r>
            <a:r>
              <a:rPr lang="en-US" sz="1050">
                <a:latin typeface="Montserrat "/>
                <a:ea typeface="SimSun"/>
                <a:cs typeface="Times New Roman"/>
              </a:rPr>
              <a:t>On 8.1, list the top 3 most frequently cited factors that could have convinced faculty to stay.</a:t>
            </a:r>
          </a:p>
          <a:p>
            <a:pPr>
              <a:lnSpc>
                <a:spcPct val="140000"/>
              </a:lnSpc>
            </a:pPr>
            <a:r>
              <a:rPr lang="en-US" sz="1050" b="1">
                <a:latin typeface="Montserrat "/>
                <a:ea typeface="Calibri"/>
                <a:cs typeface="Calibri"/>
              </a:rPr>
              <a:t>[ C ] [ D ]: </a:t>
            </a:r>
            <a:r>
              <a:rPr lang="en-US" sz="1050">
                <a:latin typeface="Montserrat "/>
                <a:ea typeface="SimSun"/>
                <a:cs typeface="Times New Roman"/>
              </a:rPr>
              <a:t>On 8.2, input the sum of the percentages for </a:t>
            </a:r>
            <a:r>
              <a:rPr lang="en-US" sz="1050" b="1">
                <a:latin typeface="Montserrat "/>
                <a:ea typeface="SimSun"/>
                <a:cs typeface="Times New Roman"/>
              </a:rPr>
              <a:t>Satisfied</a:t>
            </a:r>
            <a:r>
              <a:rPr lang="en-US" sz="1050">
                <a:latin typeface="Montserrat "/>
                <a:ea typeface="SimSun"/>
                <a:cs typeface="Times New Roman"/>
              </a:rPr>
              <a:t> and </a:t>
            </a:r>
            <a:r>
              <a:rPr lang="en-US" sz="1050" b="1">
                <a:latin typeface="Montserrat "/>
                <a:ea typeface="SimSun"/>
                <a:cs typeface="Times New Roman"/>
              </a:rPr>
              <a:t>Very Satisfied</a:t>
            </a:r>
            <a:r>
              <a:rPr lang="en-US" sz="1050">
                <a:latin typeface="Montserrat "/>
                <a:ea typeface="SimSun"/>
                <a:cs typeface="Times New Roman"/>
              </a:rPr>
              <a:t> for departing faculty and retained faculty.</a:t>
            </a:r>
          </a:p>
          <a:p>
            <a:pPr>
              <a:lnSpc>
                <a:spcPct val="140000"/>
              </a:lnSpc>
            </a:pPr>
            <a:r>
              <a:rPr lang="en-US" sz="1050" b="1">
                <a:latin typeface="Montserrat "/>
                <a:ea typeface="Calibri"/>
                <a:cs typeface="Calibri"/>
              </a:rPr>
              <a:t>[ E ] [ F ]: </a:t>
            </a:r>
            <a:r>
              <a:rPr lang="en-US" sz="1050">
                <a:latin typeface="Montserrat "/>
                <a:ea typeface="SimSun"/>
                <a:cs typeface="Times New Roman"/>
              </a:rPr>
              <a:t>On 8.4, input the sum of the percentages for </a:t>
            </a:r>
            <a:r>
              <a:rPr lang="en-US" sz="1050" b="1">
                <a:latin typeface="Montserrat "/>
                <a:ea typeface="SimSun"/>
                <a:cs typeface="Times New Roman"/>
              </a:rPr>
              <a:t>Somewhat Likely </a:t>
            </a:r>
            <a:r>
              <a:rPr lang="en-US" sz="1050">
                <a:latin typeface="Montserrat "/>
                <a:ea typeface="SimSun"/>
                <a:cs typeface="Times New Roman"/>
              </a:rPr>
              <a:t>and </a:t>
            </a:r>
            <a:r>
              <a:rPr lang="en-US" sz="1050" b="1">
                <a:latin typeface="Montserrat "/>
                <a:ea typeface="SimSun"/>
                <a:cs typeface="Times New Roman"/>
              </a:rPr>
              <a:t>Very Likely </a:t>
            </a:r>
            <a:r>
              <a:rPr lang="en-US" sz="1050">
                <a:latin typeface="Montserrat "/>
                <a:ea typeface="SimSun"/>
                <a:cs typeface="Times New Roman"/>
              </a:rPr>
              <a:t>for pre-emptively retained faculty and retained faculty.</a:t>
            </a:r>
          </a:p>
        </p:txBody>
      </p:sp>
      <p:pic>
        <p:nvPicPr>
          <p:cNvPr id="12" name="Graphic 11" descr="Chevron arrows with solid fill">
            <a:extLst>
              <a:ext uri="{FF2B5EF4-FFF2-40B4-BE49-F238E27FC236}">
                <a16:creationId xmlns:a16="http://schemas.microsoft.com/office/drawing/2014/main" id="{FD16E2C9-E3DA-B3D0-2F2A-85E421E87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49260" y="527440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10DB703-8AA3-1DB1-05BD-75485E580EEF}"/>
              </a:ext>
            </a:extLst>
          </p:cNvPr>
          <p:cNvSpPr txBox="1"/>
          <p:nvPr/>
        </p:nvSpPr>
        <p:spPr>
          <a:xfrm>
            <a:off x="8766834" y="5408013"/>
            <a:ext cx="3045350" cy="589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1400">
                <a:highlight>
                  <a:srgbClr val="FFFF00"/>
                </a:highlight>
                <a:latin typeface="Montserrat"/>
                <a:ea typeface="SimSun"/>
                <a:cs typeface="Times New Roman"/>
              </a:rPr>
              <a:t>UP NEXT</a:t>
            </a:r>
            <a:r>
              <a:rPr lang="en-US" sz="1400">
                <a:effectLst/>
                <a:latin typeface="Montserrat"/>
                <a:ea typeface="SimSun"/>
                <a:cs typeface="Times New Roman"/>
              </a:rPr>
              <a:t>: Input data points to complete your next slide.</a:t>
            </a:r>
          </a:p>
        </p:txBody>
      </p:sp>
      <p:pic>
        <p:nvPicPr>
          <p:cNvPr id="3" name="Picture 2" descr="A black background with words&#10;&#10;AI-generated content may be incorrect.">
            <a:extLst>
              <a:ext uri="{FF2B5EF4-FFF2-40B4-BE49-F238E27FC236}">
                <a16:creationId xmlns:a16="http://schemas.microsoft.com/office/drawing/2014/main" id="{6BD26614-C02F-8CEF-B3C5-FF701DDF78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0300" y="275035"/>
            <a:ext cx="4191000" cy="8014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2AD8D0-1EDF-C163-DA15-13A1DE53603E}"/>
              </a:ext>
            </a:extLst>
          </p:cNvPr>
          <p:cNvSpPr txBox="1"/>
          <p:nvPr/>
        </p:nvSpPr>
        <p:spPr>
          <a:xfrm>
            <a:off x="8951088" y="6496291"/>
            <a:ext cx="303835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FFF"/>
                </a:solidFill>
                <a:latin typeface="DM Sans"/>
              </a:rPr>
              <a:t>Instructional Slide (NOT for presenting)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128643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B745B-211D-2F14-B18C-6DA2A2464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-up of documents and charts">
            <a:extLst>
              <a:ext uri="{FF2B5EF4-FFF2-40B4-BE49-F238E27FC236}">
                <a16:creationId xmlns:a16="http://schemas.microsoft.com/office/drawing/2014/main" id="{7D2EFC09-A8BF-2AEE-7088-FBBCBF038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 b="12158"/>
          <a:stretch/>
        </p:blipFill>
        <p:spPr>
          <a:xfrm>
            <a:off x="1" y="3110984"/>
            <a:ext cx="7425266" cy="3747016"/>
          </a:xfrm>
          <a:custGeom>
            <a:avLst/>
            <a:gdLst>
              <a:gd name="connsiteX0" fmla="*/ 5921755 w 7859208"/>
              <a:gd name="connsiteY0" fmla="*/ 1999603 h 3965996"/>
              <a:gd name="connsiteX1" fmla="*/ 7859208 w 7859208"/>
              <a:gd name="connsiteY1" fmla="*/ 3937056 h 3965996"/>
              <a:gd name="connsiteX2" fmla="*/ 7830268 w 7859208"/>
              <a:gd name="connsiteY2" fmla="*/ 3965996 h 3965996"/>
              <a:gd name="connsiteX3" fmla="*/ 4013242 w 7859208"/>
              <a:gd name="connsiteY3" fmla="*/ 3965996 h 3965996"/>
              <a:gd name="connsiteX4" fmla="*/ 3984302 w 7859208"/>
              <a:gd name="connsiteY4" fmla="*/ 3937056 h 3965996"/>
              <a:gd name="connsiteX5" fmla="*/ 1960604 w 7859208"/>
              <a:gd name="connsiteY5" fmla="*/ 1999603 h 3965996"/>
              <a:gd name="connsiteX6" fmla="*/ 3898057 w 7859208"/>
              <a:gd name="connsiteY6" fmla="*/ 3937056 h 3965996"/>
              <a:gd name="connsiteX7" fmla="*/ 3869117 w 7859208"/>
              <a:gd name="connsiteY7" fmla="*/ 3965996 h 3965996"/>
              <a:gd name="connsiteX8" fmla="*/ 52091 w 7859208"/>
              <a:gd name="connsiteY8" fmla="*/ 3965996 h 3965996"/>
              <a:gd name="connsiteX9" fmla="*/ 23151 w 7859208"/>
              <a:gd name="connsiteY9" fmla="*/ 3937056 h 3965996"/>
              <a:gd name="connsiteX10" fmla="*/ 1955137 w 7859208"/>
              <a:gd name="connsiteY10" fmla="*/ 96071 h 3965996"/>
              <a:gd name="connsiteX11" fmla="*/ 2845406 w 7859208"/>
              <a:gd name="connsiteY11" fmla="*/ 986341 h 3965996"/>
              <a:gd name="connsiteX12" fmla="*/ 1955137 w 7859208"/>
              <a:gd name="connsiteY12" fmla="*/ 1876610 h 3965996"/>
              <a:gd name="connsiteX13" fmla="*/ 1064867 w 7859208"/>
              <a:gd name="connsiteY13" fmla="*/ 986341 h 3965996"/>
              <a:gd name="connsiteX14" fmla="*/ 0 w 7859208"/>
              <a:gd name="connsiteY14" fmla="*/ 17359 h 3965996"/>
              <a:gd name="connsiteX15" fmla="*/ 1920093 w 7859208"/>
              <a:gd name="connsiteY15" fmla="*/ 1937452 h 3965996"/>
              <a:gd name="connsiteX16" fmla="*/ 0 w 7859208"/>
              <a:gd name="connsiteY16" fmla="*/ 3857545 h 3965996"/>
              <a:gd name="connsiteX17" fmla="*/ 3943790 w 7859208"/>
              <a:gd name="connsiteY17" fmla="*/ 0 h 3965996"/>
              <a:gd name="connsiteX18" fmla="*/ 3943792 w 7859208"/>
              <a:gd name="connsiteY18" fmla="*/ 0 h 3965996"/>
              <a:gd name="connsiteX19" fmla="*/ 5881244 w 7859208"/>
              <a:gd name="connsiteY19" fmla="*/ 1937452 h 3965996"/>
              <a:gd name="connsiteX20" fmla="*/ 3943791 w 7859208"/>
              <a:gd name="connsiteY20" fmla="*/ 3874905 h 3965996"/>
              <a:gd name="connsiteX21" fmla="*/ 2006338 w 7859208"/>
              <a:gd name="connsiteY21" fmla="*/ 1937452 h 396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9208" h="3965996">
                <a:moveTo>
                  <a:pt x="5921755" y="1999603"/>
                </a:moveTo>
                <a:lnTo>
                  <a:pt x="7859208" y="3937056"/>
                </a:lnTo>
                <a:lnTo>
                  <a:pt x="7830268" y="3965996"/>
                </a:lnTo>
                <a:lnTo>
                  <a:pt x="4013242" y="3965996"/>
                </a:lnTo>
                <a:lnTo>
                  <a:pt x="3984302" y="3937056"/>
                </a:lnTo>
                <a:close/>
                <a:moveTo>
                  <a:pt x="1960604" y="1999603"/>
                </a:moveTo>
                <a:lnTo>
                  <a:pt x="3898057" y="3937056"/>
                </a:lnTo>
                <a:lnTo>
                  <a:pt x="3869117" y="3965996"/>
                </a:lnTo>
                <a:lnTo>
                  <a:pt x="52091" y="3965996"/>
                </a:lnTo>
                <a:lnTo>
                  <a:pt x="23151" y="3937056"/>
                </a:lnTo>
                <a:close/>
                <a:moveTo>
                  <a:pt x="1955137" y="96071"/>
                </a:moveTo>
                <a:lnTo>
                  <a:pt x="2845406" y="986341"/>
                </a:lnTo>
                <a:lnTo>
                  <a:pt x="1955137" y="1876610"/>
                </a:lnTo>
                <a:lnTo>
                  <a:pt x="1064867" y="986341"/>
                </a:lnTo>
                <a:close/>
                <a:moveTo>
                  <a:pt x="0" y="17359"/>
                </a:moveTo>
                <a:lnTo>
                  <a:pt x="1920093" y="1937452"/>
                </a:lnTo>
                <a:lnTo>
                  <a:pt x="0" y="3857545"/>
                </a:lnTo>
                <a:close/>
                <a:moveTo>
                  <a:pt x="3943790" y="0"/>
                </a:moveTo>
                <a:lnTo>
                  <a:pt x="3943792" y="0"/>
                </a:lnTo>
                <a:lnTo>
                  <a:pt x="5881244" y="1937452"/>
                </a:lnTo>
                <a:lnTo>
                  <a:pt x="3943791" y="3874905"/>
                </a:lnTo>
                <a:lnTo>
                  <a:pt x="2006338" y="1937452"/>
                </a:lnTo>
                <a:close/>
              </a:path>
            </a:pathLst>
          </a:custGeom>
          <a:effectLst>
            <a:outerShdw blurRad="215900" dist="38100" dir="2700000" algn="t" rotWithShape="0">
              <a:prstClr val="black">
                <a:alpha val="65000"/>
              </a:prstClr>
            </a:outerShdw>
          </a:effectLst>
        </p:spPr>
      </p:pic>
      <p:sp>
        <p:nvSpPr>
          <p:cNvPr id="6" name="AutoShape 6">
            <a:extLst>
              <a:ext uri="{FF2B5EF4-FFF2-40B4-BE49-F238E27FC236}">
                <a16:creationId xmlns:a16="http://schemas.microsoft.com/office/drawing/2014/main" id="{44DAD0F5-8E24-D467-E326-ADE9E62186BC}"/>
              </a:ext>
            </a:extLst>
          </p:cNvPr>
          <p:cNvSpPr/>
          <p:nvPr/>
        </p:nvSpPr>
        <p:spPr>
          <a:xfrm>
            <a:off x="6349" y="6190403"/>
            <a:ext cx="12192000" cy="0"/>
          </a:xfrm>
          <a:prstGeom prst="line">
            <a:avLst/>
          </a:prstGeom>
          <a:ln w="19050" cap="flat">
            <a:solidFill>
              <a:srgbClr val="282A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E37D102C-7EB1-33B0-9E2F-09C2433219D9}"/>
              </a:ext>
            </a:extLst>
          </p:cNvPr>
          <p:cNvSpPr txBox="1"/>
          <p:nvPr/>
        </p:nvSpPr>
        <p:spPr>
          <a:xfrm>
            <a:off x="296531" y="6555045"/>
            <a:ext cx="1205259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40"/>
              </a:lnSpc>
            </a:pPr>
            <a:r>
              <a:rPr lang="en-US" sz="1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COACHE | 2025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C7B898E9-08D3-0F24-5174-F237354FA941}"/>
              </a:ext>
            </a:extLst>
          </p:cNvPr>
          <p:cNvSpPr txBox="1"/>
          <p:nvPr/>
        </p:nvSpPr>
        <p:spPr>
          <a:xfrm>
            <a:off x="10544536" y="6555045"/>
            <a:ext cx="1205259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40"/>
              </a:lnSpc>
            </a:pPr>
            <a:r>
              <a:rPr lang="en-US" sz="1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5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046FC46F-0B0F-CE61-15FC-076AFF8F2500}"/>
              </a:ext>
            </a:extLst>
          </p:cNvPr>
          <p:cNvSpPr txBox="1"/>
          <p:nvPr/>
        </p:nvSpPr>
        <p:spPr>
          <a:xfrm>
            <a:off x="685799" y="721782"/>
            <a:ext cx="480060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800">
                <a:solidFill>
                  <a:srgbClr val="A51C30"/>
                </a:solidFill>
                <a:latin typeface="Garamond" panose="02020404030301010803" pitchFamily="18" charset="0"/>
                <a:ea typeface="Open Sauce Semi-Bold"/>
                <a:cs typeface="Open Sauce Semi-Bold"/>
                <a:sym typeface="Open Sauce Semi-Bold"/>
              </a:rPr>
              <a:t>Overall Impressions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75FAC43-D029-DE35-37A6-28E297D9315F}"/>
              </a:ext>
            </a:extLst>
          </p:cNvPr>
          <p:cNvSpPr txBox="1">
            <a:spLocks/>
          </p:cNvSpPr>
          <p:nvPr/>
        </p:nvSpPr>
        <p:spPr>
          <a:xfrm>
            <a:off x="5875866" y="677677"/>
            <a:ext cx="5630333" cy="489160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1300" b="1" i="0">
                <a:solidFill>
                  <a:srgbClr val="000000"/>
                </a:solidFill>
                <a:effectLst/>
                <a:latin typeface="Montserrat "/>
              </a:rPr>
              <a:t>Could faculty have been convinced?</a:t>
            </a:r>
          </a:p>
          <a:p>
            <a:pPr algn="l" rtl="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300" b="1" i="0">
                <a:solidFill>
                  <a:srgbClr val="000000"/>
                </a:solidFill>
                <a:effectLst/>
                <a:latin typeface="Montserrat "/>
              </a:rPr>
              <a:t>[ </a:t>
            </a:r>
            <a:r>
              <a:rPr lang="en-US" sz="1300" b="1">
                <a:solidFill>
                  <a:srgbClr val="000000"/>
                </a:solidFill>
                <a:latin typeface="Montserrat "/>
              </a:rPr>
              <a:t>A</a:t>
            </a:r>
            <a:r>
              <a:rPr lang="en-US" sz="1300" b="1" i="0">
                <a:solidFill>
                  <a:srgbClr val="000000"/>
                </a:solidFill>
                <a:effectLst/>
                <a:latin typeface="Montserrat "/>
              </a:rPr>
              <a:t> ]%</a:t>
            </a:r>
            <a:r>
              <a:rPr lang="en-US" sz="1300" b="0" i="0">
                <a:solidFill>
                  <a:srgbClr val="000000"/>
                </a:solidFill>
                <a:effectLst/>
                <a:latin typeface="Montserrat "/>
              </a:rPr>
              <a:t> of departing faculty reported that nothing could have convinced them to stay. </a:t>
            </a:r>
          </a:p>
          <a:p>
            <a:pPr algn="l" rtl="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300" b="0" i="0">
                <a:solidFill>
                  <a:srgbClr val="000000"/>
                </a:solidFill>
                <a:effectLst/>
                <a:latin typeface="Montserrat "/>
              </a:rPr>
              <a:t>Among those who could, the top 3 most frequently cited factors were </a:t>
            </a:r>
            <a:r>
              <a:rPr lang="en-US" sz="1300" b="1" i="0">
                <a:solidFill>
                  <a:srgbClr val="242424"/>
                </a:solidFill>
                <a:effectLst/>
                <a:latin typeface="Montserrat "/>
              </a:rPr>
              <a:t>____[ B ]____</a:t>
            </a:r>
            <a:r>
              <a:rPr lang="en-US" sz="1300" i="0">
                <a:solidFill>
                  <a:srgbClr val="242424"/>
                </a:solidFill>
                <a:effectLst/>
                <a:latin typeface="Montserrat "/>
              </a:rPr>
              <a:t>.</a:t>
            </a:r>
            <a:endParaRPr lang="en-US" sz="1300" i="0">
              <a:solidFill>
                <a:srgbClr val="000000"/>
              </a:solidFill>
              <a:effectLst/>
              <a:latin typeface="Montserrat "/>
            </a:endParaRPr>
          </a:p>
          <a:p>
            <a:pPr marL="0" indent="0" algn="l" rtl="0" fontAlgn="base">
              <a:lnSpc>
                <a:spcPct val="120000"/>
              </a:lnSpc>
              <a:buNone/>
            </a:pPr>
            <a:r>
              <a:rPr lang="en-US" sz="1300" b="1">
                <a:solidFill>
                  <a:srgbClr val="000000"/>
                </a:solidFill>
                <a:latin typeface="Montserrat "/>
              </a:rPr>
              <a:t>Satisfaction with Retention Efforts</a:t>
            </a:r>
          </a:p>
          <a:p>
            <a:pPr fontAlgn="base">
              <a:lnSpc>
                <a:spcPct val="120000"/>
              </a:lnSpc>
            </a:pPr>
            <a:r>
              <a:rPr lang="en-US" sz="1300" b="1" i="0">
                <a:solidFill>
                  <a:srgbClr val="242424"/>
                </a:solidFill>
                <a:effectLst/>
                <a:latin typeface="Montserrat "/>
              </a:rPr>
              <a:t>[ C ]% </a:t>
            </a:r>
            <a:r>
              <a:rPr lang="en-US" sz="1300" b="0" i="0">
                <a:solidFill>
                  <a:srgbClr val="242424"/>
                </a:solidFill>
                <a:effectLst/>
                <a:latin typeface="Montserrat "/>
              </a:rPr>
              <a:t>of departing faculty were satisfied with the institution’s retention efforts. For retained faculty, </a:t>
            </a:r>
            <a:r>
              <a:rPr lang="en-US" sz="1300" b="1" i="0">
                <a:solidFill>
                  <a:srgbClr val="000000"/>
                </a:solidFill>
                <a:effectLst/>
                <a:latin typeface="Montserrat "/>
              </a:rPr>
              <a:t>[ D ]%</a:t>
            </a:r>
            <a:r>
              <a:rPr lang="en-US" sz="1300" b="0" i="0">
                <a:solidFill>
                  <a:srgbClr val="000000"/>
                </a:solidFill>
                <a:effectLst/>
                <a:latin typeface="Montserrat "/>
              </a:rPr>
              <a:t> </a:t>
            </a:r>
            <a:r>
              <a:rPr lang="en-US" sz="1300" b="0" i="0">
                <a:solidFill>
                  <a:srgbClr val="242424"/>
                </a:solidFill>
                <a:effectLst/>
                <a:latin typeface="Montserrat "/>
              </a:rPr>
              <a:t>reported satisfaction. </a:t>
            </a:r>
          </a:p>
          <a:p>
            <a:pPr marL="0" indent="0" algn="l" rtl="0" fontAlgn="base">
              <a:lnSpc>
                <a:spcPct val="120000"/>
              </a:lnSpc>
              <a:buNone/>
            </a:pPr>
            <a:r>
              <a:rPr lang="en-US" sz="1300" b="1">
                <a:solidFill>
                  <a:srgbClr val="242424"/>
                </a:solidFill>
                <a:latin typeface="Montserrat "/>
              </a:rPr>
              <a:t>Likelihood for Job Search</a:t>
            </a:r>
          </a:p>
          <a:p>
            <a:pPr fontAlgn="base">
              <a:lnSpc>
                <a:spcPct val="120000"/>
              </a:lnSpc>
            </a:pPr>
            <a:r>
              <a:rPr lang="en-US" sz="1300">
                <a:solidFill>
                  <a:srgbClr val="000000"/>
                </a:solidFill>
                <a:latin typeface="Montserrat "/>
              </a:rPr>
              <a:t>Among faculty who were pre-emptively retained, </a:t>
            </a:r>
            <a:r>
              <a:rPr lang="en-US" sz="1300" b="1" i="0">
                <a:solidFill>
                  <a:srgbClr val="000000"/>
                </a:solidFill>
                <a:effectLst/>
                <a:latin typeface="Montserrat "/>
              </a:rPr>
              <a:t>[ E ]%</a:t>
            </a:r>
            <a:r>
              <a:rPr lang="en-US" sz="1300" b="0" i="0">
                <a:solidFill>
                  <a:srgbClr val="000000"/>
                </a:solidFill>
                <a:effectLst/>
                <a:latin typeface="Montserrat "/>
              </a:rPr>
              <a:t> reported somewhat or very likely to seek or consider another offer in the next 12 months. </a:t>
            </a:r>
            <a:r>
              <a:rPr lang="en-US" sz="1300" b="0" i="0">
                <a:solidFill>
                  <a:srgbClr val="242424"/>
                </a:solidFill>
                <a:effectLst/>
                <a:latin typeface="Montserrat "/>
              </a:rPr>
              <a:t>For retained faculty, that was </a:t>
            </a:r>
            <a:r>
              <a:rPr lang="en-US" sz="1300" b="1" i="0">
                <a:solidFill>
                  <a:srgbClr val="000000"/>
                </a:solidFill>
                <a:effectLst/>
                <a:latin typeface="Montserrat "/>
              </a:rPr>
              <a:t>[ F ]%</a:t>
            </a:r>
            <a:r>
              <a:rPr lang="en-US" sz="1300" b="0" i="0">
                <a:solidFill>
                  <a:srgbClr val="242424"/>
                </a:solidFill>
                <a:effectLst/>
                <a:latin typeface="Montserrat "/>
              </a:rPr>
              <a:t>.</a:t>
            </a:r>
            <a:endParaRPr lang="en-US" sz="1300" b="0" i="0">
              <a:solidFill>
                <a:srgbClr val="000000"/>
              </a:solidFill>
              <a:effectLst/>
              <a:latin typeface="Montserrat 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6DF4C3-B753-2AF5-017B-BF061B1B9A5E}"/>
              </a:ext>
            </a:extLst>
          </p:cNvPr>
          <p:cNvGrpSpPr/>
          <p:nvPr/>
        </p:nvGrpSpPr>
        <p:grpSpPr>
          <a:xfrm>
            <a:off x="0" y="6428302"/>
            <a:ext cx="12192000" cy="431287"/>
            <a:chOff x="0" y="6428302"/>
            <a:chExt cx="12192000" cy="431287"/>
          </a:xfrm>
        </p:grpSpPr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D82C0E5F-F226-5A02-C99E-C50C2EA8C12E}"/>
                </a:ext>
              </a:extLst>
            </p:cNvPr>
            <p:cNvGrpSpPr/>
            <p:nvPr/>
          </p:nvGrpSpPr>
          <p:grpSpPr>
            <a:xfrm>
              <a:off x="0" y="6428302"/>
              <a:ext cx="12192000" cy="431287"/>
              <a:chOff x="0" y="0"/>
              <a:chExt cx="24384000" cy="862574"/>
            </a:xfrm>
          </p:grpSpPr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11FBACA2-2362-6975-66B8-40626FA6DE53}"/>
                  </a:ext>
                </a:extLst>
              </p:cNvPr>
              <p:cNvSpPr/>
              <p:nvPr/>
            </p:nvSpPr>
            <p:spPr>
              <a:xfrm>
                <a:off x="0" y="0"/>
                <a:ext cx="24384000" cy="862584"/>
              </a:xfrm>
              <a:custGeom>
                <a:avLst/>
                <a:gdLst/>
                <a:ahLst/>
                <a:cxnLst/>
                <a:rect l="l" t="t" r="r" b="b"/>
                <a:pathLst>
                  <a:path w="24384000" h="862584">
                    <a:moveTo>
                      <a:pt x="0" y="0"/>
                    </a:moveTo>
                    <a:lnTo>
                      <a:pt x="24384000" y="0"/>
                    </a:lnTo>
                    <a:lnTo>
                      <a:pt x="24384000" y="862584"/>
                    </a:lnTo>
                    <a:lnTo>
                      <a:pt x="0" y="862584"/>
                    </a:lnTo>
                    <a:close/>
                  </a:path>
                </a:pathLst>
              </a:custGeom>
              <a:solidFill>
                <a:srgbClr val="00294D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8E66EC-5CBE-7A37-77A9-94B0901F4386}"/>
                </a:ext>
              </a:extLst>
            </p:cNvPr>
            <p:cNvSpPr txBox="1"/>
            <p:nvPr/>
          </p:nvSpPr>
          <p:spPr>
            <a:xfrm>
              <a:off x="296531" y="6555045"/>
              <a:ext cx="5799469" cy="1795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440"/>
                </a:lnSpc>
              </a:pPr>
              <a:r>
                <a:rPr lang="en-US" sz="12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COACHE | Faculty Retention and Exit Survey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6589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DCBF7-F802-0B32-C7D5-7062D0611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-up of documents and charts">
            <a:extLst>
              <a:ext uri="{FF2B5EF4-FFF2-40B4-BE49-F238E27FC236}">
                <a16:creationId xmlns:a16="http://schemas.microsoft.com/office/drawing/2014/main" id="{4C2981FC-411E-986B-989B-D3FD237EE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 b="12158"/>
          <a:stretch/>
        </p:blipFill>
        <p:spPr>
          <a:xfrm>
            <a:off x="1" y="3110984"/>
            <a:ext cx="7425266" cy="3747016"/>
          </a:xfrm>
          <a:custGeom>
            <a:avLst/>
            <a:gdLst>
              <a:gd name="connsiteX0" fmla="*/ 5921755 w 7859208"/>
              <a:gd name="connsiteY0" fmla="*/ 1999603 h 3965996"/>
              <a:gd name="connsiteX1" fmla="*/ 7859208 w 7859208"/>
              <a:gd name="connsiteY1" fmla="*/ 3937056 h 3965996"/>
              <a:gd name="connsiteX2" fmla="*/ 7830268 w 7859208"/>
              <a:gd name="connsiteY2" fmla="*/ 3965996 h 3965996"/>
              <a:gd name="connsiteX3" fmla="*/ 4013242 w 7859208"/>
              <a:gd name="connsiteY3" fmla="*/ 3965996 h 3965996"/>
              <a:gd name="connsiteX4" fmla="*/ 3984302 w 7859208"/>
              <a:gd name="connsiteY4" fmla="*/ 3937056 h 3965996"/>
              <a:gd name="connsiteX5" fmla="*/ 1960604 w 7859208"/>
              <a:gd name="connsiteY5" fmla="*/ 1999603 h 3965996"/>
              <a:gd name="connsiteX6" fmla="*/ 3898057 w 7859208"/>
              <a:gd name="connsiteY6" fmla="*/ 3937056 h 3965996"/>
              <a:gd name="connsiteX7" fmla="*/ 3869117 w 7859208"/>
              <a:gd name="connsiteY7" fmla="*/ 3965996 h 3965996"/>
              <a:gd name="connsiteX8" fmla="*/ 52091 w 7859208"/>
              <a:gd name="connsiteY8" fmla="*/ 3965996 h 3965996"/>
              <a:gd name="connsiteX9" fmla="*/ 23151 w 7859208"/>
              <a:gd name="connsiteY9" fmla="*/ 3937056 h 3965996"/>
              <a:gd name="connsiteX10" fmla="*/ 1955137 w 7859208"/>
              <a:gd name="connsiteY10" fmla="*/ 96071 h 3965996"/>
              <a:gd name="connsiteX11" fmla="*/ 2845406 w 7859208"/>
              <a:gd name="connsiteY11" fmla="*/ 986341 h 3965996"/>
              <a:gd name="connsiteX12" fmla="*/ 1955137 w 7859208"/>
              <a:gd name="connsiteY12" fmla="*/ 1876610 h 3965996"/>
              <a:gd name="connsiteX13" fmla="*/ 1064867 w 7859208"/>
              <a:gd name="connsiteY13" fmla="*/ 986341 h 3965996"/>
              <a:gd name="connsiteX14" fmla="*/ 0 w 7859208"/>
              <a:gd name="connsiteY14" fmla="*/ 17359 h 3965996"/>
              <a:gd name="connsiteX15" fmla="*/ 1920093 w 7859208"/>
              <a:gd name="connsiteY15" fmla="*/ 1937452 h 3965996"/>
              <a:gd name="connsiteX16" fmla="*/ 0 w 7859208"/>
              <a:gd name="connsiteY16" fmla="*/ 3857545 h 3965996"/>
              <a:gd name="connsiteX17" fmla="*/ 3943790 w 7859208"/>
              <a:gd name="connsiteY17" fmla="*/ 0 h 3965996"/>
              <a:gd name="connsiteX18" fmla="*/ 3943792 w 7859208"/>
              <a:gd name="connsiteY18" fmla="*/ 0 h 3965996"/>
              <a:gd name="connsiteX19" fmla="*/ 5881244 w 7859208"/>
              <a:gd name="connsiteY19" fmla="*/ 1937452 h 3965996"/>
              <a:gd name="connsiteX20" fmla="*/ 3943791 w 7859208"/>
              <a:gd name="connsiteY20" fmla="*/ 3874905 h 3965996"/>
              <a:gd name="connsiteX21" fmla="*/ 2006338 w 7859208"/>
              <a:gd name="connsiteY21" fmla="*/ 1937452 h 396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9208" h="3965996">
                <a:moveTo>
                  <a:pt x="5921755" y="1999603"/>
                </a:moveTo>
                <a:lnTo>
                  <a:pt x="7859208" y="3937056"/>
                </a:lnTo>
                <a:lnTo>
                  <a:pt x="7830268" y="3965996"/>
                </a:lnTo>
                <a:lnTo>
                  <a:pt x="4013242" y="3965996"/>
                </a:lnTo>
                <a:lnTo>
                  <a:pt x="3984302" y="3937056"/>
                </a:lnTo>
                <a:close/>
                <a:moveTo>
                  <a:pt x="1960604" y="1999603"/>
                </a:moveTo>
                <a:lnTo>
                  <a:pt x="3898057" y="3937056"/>
                </a:lnTo>
                <a:lnTo>
                  <a:pt x="3869117" y="3965996"/>
                </a:lnTo>
                <a:lnTo>
                  <a:pt x="52091" y="3965996"/>
                </a:lnTo>
                <a:lnTo>
                  <a:pt x="23151" y="3937056"/>
                </a:lnTo>
                <a:close/>
                <a:moveTo>
                  <a:pt x="1955137" y="96071"/>
                </a:moveTo>
                <a:lnTo>
                  <a:pt x="2845406" y="986341"/>
                </a:lnTo>
                <a:lnTo>
                  <a:pt x="1955137" y="1876610"/>
                </a:lnTo>
                <a:lnTo>
                  <a:pt x="1064867" y="986341"/>
                </a:lnTo>
                <a:close/>
                <a:moveTo>
                  <a:pt x="0" y="17359"/>
                </a:moveTo>
                <a:lnTo>
                  <a:pt x="1920093" y="1937452"/>
                </a:lnTo>
                <a:lnTo>
                  <a:pt x="0" y="3857545"/>
                </a:lnTo>
                <a:close/>
                <a:moveTo>
                  <a:pt x="3943790" y="0"/>
                </a:moveTo>
                <a:lnTo>
                  <a:pt x="3943792" y="0"/>
                </a:lnTo>
                <a:lnTo>
                  <a:pt x="5881244" y="1937452"/>
                </a:lnTo>
                <a:lnTo>
                  <a:pt x="3943791" y="3874905"/>
                </a:lnTo>
                <a:lnTo>
                  <a:pt x="2006338" y="1937452"/>
                </a:lnTo>
                <a:close/>
              </a:path>
            </a:pathLst>
          </a:custGeom>
          <a:effectLst>
            <a:outerShdw blurRad="215900" dist="38100" dir="2700000" algn="t" rotWithShape="0">
              <a:prstClr val="black">
                <a:alpha val="65000"/>
              </a:prstClr>
            </a:outerShdw>
          </a:effectLst>
        </p:spPr>
      </p:pic>
      <p:sp>
        <p:nvSpPr>
          <p:cNvPr id="6" name="AutoShape 6">
            <a:extLst>
              <a:ext uri="{FF2B5EF4-FFF2-40B4-BE49-F238E27FC236}">
                <a16:creationId xmlns:a16="http://schemas.microsoft.com/office/drawing/2014/main" id="{AF19D7D7-4FE9-81D2-DB20-53B16C6FF467}"/>
              </a:ext>
            </a:extLst>
          </p:cNvPr>
          <p:cNvSpPr/>
          <p:nvPr/>
        </p:nvSpPr>
        <p:spPr>
          <a:xfrm>
            <a:off x="6349" y="6190403"/>
            <a:ext cx="12192000" cy="0"/>
          </a:xfrm>
          <a:prstGeom prst="line">
            <a:avLst/>
          </a:prstGeom>
          <a:ln w="19050" cap="flat">
            <a:solidFill>
              <a:srgbClr val="282A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0C38118D-32D6-1DF2-5BA2-444C8FBADBB4}"/>
              </a:ext>
            </a:extLst>
          </p:cNvPr>
          <p:cNvSpPr txBox="1"/>
          <p:nvPr/>
        </p:nvSpPr>
        <p:spPr>
          <a:xfrm>
            <a:off x="296531" y="6555045"/>
            <a:ext cx="1205259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40"/>
              </a:lnSpc>
            </a:pPr>
            <a:r>
              <a:rPr lang="en-US" sz="1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COACHE | 2025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CF4429F5-70DD-AAFB-FEE9-6696BF9FBCF3}"/>
              </a:ext>
            </a:extLst>
          </p:cNvPr>
          <p:cNvSpPr txBox="1"/>
          <p:nvPr/>
        </p:nvSpPr>
        <p:spPr>
          <a:xfrm>
            <a:off x="10544536" y="6555045"/>
            <a:ext cx="1205259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40"/>
              </a:lnSpc>
            </a:pPr>
            <a:r>
              <a:rPr lang="en-US" sz="1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5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FA597094-C002-72C6-76A0-4F68D1C1BF88}"/>
              </a:ext>
            </a:extLst>
          </p:cNvPr>
          <p:cNvSpPr txBox="1"/>
          <p:nvPr/>
        </p:nvSpPr>
        <p:spPr>
          <a:xfrm>
            <a:off x="685799" y="721782"/>
            <a:ext cx="480060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800">
                <a:solidFill>
                  <a:srgbClr val="A51C30"/>
                </a:solidFill>
                <a:latin typeface="Garamond" panose="02020404030301010803" pitchFamily="18" charset="0"/>
                <a:ea typeface="Open Sauce Semi-Bold"/>
                <a:cs typeface="Open Sauce Semi-Bold"/>
                <a:sym typeface="Open Sauce Semi-Bold"/>
              </a:rPr>
              <a:t>Next Steps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78D8C97-592D-D62E-A589-B22E868A9A54}"/>
              </a:ext>
            </a:extLst>
          </p:cNvPr>
          <p:cNvSpPr txBox="1">
            <a:spLocks/>
          </p:cNvSpPr>
          <p:nvPr/>
        </p:nvSpPr>
        <p:spPr>
          <a:xfrm>
            <a:off x="5875866" y="677677"/>
            <a:ext cx="5630333" cy="489160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300">
                <a:latin typeface="Montserrat "/>
              </a:rPr>
              <a:t>The primary constituencies I will be presenting to are </a:t>
            </a:r>
            <a:r>
              <a:rPr lang="en-US" sz="1300" b="1">
                <a:latin typeface="Montserrat "/>
              </a:rPr>
              <a:t>[insert constituencies]</a:t>
            </a:r>
            <a:r>
              <a:rPr lang="en-US" sz="1300">
                <a:latin typeface="Montserrat "/>
              </a:rPr>
              <a:t>. The section of the survey report/slide deck that would be most relevant to them is </a:t>
            </a:r>
            <a:r>
              <a:rPr lang="en-US" sz="1300" b="1">
                <a:latin typeface="Montserrat "/>
              </a:rPr>
              <a:t>[insert section title</a:t>
            </a:r>
            <a:r>
              <a:rPr lang="en-US" sz="1300">
                <a:latin typeface="Montserrat "/>
              </a:rPr>
              <a:t>, i.e. The Search Process</a:t>
            </a:r>
            <a:r>
              <a:rPr lang="en-US" sz="1300" b="1">
                <a:latin typeface="Montserrat "/>
              </a:rPr>
              <a:t>]</a:t>
            </a:r>
            <a:r>
              <a:rPr lang="en-US" sz="1300">
                <a:latin typeface="Montserrat 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300">
              <a:latin typeface="Montserrat "/>
            </a:endParaRPr>
          </a:p>
          <a:p>
            <a:pPr>
              <a:lnSpc>
                <a:spcPct val="120000"/>
              </a:lnSpc>
            </a:pPr>
            <a:r>
              <a:rPr lang="en-US" sz="1300">
                <a:latin typeface="Montserrat "/>
              </a:rPr>
              <a:t>My core team supporting this effort will include </a:t>
            </a:r>
            <a:r>
              <a:rPr lang="en-US" sz="1300" b="1">
                <a:latin typeface="Montserrat "/>
              </a:rPr>
              <a:t>[insert team members]</a:t>
            </a:r>
            <a:r>
              <a:rPr lang="en-US" sz="1300">
                <a:latin typeface="Montserrat "/>
              </a:rPr>
              <a:t>. Specifically, </a:t>
            </a:r>
            <a:r>
              <a:rPr lang="en-US" sz="1300" b="1">
                <a:latin typeface="Montserrat "/>
              </a:rPr>
              <a:t>[insert team members]</a:t>
            </a:r>
            <a:r>
              <a:rPr lang="en-US" sz="1300">
                <a:latin typeface="Montserrat "/>
              </a:rPr>
              <a:t> will be involved in data analysis, </a:t>
            </a:r>
            <a:r>
              <a:rPr lang="en-US" sz="1300" b="1">
                <a:latin typeface="Montserrat "/>
              </a:rPr>
              <a:t>[insert team members]</a:t>
            </a:r>
            <a:r>
              <a:rPr lang="en-US" sz="1300">
                <a:latin typeface="Montserrat "/>
              </a:rPr>
              <a:t> will support presenting, and </a:t>
            </a:r>
            <a:r>
              <a:rPr lang="en-US" sz="1300" b="1">
                <a:latin typeface="Montserrat "/>
              </a:rPr>
              <a:t>[insert team members] </a:t>
            </a:r>
            <a:r>
              <a:rPr lang="en-US" sz="1300">
                <a:latin typeface="Montserrat "/>
              </a:rPr>
              <a:t>will support following up efforts.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300">
              <a:latin typeface="Montserrat "/>
            </a:endParaRPr>
          </a:p>
          <a:p>
            <a:pPr>
              <a:lnSpc>
                <a:spcPct val="120000"/>
              </a:lnSpc>
            </a:pPr>
            <a:r>
              <a:rPr lang="en-US" sz="1300">
                <a:latin typeface="Montserrat "/>
              </a:rPr>
              <a:t>My team plan to present the findings by </a:t>
            </a:r>
            <a:r>
              <a:rPr lang="en-US" sz="1300" b="1">
                <a:latin typeface="Montserrat "/>
              </a:rPr>
              <a:t>[insert date]</a:t>
            </a:r>
            <a:r>
              <a:rPr lang="en-US" sz="1300">
                <a:latin typeface="Montserrat "/>
              </a:rPr>
              <a:t>, with recommendations identified by </a:t>
            </a:r>
            <a:r>
              <a:rPr lang="en-US" sz="1300" b="1">
                <a:latin typeface="Montserrat "/>
              </a:rPr>
              <a:t>[insert date]</a:t>
            </a:r>
            <a:r>
              <a:rPr lang="en-US" sz="1300">
                <a:latin typeface="Montserrat "/>
              </a:rPr>
              <a:t> and shared by </a:t>
            </a:r>
            <a:r>
              <a:rPr lang="en-US" sz="1300" b="1">
                <a:latin typeface="Montserrat "/>
              </a:rPr>
              <a:t>[insert date]</a:t>
            </a:r>
            <a:r>
              <a:rPr lang="en-US" sz="1300">
                <a:latin typeface="Montserrat "/>
              </a:rPr>
              <a:t>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6034D4-7167-E836-6B57-B6144FEBA965}"/>
              </a:ext>
            </a:extLst>
          </p:cNvPr>
          <p:cNvGrpSpPr/>
          <p:nvPr/>
        </p:nvGrpSpPr>
        <p:grpSpPr>
          <a:xfrm>
            <a:off x="0" y="6428302"/>
            <a:ext cx="12192000" cy="431287"/>
            <a:chOff x="0" y="6428302"/>
            <a:chExt cx="12192000" cy="431287"/>
          </a:xfrm>
        </p:grpSpPr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87A9C363-D800-FA0E-286C-393BBFFF806F}"/>
                </a:ext>
              </a:extLst>
            </p:cNvPr>
            <p:cNvGrpSpPr/>
            <p:nvPr/>
          </p:nvGrpSpPr>
          <p:grpSpPr>
            <a:xfrm>
              <a:off x="0" y="6428302"/>
              <a:ext cx="12192000" cy="431287"/>
              <a:chOff x="0" y="0"/>
              <a:chExt cx="24384000" cy="862574"/>
            </a:xfrm>
          </p:grpSpPr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82FB6F8E-22A5-FEAE-5265-EAE3B30371FC}"/>
                  </a:ext>
                </a:extLst>
              </p:cNvPr>
              <p:cNvSpPr/>
              <p:nvPr/>
            </p:nvSpPr>
            <p:spPr>
              <a:xfrm>
                <a:off x="0" y="0"/>
                <a:ext cx="24384000" cy="862584"/>
              </a:xfrm>
              <a:custGeom>
                <a:avLst/>
                <a:gdLst/>
                <a:ahLst/>
                <a:cxnLst/>
                <a:rect l="l" t="t" r="r" b="b"/>
                <a:pathLst>
                  <a:path w="24384000" h="862584">
                    <a:moveTo>
                      <a:pt x="0" y="0"/>
                    </a:moveTo>
                    <a:lnTo>
                      <a:pt x="24384000" y="0"/>
                    </a:lnTo>
                    <a:lnTo>
                      <a:pt x="24384000" y="862584"/>
                    </a:lnTo>
                    <a:lnTo>
                      <a:pt x="0" y="862584"/>
                    </a:lnTo>
                    <a:close/>
                  </a:path>
                </a:pathLst>
              </a:custGeom>
              <a:solidFill>
                <a:srgbClr val="00294D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47FE64B-16EE-C956-BD30-64F2B7985BF6}"/>
                </a:ext>
              </a:extLst>
            </p:cNvPr>
            <p:cNvSpPr txBox="1"/>
            <p:nvPr/>
          </p:nvSpPr>
          <p:spPr>
            <a:xfrm>
              <a:off x="296531" y="6555045"/>
              <a:ext cx="5799469" cy="1795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440"/>
                </a:lnSpc>
              </a:pPr>
              <a:r>
                <a:rPr lang="en-US" sz="12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COACHE | Faculty Retention and Exit Survey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700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A78AB-86B0-1F5A-72A7-3DE1F5313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C3438AE-ABE2-7A36-2369-780C44CA400D}"/>
              </a:ext>
            </a:extLst>
          </p:cNvPr>
          <p:cNvGrpSpPr/>
          <p:nvPr/>
        </p:nvGrpSpPr>
        <p:grpSpPr>
          <a:xfrm>
            <a:off x="0" y="3653"/>
            <a:ext cx="12264731" cy="6855937"/>
            <a:chOff x="0" y="-5528"/>
            <a:chExt cx="12200466" cy="686511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56070A4-4895-3E21-A8B1-463292581609}"/>
                </a:ext>
              </a:extLst>
            </p:cNvPr>
            <p:cNvSpPr/>
            <p:nvPr/>
          </p:nvSpPr>
          <p:spPr>
            <a:xfrm>
              <a:off x="0" y="-5528"/>
              <a:ext cx="12200466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86B242DE-6F8D-A030-C534-1AB606F1A67E}"/>
                </a:ext>
              </a:extLst>
            </p:cNvPr>
            <p:cNvSpPr/>
            <p:nvPr/>
          </p:nvSpPr>
          <p:spPr>
            <a:xfrm>
              <a:off x="6349" y="6190403"/>
              <a:ext cx="12192000" cy="0"/>
            </a:xfrm>
            <a:prstGeom prst="line">
              <a:avLst/>
            </a:prstGeom>
            <a:ln w="19050" cap="flat">
              <a:solidFill>
                <a:srgbClr val="282A29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200"/>
            </a:p>
          </p:txBody>
        </p:sp>
        <p:grpSp>
          <p:nvGrpSpPr>
            <p:cNvPr id="13" name="Group 5">
              <a:extLst>
                <a:ext uri="{FF2B5EF4-FFF2-40B4-BE49-F238E27FC236}">
                  <a16:creationId xmlns:a16="http://schemas.microsoft.com/office/drawing/2014/main" id="{691E371B-33D0-20C5-AC26-BCA25B2E5F64}"/>
                </a:ext>
              </a:extLst>
            </p:cNvPr>
            <p:cNvGrpSpPr/>
            <p:nvPr/>
          </p:nvGrpSpPr>
          <p:grpSpPr>
            <a:xfrm>
              <a:off x="0" y="6428302"/>
              <a:ext cx="12192000" cy="431287"/>
              <a:chOff x="0" y="0"/>
              <a:chExt cx="24384000" cy="862574"/>
            </a:xfrm>
          </p:grpSpPr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DB368A8F-1267-4F7C-7B9D-45DACD54979F}"/>
                  </a:ext>
                </a:extLst>
              </p:cNvPr>
              <p:cNvSpPr/>
              <p:nvPr/>
            </p:nvSpPr>
            <p:spPr>
              <a:xfrm>
                <a:off x="0" y="0"/>
                <a:ext cx="24384000" cy="862584"/>
              </a:xfrm>
              <a:custGeom>
                <a:avLst/>
                <a:gdLst/>
                <a:ahLst/>
                <a:cxnLst/>
                <a:rect l="l" t="t" r="r" b="b"/>
                <a:pathLst>
                  <a:path w="24384000" h="862584">
                    <a:moveTo>
                      <a:pt x="0" y="0"/>
                    </a:moveTo>
                    <a:lnTo>
                      <a:pt x="24384000" y="0"/>
                    </a:lnTo>
                    <a:lnTo>
                      <a:pt x="24384000" y="862584"/>
                    </a:lnTo>
                    <a:lnTo>
                      <a:pt x="0" y="862584"/>
                    </a:lnTo>
                    <a:close/>
                  </a:path>
                </a:pathLst>
              </a:custGeom>
              <a:solidFill>
                <a:srgbClr val="00294D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A4144F03-151F-6997-051C-7BD7D4341D0E}"/>
                </a:ext>
              </a:extLst>
            </p:cNvPr>
            <p:cNvSpPr txBox="1"/>
            <p:nvPr/>
          </p:nvSpPr>
          <p:spPr>
            <a:xfrm>
              <a:off x="296531" y="6555045"/>
              <a:ext cx="5799469" cy="1795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440"/>
                </a:lnSpc>
              </a:pPr>
              <a:r>
                <a:rPr lang="en-US" sz="12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COACHE | Faculty Retention and Exit Survey</a:t>
              </a:r>
            </a:p>
          </p:txBody>
        </p:sp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9AB3746E-E62D-0DCD-9A21-C563E8B2A9FD}"/>
                </a:ext>
              </a:extLst>
            </p:cNvPr>
            <p:cNvSpPr txBox="1"/>
            <p:nvPr/>
          </p:nvSpPr>
          <p:spPr>
            <a:xfrm>
              <a:off x="685800" y="648984"/>
              <a:ext cx="4495800" cy="5539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en-US" sz="3600" b="1" spc="-200">
                  <a:solidFill>
                    <a:srgbClr val="282A29"/>
                  </a:solidFill>
                  <a:latin typeface="DM Sans" pitchFamily="2" charset="0"/>
                  <a:ea typeface="Open Sauce Semi-Bold"/>
                  <a:cs typeface="Open Sauce Semi-Bold"/>
                  <a:sym typeface="Open Sauce Semi-Bold"/>
                </a:rPr>
                <a:t>About This Slide Deck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9859AC8-EF4B-E200-9C1C-3F001F9E7DF6}"/>
                </a:ext>
              </a:extLst>
            </p:cNvPr>
            <p:cNvGrpSpPr/>
            <p:nvPr/>
          </p:nvGrpSpPr>
          <p:grpSpPr>
            <a:xfrm>
              <a:off x="7810880" y="5274409"/>
              <a:ext cx="4039301" cy="914400"/>
              <a:chOff x="7810880" y="5274409"/>
              <a:chExt cx="4039301" cy="914400"/>
            </a:xfrm>
          </p:grpSpPr>
          <p:pic>
            <p:nvPicPr>
              <p:cNvPr id="2" name="Graphic 1" descr="Chevron arrows with solid fill">
                <a:extLst>
                  <a:ext uri="{FF2B5EF4-FFF2-40B4-BE49-F238E27FC236}">
                    <a16:creationId xmlns:a16="http://schemas.microsoft.com/office/drawing/2014/main" id="{CBB9A046-297F-E74E-1401-9FC0AE6C0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810880" y="5274409"/>
                <a:ext cx="914400" cy="914400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7FE8F9-7166-AE46-AA11-8492F8969405}"/>
                  </a:ext>
                </a:extLst>
              </p:cNvPr>
              <p:cNvSpPr txBox="1"/>
              <p:nvPr/>
            </p:nvSpPr>
            <p:spPr>
              <a:xfrm>
                <a:off x="8728454" y="5408013"/>
                <a:ext cx="3121727" cy="5899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20000"/>
                  </a:lnSpc>
                  <a:spcAft>
                    <a:spcPts val="1000"/>
                  </a:spcAft>
                  <a:buNone/>
                </a:pPr>
                <a:r>
                  <a:rPr lang="en-US" sz="1400">
                    <a:highlight>
                      <a:srgbClr val="FFFF00"/>
                    </a:highlight>
                    <a:latin typeface="Montserrat"/>
                    <a:ea typeface="SimSun"/>
                    <a:cs typeface="Times New Roman"/>
                  </a:rPr>
                  <a:t>UP NEXT</a:t>
                </a:r>
                <a:r>
                  <a:rPr lang="en-US" sz="1400">
                    <a:effectLst/>
                    <a:latin typeface="Montserrat"/>
                    <a:ea typeface="SimSun"/>
                    <a:cs typeface="Times New Roman"/>
                  </a:rPr>
                  <a:t>: </a:t>
                </a:r>
                <a:r>
                  <a:rPr lang="en-US" sz="1400">
                    <a:latin typeface="Montserrat"/>
                    <a:ea typeface="SimSun"/>
                    <a:cs typeface="Times New Roman"/>
                  </a:rPr>
                  <a:t>L</a:t>
                </a:r>
                <a:r>
                  <a:rPr lang="en-US" sz="1400">
                    <a:effectLst/>
                    <a:latin typeface="Montserrat"/>
                    <a:ea typeface="SimSun"/>
                    <a:cs typeface="Times New Roman"/>
                  </a:rPr>
                  <a:t>et’s look at an example of an instructional slide.</a:t>
                </a:r>
              </a:p>
            </p:txBody>
          </p: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A22D27C-99A7-472C-AC59-3661E35A29D0}"/>
              </a:ext>
            </a:extLst>
          </p:cNvPr>
          <p:cNvSpPr txBox="1"/>
          <p:nvPr/>
        </p:nvSpPr>
        <p:spPr>
          <a:xfrm>
            <a:off x="1384568" y="5399676"/>
            <a:ext cx="40305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00">
              <a:latin typeface="Montserrat" panose="00000500000000000000" pitchFamily="2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D03567D-020F-96C9-378D-A32D814A3613}"/>
              </a:ext>
            </a:extLst>
          </p:cNvPr>
          <p:cNvGraphicFramePr>
            <a:graphicFrameLocks noGrp="1"/>
          </p:cNvGraphicFramePr>
          <p:nvPr/>
        </p:nvGraphicFramePr>
        <p:xfrm>
          <a:off x="685799" y="1981322"/>
          <a:ext cx="4710464" cy="353857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013201">
                  <a:extLst>
                    <a:ext uri="{9D8B030D-6E8A-4147-A177-3AD203B41FA5}">
                      <a16:colId xmlns:a16="http://schemas.microsoft.com/office/drawing/2014/main" val="1697001159"/>
                    </a:ext>
                  </a:extLst>
                </a:gridCol>
                <a:gridCol w="697263">
                  <a:extLst>
                    <a:ext uri="{9D8B030D-6E8A-4147-A177-3AD203B41FA5}">
                      <a16:colId xmlns:a16="http://schemas.microsoft.com/office/drawing/2014/main" val="3648780026"/>
                    </a:ext>
                  </a:extLst>
                </a:gridCol>
              </a:tblGrid>
              <a:tr h="350082">
                <a:tc>
                  <a:txBody>
                    <a:bodyPr/>
                    <a:lstStyle/>
                    <a:p>
                      <a:r>
                        <a:rPr lang="en-US" sz="1100" b="0">
                          <a:latin typeface="Montserrat "/>
                        </a:rPr>
                        <a:t>About This Slide Deck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>
                          <a:latin typeface="Montserrat "/>
                        </a:rPr>
                        <a:t>p. 1-2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0192638"/>
                  </a:ext>
                </a:extLst>
              </a:tr>
              <a:tr h="350082">
                <a:tc>
                  <a:txBody>
                    <a:bodyPr/>
                    <a:lstStyle/>
                    <a:p>
                      <a:r>
                        <a:rPr lang="en-US" sz="1100" b="0">
                          <a:latin typeface="Montserrat "/>
                        </a:rPr>
                        <a:t>Overview of the Faculty Retention and Exit Survey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>
                          <a:latin typeface="Montserrat "/>
                        </a:rPr>
                        <a:t>p. 3-4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24939"/>
                  </a:ext>
                </a:extLst>
              </a:tr>
              <a:tr h="350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latin typeface="Montserrat "/>
                        </a:rPr>
                        <a:t>The Analytic Sample*                                                                  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>
                          <a:latin typeface="Montserrat "/>
                        </a:rPr>
                        <a:t>p. 5-6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3965645"/>
                  </a:ext>
                </a:extLst>
              </a:tr>
              <a:tr h="3878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latin typeface="Montserrat "/>
                        </a:rPr>
                        <a:t>Most Compelling Factors for Decision to Stay or Leave*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>
                          <a:latin typeface="Montserrat "/>
                        </a:rPr>
                        <a:t>p. 7-8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139269"/>
                  </a:ext>
                </a:extLst>
              </a:tr>
              <a:tr h="350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latin typeface="Montserrat "/>
                        </a:rPr>
                        <a:t>Unpacking Dual Careers*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latin typeface="Montserrat "/>
                        </a:rPr>
                        <a:t>p. 9-10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0569228"/>
                  </a:ext>
                </a:extLst>
              </a:tr>
              <a:tr h="350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latin typeface="Montserrat "/>
                        </a:rPr>
                        <a:t>The Search Process*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>
                          <a:latin typeface="Montserrat "/>
                        </a:rPr>
                        <a:t>p. 11-12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388598"/>
                  </a:ext>
                </a:extLst>
              </a:tr>
              <a:tr h="350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latin typeface="Montserrat "/>
                        </a:rPr>
                        <a:t>The Negotiation Process*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latin typeface="Montserrat "/>
                        </a:rPr>
                        <a:t>p. 13-14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001587"/>
                  </a:ext>
                </a:extLst>
              </a:tr>
              <a:tr h="350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latin typeface="Montserrat "/>
                        </a:rPr>
                        <a:t>The Negotiation Process*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>
                          <a:latin typeface="Montserrat "/>
                        </a:rPr>
                        <a:t>p. 15-16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5647939"/>
                  </a:ext>
                </a:extLst>
              </a:tr>
              <a:tr h="350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latin typeface="Montserrat "/>
                        </a:rPr>
                        <a:t>Overall Impressions*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>
                          <a:latin typeface="Montserrat "/>
                        </a:rPr>
                        <a:t>p. 17-18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1641515"/>
                  </a:ext>
                </a:extLst>
              </a:tr>
              <a:tr h="350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latin typeface="Montserrat "/>
                        </a:rPr>
                        <a:t>Next Steps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>
                          <a:latin typeface="Montserrat "/>
                        </a:rPr>
                        <a:t>p. 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195738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EB9DA50-5B2E-7617-45DC-CA5B5C7F543F}"/>
              </a:ext>
            </a:extLst>
          </p:cNvPr>
          <p:cNvSpPr txBox="1"/>
          <p:nvPr/>
        </p:nvSpPr>
        <p:spPr>
          <a:xfrm>
            <a:off x="574741" y="5616393"/>
            <a:ext cx="5360392" cy="4471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1000" i="1">
                <a:latin typeface="Montserrat"/>
                <a:ea typeface="SimSun"/>
                <a:cs typeface="Times New Roman"/>
              </a:rPr>
              <a:t>* These sections of the slide deck align with the sections of your survey report. You may jump to the sections that are most relevant for you and your audience.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E2F253-C30F-8CE2-CF4D-C80932CFB141}"/>
              </a:ext>
            </a:extLst>
          </p:cNvPr>
          <p:cNvSpPr txBox="1"/>
          <p:nvPr/>
        </p:nvSpPr>
        <p:spPr>
          <a:xfrm>
            <a:off x="6008913" y="1976285"/>
            <a:ext cx="5620915" cy="24924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1100">
                <a:effectLst/>
                <a:latin typeface="Montserrat"/>
                <a:ea typeface="SimSun"/>
                <a:cs typeface="Times New Roman"/>
              </a:rPr>
              <a:t>To help you customize this slide deck, let’s map out the landscape of your presentation. Please take some time to reflect on the questions below. </a:t>
            </a:r>
            <a:r>
              <a:rPr lang="en-US" sz="1100" u="sng">
                <a:effectLst/>
                <a:latin typeface="Montserrat"/>
                <a:ea typeface="SimSun"/>
                <a:cs typeface="Times New Roman"/>
              </a:rPr>
              <a:t>We will ask you to include your answers at the end of the slide deck. </a:t>
            </a:r>
          </a:p>
          <a:p>
            <a:pPr marL="342900" indent="-342900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100">
                <a:effectLst/>
                <a:latin typeface="Montserrat"/>
                <a:ea typeface="SimSun"/>
                <a:cs typeface="Times New Roman"/>
              </a:rPr>
              <a:t>Who are the </a:t>
            </a:r>
            <a:r>
              <a:rPr lang="en-US" sz="1100" b="1">
                <a:effectLst/>
                <a:latin typeface="Montserrat"/>
                <a:ea typeface="SimSun"/>
                <a:cs typeface="Times New Roman"/>
              </a:rPr>
              <a:t>primary constituencies</a:t>
            </a:r>
            <a:r>
              <a:rPr lang="en-US" sz="1100">
                <a:effectLst/>
                <a:latin typeface="Montserrat"/>
                <a:ea typeface="SimSun"/>
                <a:cs typeface="Times New Roman"/>
              </a:rPr>
              <a:t> you will be presenting to? Which section of the survey report/slide deck would be most relevant to them?</a:t>
            </a:r>
          </a:p>
          <a:p>
            <a:pPr marL="342900" indent="-342900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100">
                <a:effectLst/>
                <a:latin typeface="Montserrat"/>
                <a:ea typeface="SimSun"/>
                <a:cs typeface="Times New Roman"/>
              </a:rPr>
              <a:t>Who else will be part of your </a:t>
            </a:r>
            <a:r>
              <a:rPr lang="en-US" sz="1100" b="1">
                <a:effectLst/>
                <a:latin typeface="Montserrat"/>
                <a:ea typeface="SimSun"/>
                <a:cs typeface="Times New Roman"/>
              </a:rPr>
              <a:t>core team </a:t>
            </a:r>
            <a:r>
              <a:rPr lang="en-US" sz="1100">
                <a:effectLst/>
                <a:latin typeface="Montserrat"/>
                <a:ea typeface="SimSun"/>
                <a:cs typeface="Times New Roman"/>
              </a:rPr>
              <a:t>to support this effort (</a:t>
            </a:r>
            <a:r>
              <a:rPr lang="en-US" sz="1100">
                <a:latin typeface="Montserrat"/>
                <a:ea typeface="SimSun"/>
                <a:cs typeface="Times New Roman"/>
              </a:rPr>
              <a:t>planning, presenting, or following up</a:t>
            </a:r>
            <a:r>
              <a:rPr lang="en-US" sz="1100">
                <a:effectLst/>
                <a:latin typeface="Montserrat"/>
                <a:ea typeface="SimSun"/>
                <a:cs typeface="Times New Roman"/>
              </a:rPr>
              <a:t>)?</a:t>
            </a:r>
            <a:endParaRPr lang="en-US" sz="1100">
              <a:latin typeface="Montserrat"/>
              <a:ea typeface="SimSu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100">
                <a:latin typeface="Montserrat"/>
                <a:ea typeface="SimSun"/>
                <a:cs typeface="Times New Roman"/>
              </a:rPr>
              <a:t>What is the</a:t>
            </a:r>
            <a:r>
              <a:rPr lang="en-US" sz="1100">
                <a:effectLst/>
                <a:latin typeface="Montserrat"/>
                <a:ea typeface="SimSun"/>
                <a:cs typeface="Times New Roman"/>
              </a:rPr>
              <a:t> </a:t>
            </a:r>
            <a:r>
              <a:rPr lang="en-US" sz="1100" b="1">
                <a:effectLst/>
                <a:latin typeface="Montserrat"/>
                <a:ea typeface="SimSun"/>
                <a:cs typeface="Times New Roman"/>
              </a:rPr>
              <a:t>timeline</a:t>
            </a:r>
            <a:r>
              <a:rPr lang="en-US" sz="1100">
                <a:effectLst/>
                <a:latin typeface="Montserrat"/>
                <a:ea typeface="SimSun"/>
                <a:cs typeface="Times New Roman"/>
              </a:rPr>
              <a:t> for decision-making</a:t>
            </a:r>
            <a:r>
              <a:rPr lang="en-US" sz="1100">
                <a:latin typeface="Montserrat"/>
                <a:ea typeface="SimSun"/>
                <a:cs typeface="Times New Roman"/>
              </a:rPr>
              <a:t>? </a:t>
            </a:r>
            <a:r>
              <a:rPr lang="en-US" sz="1100">
                <a:effectLst/>
                <a:latin typeface="Montserrat"/>
                <a:ea typeface="SimSun"/>
                <a:cs typeface="Times New Roman"/>
              </a:rPr>
              <a:t>By what date do you </a:t>
            </a:r>
            <a:r>
              <a:rPr lang="en-US" sz="1100">
                <a:latin typeface="Montserrat"/>
                <a:ea typeface="SimSun"/>
                <a:cs typeface="Times New Roman"/>
              </a:rPr>
              <a:t>or your team</a:t>
            </a:r>
            <a:r>
              <a:rPr lang="en-US" sz="1100">
                <a:effectLst/>
                <a:latin typeface="Montserrat"/>
                <a:ea typeface="SimSun"/>
                <a:cs typeface="Times New Roman"/>
              </a:rPr>
              <a:t> plan to present the findings? When should recommendations be identified and shared?</a:t>
            </a:r>
          </a:p>
        </p:txBody>
      </p:sp>
      <p:pic>
        <p:nvPicPr>
          <p:cNvPr id="19" name="Picture 18" descr="A black background with words&#10;&#10;AI-generated content may be incorrect.">
            <a:extLst>
              <a:ext uri="{FF2B5EF4-FFF2-40B4-BE49-F238E27FC236}">
                <a16:creationId xmlns:a16="http://schemas.microsoft.com/office/drawing/2014/main" id="{C7464803-DC22-0AEC-4237-040C1F82BB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0300" y="275035"/>
            <a:ext cx="4191000" cy="80143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1EC8C7C-BF9A-EEFD-D73F-080CD2A0EF56}"/>
              </a:ext>
            </a:extLst>
          </p:cNvPr>
          <p:cNvSpPr txBox="1"/>
          <p:nvPr/>
        </p:nvSpPr>
        <p:spPr>
          <a:xfrm>
            <a:off x="8951088" y="6496291"/>
            <a:ext cx="303835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FFF"/>
                </a:solidFill>
                <a:latin typeface="DM Sans"/>
              </a:rPr>
              <a:t>Instructional Slide (NOT for presenting)</a:t>
            </a:r>
            <a:endParaRPr lang="en-US" err="1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D4C140-4E46-A419-3E4F-BC28DA27C98F}"/>
              </a:ext>
            </a:extLst>
          </p:cNvPr>
          <p:cNvSpPr/>
          <p:nvPr/>
        </p:nvSpPr>
        <p:spPr>
          <a:xfrm>
            <a:off x="685800" y="1453858"/>
            <a:ext cx="3953933" cy="419105"/>
          </a:xfrm>
          <a:prstGeom prst="roundRect">
            <a:avLst/>
          </a:prstGeom>
          <a:solidFill>
            <a:srgbClr val="0029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latin typeface="Montserrat "/>
              </a:rPr>
              <a:t>TABLE OF CONTENTS: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14A9F26-51DE-ADD9-A6DC-2B0C9F1E77B3}"/>
              </a:ext>
            </a:extLst>
          </p:cNvPr>
          <p:cNvSpPr/>
          <p:nvPr/>
        </p:nvSpPr>
        <p:spPr>
          <a:xfrm>
            <a:off x="6096000" y="1435259"/>
            <a:ext cx="3953933" cy="419105"/>
          </a:xfrm>
          <a:prstGeom prst="roundRect">
            <a:avLst/>
          </a:prstGeom>
          <a:solidFill>
            <a:srgbClr val="0029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latin typeface="Montserrat "/>
              </a:rPr>
              <a:t>THE LANDSCAPE OF YOUR PRESENTATION: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3C917D1-C6C3-4B90-5F36-99F7C97E629D}"/>
              </a:ext>
            </a:extLst>
          </p:cNvPr>
          <p:cNvSpPr/>
          <p:nvPr/>
        </p:nvSpPr>
        <p:spPr>
          <a:xfrm>
            <a:off x="6128109" y="4581160"/>
            <a:ext cx="5259557" cy="419105"/>
          </a:xfrm>
          <a:prstGeom prst="roundRect">
            <a:avLst/>
          </a:prstGeom>
          <a:solidFill>
            <a:srgbClr val="0029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Montserrat "/>
              </a:rPr>
              <a:t>ESTIMATED TIME TO COMPLETE THE SLIDE DECK: 2 HOURS</a:t>
            </a:r>
          </a:p>
        </p:txBody>
      </p:sp>
    </p:spTree>
    <p:extLst>
      <p:ext uri="{BB962C8B-B14F-4D97-AF65-F5344CB8AC3E}">
        <p14:creationId xmlns:p14="http://schemas.microsoft.com/office/powerpoint/2010/main" val="33189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4859A-1F63-2744-8495-57B2DCF40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24D6DD0C-2F35-E6BA-3CAC-E1FFED46878B}"/>
              </a:ext>
            </a:extLst>
          </p:cNvPr>
          <p:cNvSpPr/>
          <p:nvPr/>
        </p:nvSpPr>
        <p:spPr>
          <a:xfrm>
            <a:off x="2908" y="2502429"/>
            <a:ext cx="12200467" cy="43969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F790FA98-0E81-BAEA-15B7-3A1BF157C833}"/>
              </a:ext>
            </a:extLst>
          </p:cNvPr>
          <p:cNvSpPr/>
          <p:nvPr/>
        </p:nvSpPr>
        <p:spPr>
          <a:xfrm>
            <a:off x="-14816" y="6190403"/>
            <a:ext cx="12192000" cy="0"/>
          </a:xfrm>
          <a:prstGeom prst="line">
            <a:avLst/>
          </a:prstGeom>
          <a:ln w="19050" cap="flat">
            <a:solidFill>
              <a:srgbClr val="282A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4A76FC-7D60-B504-5612-8CF8828F5C28}"/>
              </a:ext>
            </a:extLst>
          </p:cNvPr>
          <p:cNvGrpSpPr/>
          <p:nvPr/>
        </p:nvGrpSpPr>
        <p:grpSpPr>
          <a:xfrm>
            <a:off x="-14816" y="6428302"/>
            <a:ext cx="12206816" cy="431287"/>
            <a:chOff x="0" y="6428302"/>
            <a:chExt cx="12192000" cy="431287"/>
          </a:xfrm>
        </p:grpSpPr>
        <p:grpSp>
          <p:nvGrpSpPr>
            <p:cNvPr id="13" name="Group 5">
              <a:extLst>
                <a:ext uri="{FF2B5EF4-FFF2-40B4-BE49-F238E27FC236}">
                  <a16:creationId xmlns:a16="http://schemas.microsoft.com/office/drawing/2014/main" id="{E51A408E-C676-9F84-6F71-8C7EFCCD74E7}"/>
                </a:ext>
              </a:extLst>
            </p:cNvPr>
            <p:cNvGrpSpPr/>
            <p:nvPr/>
          </p:nvGrpSpPr>
          <p:grpSpPr>
            <a:xfrm>
              <a:off x="0" y="6428302"/>
              <a:ext cx="12192000" cy="431287"/>
              <a:chOff x="0" y="0"/>
              <a:chExt cx="24384000" cy="862574"/>
            </a:xfrm>
          </p:grpSpPr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04507281-BFBE-A55B-BFF8-B8C5453263EF}"/>
                  </a:ext>
                </a:extLst>
              </p:cNvPr>
              <p:cNvSpPr/>
              <p:nvPr/>
            </p:nvSpPr>
            <p:spPr>
              <a:xfrm>
                <a:off x="0" y="0"/>
                <a:ext cx="24384000" cy="862584"/>
              </a:xfrm>
              <a:custGeom>
                <a:avLst/>
                <a:gdLst/>
                <a:ahLst/>
                <a:cxnLst/>
                <a:rect l="l" t="t" r="r" b="b"/>
                <a:pathLst>
                  <a:path w="24384000" h="862584">
                    <a:moveTo>
                      <a:pt x="0" y="0"/>
                    </a:moveTo>
                    <a:lnTo>
                      <a:pt x="24384000" y="0"/>
                    </a:lnTo>
                    <a:lnTo>
                      <a:pt x="24384000" y="862584"/>
                    </a:lnTo>
                    <a:lnTo>
                      <a:pt x="0" y="862584"/>
                    </a:lnTo>
                    <a:close/>
                  </a:path>
                </a:pathLst>
              </a:custGeom>
              <a:solidFill>
                <a:srgbClr val="00294D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4385F531-C586-5565-78B2-9BF94A5F3E85}"/>
                </a:ext>
              </a:extLst>
            </p:cNvPr>
            <p:cNvSpPr txBox="1"/>
            <p:nvPr/>
          </p:nvSpPr>
          <p:spPr>
            <a:xfrm>
              <a:off x="296531" y="6555045"/>
              <a:ext cx="5799469" cy="1795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440"/>
                </a:lnSpc>
              </a:pPr>
              <a:r>
                <a:rPr lang="en-US" sz="12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COACHE | Faculty Retention and Exit Survey</a:t>
              </a:r>
            </a:p>
          </p:txBody>
        </p:sp>
      </p:grpSp>
      <p:sp>
        <p:nvSpPr>
          <p:cNvPr id="5" name="TextBox 3">
            <a:extLst>
              <a:ext uri="{FF2B5EF4-FFF2-40B4-BE49-F238E27FC236}">
                <a16:creationId xmlns:a16="http://schemas.microsoft.com/office/drawing/2014/main" id="{AD7DEE1B-0366-6A84-79CE-B94B1C62FB39}"/>
              </a:ext>
            </a:extLst>
          </p:cNvPr>
          <p:cNvSpPr txBox="1"/>
          <p:nvPr/>
        </p:nvSpPr>
        <p:spPr>
          <a:xfrm>
            <a:off x="685800" y="648984"/>
            <a:ext cx="44958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600" b="1" spc="-200">
                <a:solidFill>
                  <a:srgbClr val="282A29"/>
                </a:solidFill>
                <a:latin typeface="DM Sans" pitchFamily="2" charset="0"/>
                <a:ea typeface="Open Sauce Semi-Bold"/>
                <a:cs typeface="Open Sauce Semi-Bold"/>
                <a:sym typeface="Open Sauce Semi-Bold"/>
              </a:rPr>
              <a:t>Instructions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46FC5D-DA04-CB6C-2D2D-BB6D2D1722FD}"/>
              </a:ext>
            </a:extLst>
          </p:cNvPr>
          <p:cNvSpPr txBox="1"/>
          <p:nvPr/>
        </p:nvSpPr>
        <p:spPr>
          <a:xfrm>
            <a:off x="604836" y="1416945"/>
            <a:ext cx="10996613" cy="8715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1200">
                <a:effectLst/>
                <a:latin typeface="Montserrat"/>
                <a:ea typeface="SimSun"/>
                <a:cs typeface="Times New Roman"/>
              </a:rPr>
              <a:t>Let’s start the presentation with an </a:t>
            </a:r>
            <a:r>
              <a:rPr lang="en-US" sz="1200" b="1">
                <a:effectLst/>
                <a:latin typeface="Montserrat"/>
                <a:ea typeface="SimSun"/>
                <a:cs typeface="Times New Roman"/>
              </a:rPr>
              <a:t>overview of your institution’s participation in the Faculty Retention and Exit Survey</a:t>
            </a:r>
            <a:r>
              <a:rPr lang="en-US" sz="1200">
                <a:effectLst/>
                <a:latin typeface="Montserrat"/>
                <a:ea typeface="SimSun"/>
                <a:cs typeface="Times New Roman"/>
              </a:rPr>
              <a:t>. 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1200">
                <a:effectLst/>
                <a:latin typeface="Montserrat"/>
                <a:ea typeface="SimSun"/>
                <a:cs typeface="Times New Roman"/>
              </a:rPr>
              <a:t>Y</a:t>
            </a:r>
            <a:r>
              <a:rPr lang="en-US" sz="1200">
                <a:latin typeface="Montserrat"/>
                <a:ea typeface="SimSun"/>
                <a:cs typeface="Times New Roman"/>
              </a:rPr>
              <a:t>ou </a:t>
            </a:r>
            <a:r>
              <a:rPr lang="en-US" sz="1200" b="1">
                <a:latin typeface="Montserrat"/>
                <a:ea typeface="SimSun"/>
                <a:cs typeface="Times New Roman"/>
              </a:rPr>
              <a:t>DO NOT </a:t>
            </a:r>
            <a:r>
              <a:rPr lang="en-US" sz="1200">
                <a:latin typeface="Montserrat"/>
                <a:ea typeface="SimSun"/>
                <a:cs typeface="Times New Roman"/>
              </a:rPr>
              <a:t>need to populate this instructional slide. The content below on the </a:t>
            </a:r>
            <a:r>
              <a:rPr lang="en-US" sz="1200" u="sng">
                <a:latin typeface="Montserrat"/>
                <a:ea typeface="SimSun"/>
                <a:cs typeface="Times New Roman"/>
              </a:rPr>
              <a:t>left</a:t>
            </a:r>
            <a:r>
              <a:rPr lang="en-US" sz="1200">
                <a:latin typeface="Montserrat"/>
                <a:ea typeface="SimSun"/>
                <a:cs typeface="Times New Roman"/>
              </a:rPr>
              <a:t> is a preview of what you are going to complete in the next working slide. The legend on the </a:t>
            </a:r>
            <a:r>
              <a:rPr lang="en-US" sz="1200" u="sng">
                <a:latin typeface="Montserrat"/>
                <a:ea typeface="SimSun"/>
                <a:cs typeface="Times New Roman"/>
              </a:rPr>
              <a:t>right</a:t>
            </a:r>
            <a:r>
              <a:rPr lang="en-US" sz="1200">
                <a:latin typeface="Montserrat"/>
                <a:ea typeface="SimSun"/>
                <a:cs typeface="Times New Roman"/>
              </a:rPr>
              <a:t> will help you locate the relevant data in your report.</a:t>
            </a:r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825F388-CB42-E207-080B-65C429CBD273}"/>
              </a:ext>
            </a:extLst>
          </p:cNvPr>
          <p:cNvSpPr txBox="1"/>
          <p:nvPr/>
        </p:nvSpPr>
        <p:spPr>
          <a:xfrm>
            <a:off x="685801" y="2962374"/>
            <a:ext cx="5105399" cy="2932085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  <a:spcAft>
                <a:spcPts val="1000"/>
              </a:spcAft>
            </a:pPr>
            <a:r>
              <a:rPr lang="en-US" sz="1050" b="1">
                <a:effectLst/>
                <a:latin typeface="Montserrat"/>
                <a:ea typeface="SimSun"/>
                <a:cs typeface="Times New Roman"/>
              </a:rPr>
              <a:t>[</a:t>
            </a:r>
            <a:r>
              <a:rPr lang="en-US" sz="1050" b="1">
                <a:latin typeface="Montserrat"/>
                <a:ea typeface="SimSun"/>
                <a:cs typeface="Times New Roman"/>
              </a:rPr>
              <a:t> A </a:t>
            </a:r>
            <a:r>
              <a:rPr lang="en-US" sz="1050" b="1">
                <a:effectLst/>
                <a:latin typeface="Montserrat"/>
                <a:ea typeface="SimSun"/>
                <a:cs typeface="Times New Roman"/>
              </a:rPr>
              <a:t>] </a:t>
            </a:r>
            <a:r>
              <a:rPr lang="en-US" sz="1050">
                <a:effectLst/>
                <a:latin typeface="Montserrat"/>
                <a:ea typeface="SimSun"/>
                <a:cs typeface="Times New Roman"/>
              </a:rPr>
              <a:t>partnered</a:t>
            </a:r>
            <a:r>
              <a:rPr lang="en-US" sz="1050" b="1">
                <a:effectLst/>
                <a:latin typeface="Montserrat"/>
                <a:ea typeface="SimSun"/>
                <a:cs typeface="Times New Roman"/>
              </a:rPr>
              <a:t> </a:t>
            </a:r>
            <a:r>
              <a:rPr lang="en-US" sz="1050">
                <a:effectLst/>
                <a:latin typeface="Montserrat"/>
                <a:ea typeface="SimSun"/>
                <a:cs typeface="Times New Roman"/>
              </a:rPr>
              <a:t>with the Collaborative on Academic Careers on Higher Education (COACHE) to understand our institution’s </a:t>
            </a:r>
            <a:r>
              <a:rPr lang="en-US" sz="1050" b="1">
                <a:effectLst/>
                <a:latin typeface="Montserrat"/>
                <a:ea typeface="SimSun"/>
                <a:cs typeface="Times New Roman"/>
              </a:rPr>
              <a:t>strengths and areas for improvement</a:t>
            </a:r>
            <a:r>
              <a:rPr lang="en-US" sz="1050">
                <a:effectLst/>
                <a:latin typeface="Montserrat"/>
                <a:ea typeface="SimSun"/>
                <a:cs typeface="Times New Roman"/>
              </a:rPr>
              <a:t> in faculty retention. Data collection took place in </a:t>
            </a:r>
            <a:r>
              <a:rPr lang="en-US" sz="1050" b="1">
                <a:effectLst/>
                <a:latin typeface="Montserrat"/>
                <a:ea typeface="SimSun"/>
                <a:cs typeface="Times New Roman"/>
              </a:rPr>
              <a:t>[ </a:t>
            </a:r>
            <a:r>
              <a:rPr lang="en-US" sz="1050" b="1">
                <a:latin typeface="Montserrat"/>
                <a:ea typeface="SimSun"/>
                <a:cs typeface="Times New Roman"/>
              </a:rPr>
              <a:t>B </a:t>
            </a:r>
            <a:r>
              <a:rPr lang="en-US" sz="1050" b="1">
                <a:effectLst/>
                <a:latin typeface="Montserrat"/>
                <a:ea typeface="SimSun"/>
                <a:cs typeface="Times New Roman"/>
              </a:rPr>
              <a:t>]</a:t>
            </a:r>
            <a:r>
              <a:rPr lang="en-US" sz="1050">
                <a:effectLst/>
                <a:latin typeface="Montserrat"/>
                <a:ea typeface="SimSun"/>
                <a:cs typeface="Times New Roman"/>
              </a:rPr>
              <a:t>. The sample included faculty</a:t>
            </a:r>
            <a:r>
              <a:rPr lang="en-US" sz="1050" b="1">
                <a:effectLst/>
                <a:latin typeface="Montserrat"/>
                <a:ea typeface="SimSun"/>
                <a:cs typeface="Times New Roman"/>
              </a:rPr>
              <a:t> </a:t>
            </a:r>
            <a:r>
              <a:rPr lang="en-US" sz="1050">
                <a:effectLst/>
                <a:latin typeface="Montserrat"/>
                <a:ea typeface="SimSun"/>
                <a:cs typeface="Times New Roman"/>
              </a:rPr>
              <a:t>who have voluntarily departed, were retained, </a:t>
            </a:r>
            <a:r>
              <a:rPr lang="en-US" sz="1050">
                <a:latin typeface="Montserrat"/>
                <a:ea typeface="SimSun"/>
                <a:cs typeface="Times New Roman"/>
              </a:rPr>
              <a:t>and (optional</a:t>
            </a:r>
            <a:r>
              <a:rPr lang="en-US" sz="1050">
                <a:effectLst/>
                <a:latin typeface="Montserrat"/>
                <a:ea typeface="SimSun"/>
                <a:cs typeface="Times New Roman"/>
              </a:rPr>
              <a:t>) received a pre-emptive retention offer</a:t>
            </a:r>
            <a:r>
              <a:rPr lang="en-US" sz="1050" baseline="30000">
                <a:latin typeface="Montserrat "/>
              </a:rPr>
              <a:t>1</a:t>
            </a:r>
            <a:r>
              <a:rPr lang="en-US" sz="1050">
                <a:effectLst/>
                <a:latin typeface="Montserrat"/>
                <a:ea typeface="SimSun"/>
                <a:cs typeface="Times New Roman"/>
              </a:rPr>
              <a:t>. </a:t>
            </a:r>
          </a:p>
          <a:p>
            <a:pPr>
              <a:lnSpc>
                <a:spcPct val="130000"/>
              </a:lnSpc>
              <a:spcAft>
                <a:spcPts val="1000"/>
              </a:spcAft>
            </a:pPr>
            <a:r>
              <a:rPr lang="en-US" sz="1050">
                <a:effectLst/>
                <a:latin typeface="Montserrat"/>
                <a:ea typeface="SimSun"/>
                <a:cs typeface="Times New Roman"/>
              </a:rPr>
              <a:t>The survey report presents </a:t>
            </a:r>
            <a:r>
              <a:rPr lang="en-US" sz="1050" b="1">
                <a:effectLst/>
                <a:latin typeface="Montserrat"/>
                <a:ea typeface="SimSun"/>
                <a:cs typeface="Times New Roman"/>
              </a:rPr>
              <a:t>nine key themes</a:t>
            </a:r>
            <a:r>
              <a:rPr lang="en-US" sz="1050">
                <a:effectLst/>
                <a:latin typeface="Montserrat"/>
                <a:ea typeface="SimSun"/>
                <a:cs typeface="Times New Roman"/>
              </a:rPr>
              <a:t> to identify patterns in the </a:t>
            </a:r>
            <a:r>
              <a:rPr lang="en-US" sz="1050" b="1">
                <a:effectLst/>
                <a:latin typeface="Montserrat"/>
                <a:ea typeface="SimSun"/>
                <a:cs typeface="Times New Roman"/>
              </a:rPr>
              <a:t>causes, costs, and conduct</a:t>
            </a:r>
            <a:r>
              <a:rPr lang="en-US" sz="1050">
                <a:effectLst/>
                <a:latin typeface="Montserrat"/>
                <a:ea typeface="SimSun"/>
                <a:cs typeface="Times New Roman"/>
              </a:rPr>
              <a:t> of faculty mobility. Results are disaggregated by </a:t>
            </a:r>
            <a:r>
              <a:rPr lang="en-US" sz="1050" b="1">
                <a:effectLst/>
                <a:latin typeface="Montserrat"/>
                <a:ea typeface="SimSun"/>
                <a:cs typeface="Times New Roman"/>
              </a:rPr>
              <a:t>employment status</a:t>
            </a:r>
            <a:r>
              <a:rPr lang="en-US" sz="1050">
                <a:effectLst/>
                <a:latin typeface="Montserrat"/>
                <a:ea typeface="SimSun"/>
                <a:cs typeface="Times New Roman"/>
              </a:rPr>
              <a:t> (i.e., </a:t>
            </a:r>
            <a:r>
              <a:rPr lang="en-US" sz="1050">
                <a:latin typeface="Montserrat"/>
                <a:ea typeface="SimSun"/>
                <a:cs typeface="Times New Roman"/>
              </a:rPr>
              <a:t>departure, retention, o</a:t>
            </a:r>
            <a:r>
              <a:rPr lang="en-US" sz="1050">
                <a:effectLst/>
                <a:latin typeface="Montserrat"/>
                <a:ea typeface="SimSun"/>
                <a:cs typeface="Times New Roman"/>
              </a:rPr>
              <a:t>r pre-emptive retention). They can also be analyzed by </a:t>
            </a:r>
            <a:r>
              <a:rPr lang="en-US" sz="1050" b="1">
                <a:latin typeface="Montserrat"/>
                <a:ea typeface="SimSun"/>
                <a:cs typeface="Times New Roman"/>
              </a:rPr>
              <a:t>subgroups</a:t>
            </a:r>
            <a:r>
              <a:rPr lang="en-US" sz="1050">
                <a:effectLst/>
                <a:latin typeface="Montserrat"/>
                <a:ea typeface="SimSun"/>
                <a:cs typeface="Times New Roman"/>
              </a:rPr>
              <a:t>, including gender, race/ethnicity, tenure status, and broad disciplinary categories. In addition, the report offers comparative insights by benchmarking our results against </a:t>
            </a:r>
            <a:r>
              <a:rPr lang="en-US" sz="1050" b="1">
                <a:effectLst/>
                <a:latin typeface="Montserrat"/>
                <a:ea typeface="SimSun"/>
                <a:cs typeface="Times New Roman"/>
              </a:rPr>
              <a:t>a cohort of institutions</a:t>
            </a:r>
            <a:r>
              <a:rPr lang="en-US" sz="1050">
                <a:latin typeface="Montserrat "/>
              </a:rPr>
              <a:t>²</a:t>
            </a:r>
            <a:r>
              <a:rPr lang="en-US" sz="1050">
                <a:effectLst/>
                <a:latin typeface="Montserrat"/>
                <a:ea typeface="SimSun"/>
                <a:cs typeface="Times New Roman"/>
              </a:rPr>
              <a:t> that participated in the same survey years.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C583EC3-8585-32E5-3B68-5019F1400835}"/>
              </a:ext>
            </a:extLst>
          </p:cNvPr>
          <p:cNvSpPr txBox="1"/>
          <p:nvPr/>
        </p:nvSpPr>
        <p:spPr>
          <a:xfrm>
            <a:off x="6400800" y="2906950"/>
            <a:ext cx="5105399" cy="21050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050" b="1">
                <a:latin typeface="Montserrat"/>
                <a:ea typeface="SimSun"/>
                <a:cs typeface="Times New Roman"/>
              </a:rPr>
              <a:t>Legend</a:t>
            </a:r>
          </a:p>
          <a:p>
            <a:pPr>
              <a:lnSpc>
                <a:spcPct val="140000"/>
              </a:lnSpc>
            </a:pPr>
            <a:r>
              <a:rPr lang="en-US" sz="1050" b="1">
                <a:latin typeface="Montserrat"/>
                <a:ea typeface="SimSun"/>
                <a:cs typeface="Times New Roman"/>
              </a:rPr>
              <a:t>[ A ]: </a:t>
            </a:r>
            <a:r>
              <a:rPr lang="en-US" sz="1050">
                <a:latin typeface="Montserrat"/>
                <a:ea typeface="SimSun"/>
                <a:cs typeface="Times New Roman"/>
              </a:rPr>
              <a:t>Input your institution name.</a:t>
            </a:r>
          </a:p>
          <a:p>
            <a:pPr>
              <a:lnSpc>
                <a:spcPct val="140000"/>
              </a:lnSpc>
            </a:pPr>
            <a:r>
              <a:rPr lang="en-US" sz="1050" b="1">
                <a:latin typeface="Montserrat"/>
                <a:ea typeface="SimSun"/>
                <a:cs typeface="Times New Roman"/>
              </a:rPr>
              <a:t>[ B ]: </a:t>
            </a:r>
            <a:r>
              <a:rPr lang="en-US" sz="1050">
                <a:latin typeface="Montserrat"/>
                <a:ea typeface="SimSun"/>
                <a:cs typeface="Times New Roman"/>
              </a:rPr>
              <a:t>Years can be found on your report landing page listing the interim and final report years.</a:t>
            </a:r>
          </a:p>
          <a:p>
            <a:pPr>
              <a:lnSpc>
                <a:spcPct val="140000"/>
              </a:lnSpc>
            </a:pPr>
            <a:r>
              <a:rPr lang="en-US" sz="1050" b="1">
                <a:latin typeface="Montserrat"/>
                <a:ea typeface="SimSun"/>
                <a:cs typeface="Times New Roman"/>
              </a:rPr>
              <a:t>[ 1 ]: </a:t>
            </a:r>
            <a:r>
              <a:rPr lang="en-US" sz="1050">
                <a:latin typeface="Montserrat"/>
                <a:ea typeface="SimSun"/>
                <a:cs typeface="Times New Roman"/>
              </a:rPr>
              <a:t>The pre-emptive retention group was optional to include in the survey. </a:t>
            </a:r>
            <a:r>
              <a:rPr lang="en-US" sz="1050" u="sng">
                <a:latin typeface="Montserrat"/>
                <a:ea typeface="SimSun"/>
                <a:cs typeface="Times New Roman"/>
              </a:rPr>
              <a:t>If your institution did not include this group, you can take it out from your presentation.</a:t>
            </a:r>
          </a:p>
          <a:p>
            <a:pPr>
              <a:lnSpc>
                <a:spcPct val="140000"/>
              </a:lnSpc>
            </a:pPr>
            <a:r>
              <a:rPr lang="en-US" sz="1050" b="1">
                <a:latin typeface="Montserrat"/>
                <a:ea typeface="SimSun"/>
                <a:cs typeface="Times New Roman"/>
              </a:rPr>
              <a:t>[ 2 ]: </a:t>
            </a:r>
            <a:r>
              <a:rPr lang="en-US" sz="1050">
                <a:latin typeface="Montserrat"/>
                <a:ea typeface="SimSun"/>
                <a:cs typeface="Times New Roman"/>
              </a:rPr>
              <a:t>If desired, go to "Appendix &gt; Reporting/Analysis" in your report to see a full list of institutions in your cohort.</a:t>
            </a:r>
          </a:p>
        </p:txBody>
      </p:sp>
      <p:pic>
        <p:nvPicPr>
          <p:cNvPr id="12" name="Graphic 11" descr="Chevron arrows with solid fill">
            <a:extLst>
              <a:ext uri="{FF2B5EF4-FFF2-40B4-BE49-F238E27FC236}">
                <a16:creationId xmlns:a16="http://schemas.microsoft.com/office/drawing/2014/main" id="{E8129302-4CB7-B11A-190A-0216535B1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9260" y="527440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C090AF6-9467-BA3A-F8C6-20F06BF9F8DF}"/>
              </a:ext>
            </a:extLst>
          </p:cNvPr>
          <p:cNvSpPr txBox="1"/>
          <p:nvPr/>
        </p:nvSpPr>
        <p:spPr>
          <a:xfrm>
            <a:off x="8766834" y="5408013"/>
            <a:ext cx="3045350" cy="589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1400">
                <a:highlight>
                  <a:srgbClr val="FFFF00"/>
                </a:highlight>
                <a:latin typeface="Montserrat"/>
                <a:ea typeface="SimSun"/>
                <a:cs typeface="Times New Roman"/>
              </a:rPr>
              <a:t>UP NEXT</a:t>
            </a:r>
            <a:r>
              <a:rPr lang="en-US" sz="1400">
                <a:effectLst/>
                <a:latin typeface="Montserrat"/>
                <a:ea typeface="SimSun"/>
                <a:cs typeface="Times New Roman"/>
              </a:rPr>
              <a:t>: Input data points to complete your next slide.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564F136-E4A1-4681-4069-DE9B84D1D97A}"/>
              </a:ext>
            </a:extLst>
          </p:cNvPr>
          <p:cNvGrpSpPr/>
          <p:nvPr/>
        </p:nvGrpSpPr>
        <p:grpSpPr>
          <a:xfrm>
            <a:off x="987552" y="2796937"/>
            <a:ext cx="5413248" cy="526241"/>
            <a:chOff x="987552" y="2395651"/>
            <a:chExt cx="5413248" cy="52624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983975C-B966-B69F-A5D7-4BCCF9CF2CDC}"/>
                </a:ext>
              </a:extLst>
            </p:cNvPr>
            <p:cNvCxnSpPr>
              <a:cxnSpLocks/>
            </p:cNvCxnSpPr>
            <p:nvPr/>
          </p:nvCxnSpPr>
          <p:spPr>
            <a:xfrm>
              <a:off x="987552" y="2396817"/>
              <a:ext cx="0" cy="296475"/>
            </a:xfrm>
            <a:prstGeom prst="line">
              <a:avLst/>
            </a:prstGeom>
            <a:ln>
              <a:solidFill>
                <a:srgbClr val="A51C3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632F1EC-34FB-BC58-A706-DB602FBEE6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7552" y="2396817"/>
              <a:ext cx="4925568" cy="0"/>
            </a:xfrm>
            <a:prstGeom prst="line">
              <a:avLst/>
            </a:prstGeom>
            <a:ln w="28575">
              <a:solidFill>
                <a:srgbClr val="A51C3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0400218-6C5D-417B-4AE8-601356569FC9}"/>
                </a:ext>
              </a:extLst>
            </p:cNvPr>
            <p:cNvCxnSpPr>
              <a:cxnSpLocks/>
            </p:cNvCxnSpPr>
            <p:nvPr/>
          </p:nvCxnSpPr>
          <p:spPr>
            <a:xfrm>
              <a:off x="5913120" y="2395651"/>
              <a:ext cx="0" cy="526241"/>
            </a:xfrm>
            <a:prstGeom prst="line">
              <a:avLst/>
            </a:prstGeom>
            <a:ln>
              <a:solidFill>
                <a:srgbClr val="A51C3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BB0BECF-6DB0-15A0-0E73-FF64994FE7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19216" y="2921892"/>
              <a:ext cx="481584" cy="0"/>
            </a:xfrm>
            <a:prstGeom prst="line">
              <a:avLst/>
            </a:prstGeom>
            <a:ln>
              <a:solidFill>
                <a:srgbClr val="A51C3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57CB51C-6DE8-A2D8-4131-5940FB945DF8}"/>
              </a:ext>
            </a:extLst>
          </p:cNvPr>
          <p:cNvCxnSpPr>
            <a:cxnSpLocks/>
          </p:cNvCxnSpPr>
          <p:nvPr/>
        </p:nvCxnSpPr>
        <p:spPr>
          <a:xfrm flipH="1">
            <a:off x="5638800" y="3528535"/>
            <a:ext cx="761999" cy="0"/>
          </a:xfrm>
          <a:prstGeom prst="line">
            <a:avLst/>
          </a:prstGeom>
          <a:ln>
            <a:solidFill>
              <a:srgbClr val="A51C30"/>
            </a:solidFill>
            <a:headEnd type="triangl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" name="Picture 2" descr="A black background with words&#10;&#10;AI-generated content may be incorrect.">
            <a:extLst>
              <a:ext uri="{FF2B5EF4-FFF2-40B4-BE49-F238E27FC236}">
                <a16:creationId xmlns:a16="http://schemas.microsoft.com/office/drawing/2014/main" id="{95B1A01F-A50C-E5BD-9242-4B1E7D212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300" y="275035"/>
            <a:ext cx="4191000" cy="8014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962CA7-2B93-E043-36A8-89579625A505}"/>
              </a:ext>
            </a:extLst>
          </p:cNvPr>
          <p:cNvSpPr txBox="1"/>
          <p:nvPr/>
        </p:nvSpPr>
        <p:spPr>
          <a:xfrm>
            <a:off x="8951088" y="6496291"/>
            <a:ext cx="303835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FFF"/>
                </a:solidFill>
                <a:latin typeface="DM Sans"/>
              </a:rPr>
              <a:t>Instructional Slide (NOT for presenting)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2812897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41CEF-4F6E-AA18-3972-F57FDB9F3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lose-up of documents and charts">
            <a:extLst>
              <a:ext uri="{FF2B5EF4-FFF2-40B4-BE49-F238E27FC236}">
                <a16:creationId xmlns:a16="http://schemas.microsoft.com/office/drawing/2014/main" id="{EF3644D0-9A8B-A1A4-2D63-150BB678C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 b="12158"/>
          <a:stretch/>
        </p:blipFill>
        <p:spPr>
          <a:xfrm>
            <a:off x="1" y="3110984"/>
            <a:ext cx="7425266" cy="3747016"/>
          </a:xfrm>
          <a:custGeom>
            <a:avLst/>
            <a:gdLst>
              <a:gd name="connsiteX0" fmla="*/ 5921755 w 7859208"/>
              <a:gd name="connsiteY0" fmla="*/ 1999603 h 3965996"/>
              <a:gd name="connsiteX1" fmla="*/ 7859208 w 7859208"/>
              <a:gd name="connsiteY1" fmla="*/ 3937056 h 3965996"/>
              <a:gd name="connsiteX2" fmla="*/ 7830268 w 7859208"/>
              <a:gd name="connsiteY2" fmla="*/ 3965996 h 3965996"/>
              <a:gd name="connsiteX3" fmla="*/ 4013242 w 7859208"/>
              <a:gd name="connsiteY3" fmla="*/ 3965996 h 3965996"/>
              <a:gd name="connsiteX4" fmla="*/ 3984302 w 7859208"/>
              <a:gd name="connsiteY4" fmla="*/ 3937056 h 3965996"/>
              <a:gd name="connsiteX5" fmla="*/ 1960604 w 7859208"/>
              <a:gd name="connsiteY5" fmla="*/ 1999603 h 3965996"/>
              <a:gd name="connsiteX6" fmla="*/ 3898057 w 7859208"/>
              <a:gd name="connsiteY6" fmla="*/ 3937056 h 3965996"/>
              <a:gd name="connsiteX7" fmla="*/ 3869117 w 7859208"/>
              <a:gd name="connsiteY7" fmla="*/ 3965996 h 3965996"/>
              <a:gd name="connsiteX8" fmla="*/ 52091 w 7859208"/>
              <a:gd name="connsiteY8" fmla="*/ 3965996 h 3965996"/>
              <a:gd name="connsiteX9" fmla="*/ 23151 w 7859208"/>
              <a:gd name="connsiteY9" fmla="*/ 3937056 h 3965996"/>
              <a:gd name="connsiteX10" fmla="*/ 1955137 w 7859208"/>
              <a:gd name="connsiteY10" fmla="*/ 96071 h 3965996"/>
              <a:gd name="connsiteX11" fmla="*/ 2845406 w 7859208"/>
              <a:gd name="connsiteY11" fmla="*/ 986341 h 3965996"/>
              <a:gd name="connsiteX12" fmla="*/ 1955137 w 7859208"/>
              <a:gd name="connsiteY12" fmla="*/ 1876610 h 3965996"/>
              <a:gd name="connsiteX13" fmla="*/ 1064867 w 7859208"/>
              <a:gd name="connsiteY13" fmla="*/ 986341 h 3965996"/>
              <a:gd name="connsiteX14" fmla="*/ 0 w 7859208"/>
              <a:gd name="connsiteY14" fmla="*/ 17359 h 3965996"/>
              <a:gd name="connsiteX15" fmla="*/ 1920093 w 7859208"/>
              <a:gd name="connsiteY15" fmla="*/ 1937452 h 3965996"/>
              <a:gd name="connsiteX16" fmla="*/ 0 w 7859208"/>
              <a:gd name="connsiteY16" fmla="*/ 3857545 h 3965996"/>
              <a:gd name="connsiteX17" fmla="*/ 3943790 w 7859208"/>
              <a:gd name="connsiteY17" fmla="*/ 0 h 3965996"/>
              <a:gd name="connsiteX18" fmla="*/ 3943792 w 7859208"/>
              <a:gd name="connsiteY18" fmla="*/ 0 h 3965996"/>
              <a:gd name="connsiteX19" fmla="*/ 5881244 w 7859208"/>
              <a:gd name="connsiteY19" fmla="*/ 1937452 h 3965996"/>
              <a:gd name="connsiteX20" fmla="*/ 3943791 w 7859208"/>
              <a:gd name="connsiteY20" fmla="*/ 3874905 h 3965996"/>
              <a:gd name="connsiteX21" fmla="*/ 2006338 w 7859208"/>
              <a:gd name="connsiteY21" fmla="*/ 1937452 h 396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9208" h="3965996">
                <a:moveTo>
                  <a:pt x="5921755" y="1999603"/>
                </a:moveTo>
                <a:lnTo>
                  <a:pt x="7859208" y="3937056"/>
                </a:lnTo>
                <a:lnTo>
                  <a:pt x="7830268" y="3965996"/>
                </a:lnTo>
                <a:lnTo>
                  <a:pt x="4013242" y="3965996"/>
                </a:lnTo>
                <a:lnTo>
                  <a:pt x="3984302" y="3937056"/>
                </a:lnTo>
                <a:close/>
                <a:moveTo>
                  <a:pt x="1960604" y="1999603"/>
                </a:moveTo>
                <a:lnTo>
                  <a:pt x="3898057" y="3937056"/>
                </a:lnTo>
                <a:lnTo>
                  <a:pt x="3869117" y="3965996"/>
                </a:lnTo>
                <a:lnTo>
                  <a:pt x="52091" y="3965996"/>
                </a:lnTo>
                <a:lnTo>
                  <a:pt x="23151" y="3937056"/>
                </a:lnTo>
                <a:close/>
                <a:moveTo>
                  <a:pt x="1955137" y="96071"/>
                </a:moveTo>
                <a:lnTo>
                  <a:pt x="2845406" y="986341"/>
                </a:lnTo>
                <a:lnTo>
                  <a:pt x="1955137" y="1876610"/>
                </a:lnTo>
                <a:lnTo>
                  <a:pt x="1064867" y="986341"/>
                </a:lnTo>
                <a:close/>
                <a:moveTo>
                  <a:pt x="0" y="17359"/>
                </a:moveTo>
                <a:lnTo>
                  <a:pt x="1920093" y="1937452"/>
                </a:lnTo>
                <a:lnTo>
                  <a:pt x="0" y="3857545"/>
                </a:lnTo>
                <a:close/>
                <a:moveTo>
                  <a:pt x="3943790" y="0"/>
                </a:moveTo>
                <a:lnTo>
                  <a:pt x="3943792" y="0"/>
                </a:lnTo>
                <a:lnTo>
                  <a:pt x="5881244" y="1937452"/>
                </a:lnTo>
                <a:lnTo>
                  <a:pt x="3943791" y="3874905"/>
                </a:lnTo>
                <a:lnTo>
                  <a:pt x="2006338" y="1937452"/>
                </a:lnTo>
                <a:close/>
              </a:path>
            </a:pathLst>
          </a:custGeom>
          <a:effectLst>
            <a:outerShdw blurRad="215900" dist="38100" dir="2700000" algn="t" rotWithShape="0">
              <a:prstClr val="black">
                <a:alpha val="65000"/>
              </a:prstClr>
            </a:outerShdw>
          </a:effectLst>
        </p:spPr>
      </p:pic>
      <p:sp>
        <p:nvSpPr>
          <p:cNvPr id="15" name="TextBox 7">
            <a:extLst>
              <a:ext uri="{FF2B5EF4-FFF2-40B4-BE49-F238E27FC236}">
                <a16:creationId xmlns:a16="http://schemas.microsoft.com/office/drawing/2014/main" id="{2FBA1FC6-17B3-56AF-43D5-6EB5358809A6}"/>
              </a:ext>
            </a:extLst>
          </p:cNvPr>
          <p:cNvSpPr txBox="1"/>
          <p:nvPr/>
        </p:nvSpPr>
        <p:spPr>
          <a:xfrm>
            <a:off x="296531" y="6555045"/>
            <a:ext cx="1205259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40"/>
              </a:lnSpc>
            </a:pPr>
            <a:r>
              <a:rPr lang="en-US" sz="1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COACHE | 2025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CB969CDA-006B-DF26-6AFE-2E7560C730B4}"/>
              </a:ext>
            </a:extLst>
          </p:cNvPr>
          <p:cNvSpPr txBox="1"/>
          <p:nvPr/>
        </p:nvSpPr>
        <p:spPr>
          <a:xfrm>
            <a:off x="10544536" y="6555045"/>
            <a:ext cx="1205259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40"/>
              </a:lnSpc>
            </a:pPr>
            <a:r>
              <a:rPr lang="en-US" sz="1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5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7429EAB-920C-2D0E-29ED-6F5BC6864A01}"/>
              </a:ext>
            </a:extLst>
          </p:cNvPr>
          <p:cNvSpPr txBox="1"/>
          <p:nvPr/>
        </p:nvSpPr>
        <p:spPr>
          <a:xfrm>
            <a:off x="685799" y="721782"/>
            <a:ext cx="4724401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800" spc="-150">
                <a:solidFill>
                  <a:srgbClr val="A51C30"/>
                </a:solidFill>
                <a:latin typeface="Garamond" panose="02020404030301010803" pitchFamily="18" charset="0"/>
                <a:ea typeface="Open Sauce Semi-Bold"/>
                <a:cs typeface="Open Sauce Semi-Bold"/>
                <a:sym typeface="Open Sauce Semi-Bold"/>
              </a:rPr>
              <a:t>Overview of the Faculty Retention and Exit Survey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BA5B84A-5410-C913-CD8E-DFF4C046DA80}"/>
              </a:ext>
            </a:extLst>
          </p:cNvPr>
          <p:cNvSpPr txBox="1">
            <a:spLocks/>
          </p:cNvSpPr>
          <p:nvPr/>
        </p:nvSpPr>
        <p:spPr>
          <a:xfrm>
            <a:off x="5875866" y="677677"/>
            <a:ext cx="5630333" cy="489160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300" b="1">
                <a:latin typeface="Montserrat "/>
                <a:ea typeface="SimSun"/>
                <a:cs typeface="Times New Roman"/>
              </a:rPr>
              <a:t>[ A ] </a:t>
            </a:r>
            <a:r>
              <a:rPr lang="en-US" sz="1300">
                <a:latin typeface="Montserrat "/>
                <a:ea typeface="SimSun"/>
                <a:cs typeface="Times New Roman"/>
              </a:rPr>
              <a:t>partnered</a:t>
            </a:r>
            <a:r>
              <a:rPr lang="en-US" sz="1300" b="1">
                <a:latin typeface="Montserrat "/>
                <a:ea typeface="SimSun"/>
                <a:cs typeface="Times New Roman"/>
              </a:rPr>
              <a:t> </a:t>
            </a:r>
            <a:r>
              <a:rPr lang="en-US" sz="1300">
                <a:latin typeface="Montserrat "/>
                <a:ea typeface="SimSun"/>
                <a:cs typeface="Times New Roman"/>
              </a:rPr>
              <a:t>with the Collaborative on Academic Careers on Higher Education (COACHE) to understand our institution’s </a:t>
            </a:r>
            <a:r>
              <a:rPr lang="en-US" sz="1300" b="1">
                <a:latin typeface="Montserrat "/>
                <a:ea typeface="SimSun"/>
                <a:cs typeface="Times New Roman"/>
              </a:rPr>
              <a:t>strengths and areas for improvement</a:t>
            </a:r>
            <a:r>
              <a:rPr lang="en-US" sz="1300">
                <a:latin typeface="Montserrat "/>
                <a:ea typeface="SimSun"/>
                <a:cs typeface="Times New Roman"/>
              </a:rPr>
              <a:t> in faculty retention. Data collection took place in </a:t>
            </a:r>
            <a:r>
              <a:rPr lang="en-US" sz="1300" b="1">
                <a:latin typeface="Montserrat "/>
                <a:ea typeface="SimSun"/>
                <a:cs typeface="Times New Roman"/>
              </a:rPr>
              <a:t>[ B ]</a:t>
            </a:r>
            <a:r>
              <a:rPr lang="en-US" sz="1300">
                <a:latin typeface="Montserrat "/>
                <a:ea typeface="SimSun"/>
                <a:cs typeface="Times New Roman"/>
              </a:rPr>
              <a:t>. The sample included faculty</a:t>
            </a:r>
            <a:r>
              <a:rPr lang="en-US" sz="1300" b="1">
                <a:latin typeface="Montserrat "/>
                <a:ea typeface="SimSun"/>
                <a:cs typeface="Times New Roman"/>
              </a:rPr>
              <a:t> </a:t>
            </a:r>
            <a:r>
              <a:rPr lang="en-US" sz="1300">
                <a:latin typeface="Montserrat "/>
                <a:ea typeface="SimSun"/>
                <a:cs typeface="Times New Roman"/>
              </a:rPr>
              <a:t>who have voluntarily departed, were retained, and </a:t>
            </a:r>
            <a:r>
              <a:rPr lang="en-US" sz="1300">
                <a:solidFill>
                  <a:srgbClr val="000000"/>
                </a:solidFill>
                <a:latin typeface="Montserrat" panose="00000500000000000000" pitchFamily="2" charset="0"/>
              </a:rPr>
              <a:t>(optional) </a:t>
            </a:r>
            <a:r>
              <a:rPr lang="en-US" sz="1300">
                <a:latin typeface="Montserrat "/>
                <a:ea typeface="SimSun"/>
                <a:cs typeface="Times New Roman"/>
              </a:rPr>
              <a:t>received a pre-emptive retention offer. </a:t>
            </a:r>
          </a:p>
          <a:p>
            <a:pPr marL="0" indent="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300">
                <a:latin typeface="Montserrat "/>
                <a:ea typeface="SimSun"/>
                <a:cs typeface="Times New Roman"/>
              </a:rPr>
              <a:t>The survey report presents </a:t>
            </a:r>
            <a:r>
              <a:rPr lang="en-US" sz="1300" b="1">
                <a:latin typeface="Montserrat "/>
                <a:ea typeface="SimSun"/>
                <a:cs typeface="Times New Roman"/>
              </a:rPr>
              <a:t>nine key themes</a:t>
            </a:r>
            <a:r>
              <a:rPr lang="en-US" sz="1300">
                <a:latin typeface="Montserrat "/>
                <a:ea typeface="SimSun"/>
                <a:cs typeface="Times New Roman"/>
              </a:rPr>
              <a:t> to identify patterns in the </a:t>
            </a:r>
            <a:r>
              <a:rPr lang="en-US" sz="1300" b="1">
                <a:latin typeface="Montserrat "/>
                <a:ea typeface="SimSun"/>
                <a:cs typeface="Times New Roman"/>
              </a:rPr>
              <a:t>causes, costs, and conduct</a:t>
            </a:r>
            <a:r>
              <a:rPr lang="en-US" sz="1300">
                <a:latin typeface="Montserrat "/>
                <a:ea typeface="SimSun"/>
                <a:cs typeface="Times New Roman"/>
              </a:rPr>
              <a:t> of faculty mobility. Results are disaggregated by </a:t>
            </a:r>
            <a:r>
              <a:rPr lang="en-US" sz="1300" b="1">
                <a:latin typeface="Montserrat "/>
                <a:ea typeface="SimSun"/>
                <a:cs typeface="Times New Roman"/>
              </a:rPr>
              <a:t>employment status</a:t>
            </a:r>
            <a:r>
              <a:rPr lang="en-US" sz="1300">
                <a:latin typeface="Montserrat "/>
                <a:ea typeface="SimSun"/>
                <a:cs typeface="Times New Roman"/>
              </a:rPr>
              <a:t> (i.e., retention, departure, or pre-emptive retention). They can also be analyzed by </a:t>
            </a:r>
            <a:r>
              <a:rPr lang="en-US" sz="1300" b="1">
                <a:latin typeface="Montserrat "/>
                <a:ea typeface="SimSun"/>
                <a:cs typeface="Times New Roman"/>
              </a:rPr>
              <a:t>subgroups</a:t>
            </a:r>
            <a:r>
              <a:rPr lang="en-US" sz="1300">
                <a:latin typeface="Montserrat "/>
                <a:ea typeface="SimSun"/>
                <a:cs typeface="Times New Roman"/>
              </a:rPr>
              <a:t>, including gender, race/ethnicity, tenure status, and broad disciplinary categories. In addition, the report offers comparative insights by benchmarking our results against </a:t>
            </a:r>
            <a:r>
              <a:rPr lang="en-US" sz="1300" b="1">
                <a:latin typeface="Montserrat "/>
                <a:ea typeface="SimSun"/>
                <a:cs typeface="Times New Roman"/>
              </a:rPr>
              <a:t>a cohort of institutions</a:t>
            </a:r>
            <a:r>
              <a:rPr lang="en-US" sz="1300">
                <a:latin typeface="Montserrat "/>
                <a:ea typeface="SimSun"/>
                <a:cs typeface="Times New Roman"/>
              </a:rPr>
              <a:t> that participated in the same survey years.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E4E467-C7E2-71B9-5112-E2BE5DF53AD5}"/>
              </a:ext>
            </a:extLst>
          </p:cNvPr>
          <p:cNvGrpSpPr/>
          <p:nvPr/>
        </p:nvGrpSpPr>
        <p:grpSpPr>
          <a:xfrm>
            <a:off x="0" y="6428302"/>
            <a:ext cx="12192000" cy="431287"/>
            <a:chOff x="0" y="6428302"/>
            <a:chExt cx="12192000" cy="431287"/>
          </a:xfrm>
        </p:grpSpPr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AA0BB9BA-F12C-9A04-BF46-EA4A4F10103C}"/>
                </a:ext>
              </a:extLst>
            </p:cNvPr>
            <p:cNvGrpSpPr/>
            <p:nvPr/>
          </p:nvGrpSpPr>
          <p:grpSpPr>
            <a:xfrm>
              <a:off x="0" y="6428302"/>
              <a:ext cx="12192000" cy="431287"/>
              <a:chOff x="0" y="0"/>
              <a:chExt cx="24384000" cy="862574"/>
            </a:xfrm>
          </p:grpSpPr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B074C95-6355-2293-ACFD-77D9D2B72CB5}"/>
                  </a:ext>
                </a:extLst>
              </p:cNvPr>
              <p:cNvSpPr/>
              <p:nvPr/>
            </p:nvSpPr>
            <p:spPr>
              <a:xfrm>
                <a:off x="0" y="0"/>
                <a:ext cx="24384000" cy="862584"/>
              </a:xfrm>
              <a:custGeom>
                <a:avLst/>
                <a:gdLst/>
                <a:ahLst/>
                <a:cxnLst/>
                <a:rect l="l" t="t" r="r" b="b"/>
                <a:pathLst>
                  <a:path w="24384000" h="862584">
                    <a:moveTo>
                      <a:pt x="0" y="0"/>
                    </a:moveTo>
                    <a:lnTo>
                      <a:pt x="24384000" y="0"/>
                    </a:lnTo>
                    <a:lnTo>
                      <a:pt x="24384000" y="862584"/>
                    </a:lnTo>
                    <a:lnTo>
                      <a:pt x="0" y="862584"/>
                    </a:lnTo>
                    <a:close/>
                  </a:path>
                </a:pathLst>
              </a:custGeom>
              <a:solidFill>
                <a:srgbClr val="00294D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0C4863D-406D-525E-C326-CA61C1FBF385}"/>
                </a:ext>
              </a:extLst>
            </p:cNvPr>
            <p:cNvSpPr txBox="1"/>
            <p:nvPr/>
          </p:nvSpPr>
          <p:spPr>
            <a:xfrm>
              <a:off x="296531" y="6555045"/>
              <a:ext cx="5799469" cy="1795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440"/>
                </a:lnSpc>
              </a:pPr>
              <a:r>
                <a:rPr lang="en-US" sz="12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COACHE | Faculty Retention and Exit Survey</a:t>
              </a:r>
            </a:p>
          </p:txBody>
        </p:sp>
      </p:grpSp>
      <p:sp>
        <p:nvSpPr>
          <p:cNvPr id="4" name="AutoShape 6">
            <a:extLst>
              <a:ext uri="{FF2B5EF4-FFF2-40B4-BE49-F238E27FC236}">
                <a16:creationId xmlns:a16="http://schemas.microsoft.com/office/drawing/2014/main" id="{5296AD1C-7BEB-E175-F525-21D77503029E}"/>
              </a:ext>
            </a:extLst>
          </p:cNvPr>
          <p:cNvSpPr/>
          <p:nvPr/>
        </p:nvSpPr>
        <p:spPr>
          <a:xfrm>
            <a:off x="6349" y="6190403"/>
            <a:ext cx="12192000" cy="0"/>
          </a:xfrm>
          <a:prstGeom prst="line">
            <a:avLst/>
          </a:prstGeom>
          <a:ln w="19050" cap="flat">
            <a:solidFill>
              <a:srgbClr val="282A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42474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5FA1B-54D4-931C-285E-3D92426C5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9BF1B420-21E4-260E-3FFC-DA48713D820B}"/>
              </a:ext>
            </a:extLst>
          </p:cNvPr>
          <p:cNvSpPr/>
          <p:nvPr/>
        </p:nvSpPr>
        <p:spPr>
          <a:xfrm>
            <a:off x="2908" y="2259559"/>
            <a:ext cx="12200467" cy="46143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F822FBF4-E070-4350-6573-036B81E22733}"/>
              </a:ext>
            </a:extLst>
          </p:cNvPr>
          <p:cNvSpPr/>
          <p:nvPr/>
        </p:nvSpPr>
        <p:spPr>
          <a:xfrm>
            <a:off x="6349" y="6190403"/>
            <a:ext cx="12192000" cy="0"/>
          </a:xfrm>
          <a:prstGeom prst="line">
            <a:avLst/>
          </a:prstGeom>
          <a:ln w="19050" cap="flat">
            <a:solidFill>
              <a:srgbClr val="282A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0EC1B8-82FB-63CB-840D-D11BE419BA07}"/>
              </a:ext>
            </a:extLst>
          </p:cNvPr>
          <p:cNvGrpSpPr/>
          <p:nvPr/>
        </p:nvGrpSpPr>
        <p:grpSpPr>
          <a:xfrm>
            <a:off x="0" y="6428302"/>
            <a:ext cx="12192000" cy="431287"/>
            <a:chOff x="0" y="6428302"/>
            <a:chExt cx="12192000" cy="431287"/>
          </a:xfrm>
        </p:grpSpPr>
        <p:grpSp>
          <p:nvGrpSpPr>
            <p:cNvPr id="13" name="Group 5">
              <a:extLst>
                <a:ext uri="{FF2B5EF4-FFF2-40B4-BE49-F238E27FC236}">
                  <a16:creationId xmlns:a16="http://schemas.microsoft.com/office/drawing/2014/main" id="{6137F647-BD1F-A2D6-E106-7E2502B2DDDA}"/>
                </a:ext>
              </a:extLst>
            </p:cNvPr>
            <p:cNvGrpSpPr/>
            <p:nvPr/>
          </p:nvGrpSpPr>
          <p:grpSpPr>
            <a:xfrm>
              <a:off x="0" y="6428302"/>
              <a:ext cx="12192000" cy="431287"/>
              <a:chOff x="0" y="0"/>
              <a:chExt cx="24384000" cy="862574"/>
            </a:xfrm>
          </p:grpSpPr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5DFDBB9D-9C42-3247-91B9-CB5DB20B3578}"/>
                  </a:ext>
                </a:extLst>
              </p:cNvPr>
              <p:cNvSpPr/>
              <p:nvPr/>
            </p:nvSpPr>
            <p:spPr>
              <a:xfrm>
                <a:off x="0" y="0"/>
                <a:ext cx="24384000" cy="862584"/>
              </a:xfrm>
              <a:custGeom>
                <a:avLst/>
                <a:gdLst/>
                <a:ahLst/>
                <a:cxnLst/>
                <a:rect l="l" t="t" r="r" b="b"/>
                <a:pathLst>
                  <a:path w="24384000" h="862584">
                    <a:moveTo>
                      <a:pt x="0" y="0"/>
                    </a:moveTo>
                    <a:lnTo>
                      <a:pt x="24384000" y="0"/>
                    </a:lnTo>
                    <a:lnTo>
                      <a:pt x="24384000" y="862584"/>
                    </a:lnTo>
                    <a:lnTo>
                      <a:pt x="0" y="862584"/>
                    </a:lnTo>
                    <a:close/>
                  </a:path>
                </a:pathLst>
              </a:custGeom>
              <a:solidFill>
                <a:srgbClr val="00294D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6EF1E99F-6E11-C569-6346-45FE625971B5}"/>
                </a:ext>
              </a:extLst>
            </p:cNvPr>
            <p:cNvSpPr txBox="1"/>
            <p:nvPr/>
          </p:nvSpPr>
          <p:spPr>
            <a:xfrm>
              <a:off x="296531" y="6555045"/>
              <a:ext cx="5799469" cy="1795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440"/>
                </a:lnSpc>
              </a:pPr>
              <a:r>
                <a:rPr lang="en-US" sz="12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COACHE | Faculty Retention and Exit Survey</a:t>
              </a:r>
            </a:p>
          </p:txBody>
        </p:sp>
      </p:grpSp>
      <p:sp>
        <p:nvSpPr>
          <p:cNvPr id="5" name="TextBox 3">
            <a:extLst>
              <a:ext uri="{FF2B5EF4-FFF2-40B4-BE49-F238E27FC236}">
                <a16:creationId xmlns:a16="http://schemas.microsoft.com/office/drawing/2014/main" id="{C8AC151A-C01C-FD83-32A5-ECA54C9CDA32}"/>
              </a:ext>
            </a:extLst>
          </p:cNvPr>
          <p:cNvSpPr txBox="1"/>
          <p:nvPr/>
        </p:nvSpPr>
        <p:spPr>
          <a:xfrm>
            <a:off x="685800" y="648984"/>
            <a:ext cx="44958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600" b="1" spc="-200">
                <a:solidFill>
                  <a:srgbClr val="282A29"/>
                </a:solidFill>
                <a:latin typeface="DM Sans" pitchFamily="2" charset="0"/>
                <a:ea typeface="Open Sauce Semi-Bold"/>
                <a:cs typeface="Open Sauce Semi-Bold"/>
                <a:sym typeface="Open Sauce Semi-Bold"/>
              </a:rPr>
              <a:t>Instructions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6C6866-96D0-2820-A584-0AC8F06D85B0}"/>
              </a:ext>
            </a:extLst>
          </p:cNvPr>
          <p:cNvSpPr txBox="1"/>
          <p:nvPr/>
        </p:nvSpPr>
        <p:spPr>
          <a:xfrm>
            <a:off x="604836" y="1416945"/>
            <a:ext cx="10996613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1200">
                <a:effectLst/>
                <a:latin typeface="Montserrat" panose="00000500000000000000" pitchFamily="2" charset="0"/>
                <a:ea typeface="SimSun"/>
                <a:cs typeface="Times New Roman"/>
              </a:rPr>
              <a:t>Great job filling in the blanks! </a:t>
            </a:r>
            <a:r>
              <a:rPr lang="en-US" sz="1200">
                <a:latin typeface="Montserrat" panose="00000500000000000000" pitchFamily="2" charset="0"/>
                <a:ea typeface="SimSun"/>
                <a:cs typeface="Times New Roman"/>
              </a:rPr>
              <a:t>In</a:t>
            </a:r>
            <a:r>
              <a:rPr lang="en-US" sz="1200">
                <a:effectLst/>
                <a:latin typeface="Montserrat" panose="00000500000000000000" pitchFamily="2" charset="0"/>
                <a:ea typeface="SimSun"/>
                <a:cs typeface="Times New Roman"/>
              </a:rPr>
              <a:t> Module 1 of the report – The Analytic Sample, you can provide an </a:t>
            </a:r>
            <a:r>
              <a:rPr lang="en-US" sz="1200" b="1">
                <a:effectLst/>
                <a:latin typeface="Montserrat" panose="00000500000000000000" pitchFamily="2" charset="0"/>
                <a:ea typeface="SimSun"/>
                <a:cs typeface="Times New Roman"/>
              </a:rPr>
              <a:t>overview of the faculty sample </a:t>
            </a:r>
            <a:r>
              <a:rPr lang="en-US" sz="1200">
                <a:effectLst/>
                <a:latin typeface="Montserrat" panose="00000500000000000000" pitchFamily="2" charset="0"/>
                <a:ea typeface="SimSun"/>
                <a:cs typeface="Times New Roman"/>
              </a:rPr>
              <a:t>and the </a:t>
            </a:r>
            <a:r>
              <a:rPr lang="en-US" sz="1200" b="1">
                <a:effectLst/>
                <a:latin typeface="Montserrat" panose="00000500000000000000" pitchFamily="2" charset="0"/>
                <a:ea typeface="SimSun"/>
                <a:cs typeface="Times New Roman"/>
              </a:rPr>
              <a:t>response rates</a:t>
            </a:r>
            <a:r>
              <a:rPr lang="en-US" sz="1200">
                <a:effectLst/>
                <a:latin typeface="Montserrat" panose="00000500000000000000" pitchFamily="2" charset="0"/>
                <a:ea typeface="SimSun"/>
                <a:cs typeface="Times New Roman"/>
              </a:rPr>
              <a:t>. Response rates help you understand who is represented in the survey results. </a:t>
            </a:r>
            <a:r>
              <a:rPr lang="en-US" sz="1200">
                <a:latin typeface="Montserrat" panose="00000500000000000000" pitchFamily="2" charset="0"/>
                <a:ea typeface="SimSun"/>
                <a:cs typeface="Times New Roman"/>
              </a:rPr>
              <a:t>We have selected a few data points for you to highlight.</a:t>
            </a:r>
            <a:endParaRPr lang="en-US" sz="1200">
              <a:effectLst/>
              <a:latin typeface="Montserrat" panose="00000500000000000000" pitchFamily="2" charset="0"/>
              <a:ea typeface="SimSun"/>
              <a:cs typeface="Times New Roman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D8039A-E43E-EAC7-B877-83F0653AFBAD}"/>
              </a:ext>
            </a:extLst>
          </p:cNvPr>
          <p:cNvSpPr txBox="1"/>
          <p:nvPr/>
        </p:nvSpPr>
        <p:spPr>
          <a:xfrm>
            <a:off x="685801" y="2431333"/>
            <a:ext cx="5105399" cy="2335832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71450" marR="0" indent="-171450">
              <a:lnSpc>
                <a:spcPct val="14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>
                <a:effectLst/>
                <a:latin typeface="Montserrat"/>
                <a:ea typeface="SimSun"/>
                <a:cs typeface="Times New Roman"/>
              </a:rPr>
              <a:t>A total of</a:t>
            </a:r>
            <a:r>
              <a:rPr lang="en-US" sz="1050" b="1">
                <a:effectLst/>
                <a:latin typeface="Montserrat"/>
                <a:ea typeface="SimSun"/>
                <a:cs typeface="Times New Roman"/>
              </a:rPr>
              <a:t> [ </a:t>
            </a:r>
            <a:r>
              <a:rPr lang="en-US" sz="1050" b="1">
                <a:latin typeface="Montserrat"/>
                <a:ea typeface="SimSun"/>
                <a:cs typeface="Times New Roman"/>
              </a:rPr>
              <a:t>A</a:t>
            </a:r>
            <a:r>
              <a:rPr lang="en-US" sz="1050" b="1">
                <a:effectLst/>
                <a:latin typeface="Montserrat"/>
                <a:ea typeface="SimSun"/>
                <a:cs typeface="Times New Roman"/>
              </a:rPr>
              <a:t> ] </a:t>
            </a:r>
            <a:r>
              <a:rPr lang="en-US" sz="1050">
                <a:effectLst/>
                <a:latin typeface="Montserrat"/>
                <a:ea typeface="SimSun"/>
                <a:cs typeface="Times New Roman"/>
              </a:rPr>
              <a:t>faculty were invited to complete the survey, with</a:t>
            </a:r>
            <a:r>
              <a:rPr lang="en-US" sz="1050" b="1">
                <a:effectLst/>
                <a:latin typeface="Montserrat"/>
                <a:ea typeface="SimSun"/>
                <a:cs typeface="Times New Roman"/>
              </a:rPr>
              <a:t> [ B ]% </a:t>
            </a:r>
            <a:r>
              <a:rPr lang="en-US" sz="1050">
                <a:effectLst/>
                <a:latin typeface="Montserrat"/>
                <a:ea typeface="SimSun"/>
                <a:cs typeface="Times New Roman"/>
              </a:rPr>
              <a:t>having left the institution,</a:t>
            </a:r>
            <a:r>
              <a:rPr lang="en-US" sz="1050" b="1">
                <a:effectLst/>
                <a:latin typeface="Montserrat"/>
                <a:ea typeface="SimSun"/>
                <a:cs typeface="Times New Roman"/>
              </a:rPr>
              <a:t> [ </a:t>
            </a:r>
            <a:r>
              <a:rPr lang="en-US" sz="1050" b="1">
                <a:latin typeface="Montserrat"/>
                <a:ea typeface="SimSun"/>
                <a:cs typeface="Times New Roman"/>
              </a:rPr>
              <a:t>C </a:t>
            </a:r>
            <a:r>
              <a:rPr lang="en-US" sz="1050" b="1">
                <a:effectLst/>
                <a:latin typeface="Montserrat"/>
                <a:ea typeface="SimSun"/>
                <a:cs typeface="Times New Roman"/>
              </a:rPr>
              <a:t>]% </a:t>
            </a:r>
            <a:r>
              <a:rPr lang="en-US" sz="1050">
                <a:effectLst/>
                <a:latin typeface="Montserrat"/>
                <a:ea typeface="SimSun"/>
                <a:cs typeface="Times New Roman"/>
              </a:rPr>
              <a:t>retained, and (</a:t>
            </a:r>
            <a:r>
              <a:rPr lang="en-US" sz="1050">
                <a:latin typeface="Montserrat"/>
                <a:ea typeface="SimSun"/>
                <a:cs typeface="Times New Roman"/>
              </a:rPr>
              <a:t>optional</a:t>
            </a:r>
            <a:r>
              <a:rPr lang="en-US" sz="1050">
                <a:effectLst/>
                <a:latin typeface="Montserrat"/>
                <a:ea typeface="SimSun"/>
                <a:cs typeface="Times New Roman"/>
              </a:rPr>
              <a:t>)</a:t>
            </a:r>
            <a:r>
              <a:rPr lang="en-US" sz="1050" b="1">
                <a:effectLst/>
                <a:latin typeface="Montserrat"/>
                <a:ea typeface="SimSun"/>
                <a:cs typeface="Times New Roman"/>
              </a:rPr>
              <a:t> [ D ]% </a:t>
            </a:r>
            <a:r>
              <a:rPr lang="en-US" sz="1050">
                <a:effectLst/>
                <a:latin typeface="Montserrat"/>
                <a:ea typeface="SimSun"/>
                <a:cs typeface="Times New Roman"/>
              </a:rPr>
              <a:t>preemptively retained. </a:t>
            </a:r>
          </a:p>
          <a:p>
            <a:pPr marL="171450" marR="0" indent="-171450">
              <a:lnSpc>
                <a:spcPct val="14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>
                <a:effectLst/>
                <a:latin typeface="Montserrat"/>
                <a:ea typeface="SimSun"/>
                <a:cs typeface="Times New Roman"/>
              </a:rPr>
              <a:t>(optional) When viewing results by </a:t>
            </a:r>
            <a:r>
              <a:rPr lang="en-US" sz="1050" b="1">
                <a:effectLst/>
                <a:latin typeface="Montserrat"/>
                <a:ea typeface="SimSun"/>
                <a:cs typeface="Times New Roman"/>
              </a:rPr>
              <a:t>[ a subgroup ]</a:t>
            </a:r>
            <a:r>
              <a:rPr lang="en-US" sz="1050">
                <a:effectLst/>
                <a:latin typeface="Montserrat"/>
                <a:ea typeface="SimSun"/>
                <a:cs typeface="Times New Roman"/>
              </a:rPr>
              <a:t>, </a:t>
            </a:r>
            <a:r>
              <a:rPr lang="en-US" sz="1050" b="1">
                <a:effectLst/>
                <a:latin typeface="Montserrat"/>
                <a:ea typeface="SimSun"/>
                <a:cs typeface="Times New Roman"/>
              </a:rPr>
              <a:t>[Group A] </a:t>
            </a:r>
            <a:r>
              <a:rPr lang="en-US" sz="1050">
                <a:effectLst/>
                <a:latin typeface="Montserrat"/>
                <a:ea typeface="SimSun"/>
                <a:cs typeface="Times New Roman"/>
              </a:rPr>
              <a:t>is at higher risk of leaving than </a:t>
            </a:r>
            <a:r>
              <a:rPr lang="en-US" sz="1050" b="1">
                <a:effectLst/>
                <a:latin typeface="Montserrat"/>
                <a:ea typeface="SimSun"/>
                <a:cs typeface="Times New Roman"/>
              </a:rPr>
              <a:t>[Group B]</a:t>
            </a:r>
            <a:r>
              <a:rPr lang="en-US" sz="1050">
                <a:effectLst/>
                <a:latin typeface="Montserrat"/>
                <a:ea typeface="SimSun"/>
                <a:cs typeface="Times New Roman"/>
              </a:rPr>
              <a:t>.</a:t>
            </a:r>
            <a:r>
              <a:rPr lang="en-US" sz="1050" baseline="30000">
                <a:effectLst/>
                <a:latin typeface="Montserrat"/>
                <a:ea typeface="SimSun"/>
                <a:cs typeface="Times New Roman"/>
              </a:rPr>
              <a:t>1</a:t>
            </a:r>
          </a:p>
          <a:p>
            <a:pPr marL="171450" indent="-171450">
              <a:lnSpc>
                <a:spcPct val="14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>
                <a:effectLst/>
                <a:latin typeface="Montserrat"/>
                <a:ea typeface="SimSun"/>
                <a:cs typeface="Times New Roman"/>
              </a:rPr>
              <a:t>The overall response rate was</a:t>
            </a:r>
            <a:r>
              <a:rPr lang="en-US" sz="1050" b="1">
                <a:effectLst/>
                <a:latin typeface="Montserrat"/>
                <a:ea typeface="SimSun"/>
                <a:cs typeface="Times New Roman"/>
              </a:rPr>
              <a:t> [ E ]% </a:t>
            </a:r>
            <a:r>
              <a:rPr lang="en-US" sz="1050">
                <a:effectLst/>
                <a:latin typeface="Montserrat"/>
                <a:ea typeface="SimSun"/>
                <a:cs typeface="Times New Roman"/>
              </a:rPr>
              <a:t>for our institution and </a:t>
            </a:r>
            <a:r>
              <a:rPr lang="en-US" sz="1050" b="1">
                <a:effectLst/>
                <a:latin typeface="Montserrat"/>
                <a:ea typeface="SimSun"/>
                <a:cs typeface="Times New Roman"/>
              </a:rPr>
              <a:t>[ F ]% </a:t>
            </a:r>
            <a:r>
              <a:rPr lang="en-US" sz="1050">
                <a:effectLst/>
                <a:latin typeface="Montserrat"/>
                <a:ea typeface="SimSun"/>
                <a:cs typeface="Times New Roman"/>
              </a:rPr>
              <a:t>for the cohort. </a:t>
            </a:r>
          </a:p>
          <a:p>
            <a:pPr marL="171450" indent="-171450">
              <a:lnSpc>
                <a:spcPct val="14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>
                <a:effectLst/>
                <a:latin typeface="Montserrat"/>
                <a:ea typeface="SimSun"/>
                <a:cs typeface="Times New Roman"/>
              </a:rPr>
              <a:t>(optional) When viewing results by </a:t>
            </a:r>
            <a:r>
              <a:rPr lang="en-US" sz="1050" b="1">
                <a:effectLst/>
                <a:latin typeface="Montserrat"/>
                <a:ea typeface="SimSun"/>
                <a:cs typeface="Times New Roman"/>
              </a:rPr>
              <a:t>[ a subgroup ]</a:t>
            </a:r>
            <a:r>
              <a:rPr lang="en-US" sz="1050">
                <a:effectLst/>
                <a:latin typeface="Montserrat"/>
                <a:ea typeface="SimSun"/>
                <a:cs typeface="Times New Roman"/>
              </a:rPr>
              <a:t>, </a:t>
            </a:r>
            <a:r>
              <a:rPr lang="en-US" sz="1050" b="1">
                <a:effectLst/>
                <a:latin typeface="Montserrat"/>
                <a:ea typeface="SimSun"/>
                <a:cs typeface="Times New Roman"/>
              </a:rPr>
              <a:t>[Group A] </a:t>
            </a:r>
            <a:r>
              <a:rPr lang="en-US" sz="1050">
                <a:effectLst/>
                <a:latin typeface="Montserrat"/>
                <a:ea typeface="SimSun"/>
                <a:cs typeface="Times New Roman"/>
              </a:rPr>
              <a:t>responded at a higher </a:t>
            </a:r>
            <a:r>
              <a:rPr lang="en-US" sz="1050">
                <a:latin typeface="Montserrat"/>
                <a:ea typeface="SimSun"/>
                <a:cs typeface="Times New Roman"/>
              </a:rPr>
              <a:t>rate </a:t>
            </a:r>
            <a:r>
              <a:rPr lang="en-US" sz="1050">
                <a:effectLst/>
                <a:latin typeface="Montserrat"/>
                <a:ea typeface="SimSun"/>
                <a:cs typeface="Times New Roman"/>
              </a:rPr>
              <a:t>than </a:t>
            </a:r>
            <a:r>
              <a:rPr lang="en-US" sz="1050" b="1">
                <a:effectLst/>
                <a:latin typeface="Montserrat"/>
                <a:ea typeface="SimSun"/>
                <a:cs typeface="Times New Roman"/>
              </a:rPr>
              <a:t>[Group B]</a:t>
            </a:r>
            <a:r>
              <a:rPr lang="en-US" sz="1050">
                <a:effectLst/>
                <a:latin typeface="Montserrat"/>
                <a:ea typeface="SimSun"/>
                <a:cs typeface="Times New Roman"/>
              </a:rPr>
              <a:t>.</a:t>
            </a:r>
            <a:r>
              <a:rPr lang="en-US" sz="1050" baseline="30000">
                <a:effectLst/>
                <a:latin typeface="Montserrat"/>
                <a:ea typeface="SimSun"/>
                <a:cs typeface="Times New Roman"/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2D1F3EE-5298-23CA-52B7-6AE7CF8648DB}"/>
              </a:ext>
            </a:extLst>
          </p:cNvPr>
          <p:cNvSpPr txBox="1"/>
          <p:nvPr/>
        </p:nvSpPr>
        <p:spPr>
          <a:xfrm>
            <a:off x="6400800" y="2431333"/>
            <a:ext cx="5105399" cy="278364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050" b="1">
                <a:latin typeface="Montserrat"/>
                <a:ea typeface="SimSun"/>
                <a:cs typeface="Times New Roman"/>
              </a:rPr>
              <a:t>[ A ]: </a:t>
            </a:r>
            <a:r>
              <a:rPr lang="en-US" sz="1050">
                <a:latin typeface="Montserrat"/>
                <a:ea typeface="SimSun"/>
                <a:cs typeface="Times New Roman"/>
              </a:rPr>
              <a:t>From report section 1.1, input the number from </a:t>
            </a:r>
            <a:r>
              <a:rPr lang="en-US" sz="1050" b="1">
                <a:latin typeface="Montserrat"/>
                <a:ea typeface="SimSun"/>
                <a:cs typeface="Times New Roman"/>
              </a:rPr>
              <a:t>Your Institution: n= </a:t>
            </a:r>
            <a:endParaRPr lang="en-US" sz="1050">
              <a:latin typeface="Montserrat"/>
              <a:ea typeface="SimSun"/>
              <a:cs typeface="Times New Roman"/>
            </a:endParaRPr>
          </a:p>
          <a:p>
            <a:pPr>
              <a:lnSpc>
                <a:spcPct val="140000"/>
              </a:lnSpc>
            </a:pPr>
            <a:r>
              <a:rPr lang="en-US" sz="1050" b="1">
                <a:latin typeface="Montserrat"/>
                <a:ea typeface="SimSun"/>
                <a:cs typeface="Times New Roman"/>
              </a:rPr>
              <a:t>[ B ] [ C ] [ D ]: </a:t>
            </a:r>
            <a:r>
              <a:rPr lang="en-US" sz="1050">
                <a:latin typeface="Montserrat"/>
                <a:ea typeface="SimSun"/>
                <a:cs typeface="Times New Roman"/>
              </a:rPr>
              <a:t>From 1.1, input the </a:t>
            </a:r>
            <a:r>
              <a:rPr lang="en-US" sz="1050" b="1">
                <a:latin typeface="Montserrat"/>
                <a:ea typeface="SimSun"/>
                <a:cs typeface="Times New Roman"/>
              </a:rPr>
              <a:t>Departure</a:t>
            </a:r>
            <a:r>
              <a:rPr lang="en-US" sz="1050">
                <a:latin typeface="Montserrat"/>
                <a:ea typeface="SimSun"/>
                <a:cs typeface="Times New Roman"/>
              </a:rPr>
              <a:t>, </a:t>
            </a:r>
            <a:r>
              <a:rPr lang="en-US" sz="1050" b="1">
                <a:latin typeface="Montserrat"/>
                <a:ea typeface="SimSun"/>
                <a:cs typeface="Times New Roman"/>
              </a:rPr>
              <a:t>Retention</a:t>
            </a:r>
            <a:r>
              <a:rPr lang="en-US" sz="1050">
                <a:latin typeface="Montserrat"/>
                <a:ea typeface="SimSun"/>
                <a:cs typeface="Times New Roman"/>
              </a:rPr>
              <a:t>, and (OPTIONAL) </a:t>
            </a:r>
            <a:r>
              <a:rPr lang="en-US" sz="1050" b="1">
                <a:latin typeface="Montserrat"/>
                <a:ea typeface="SimSun"/>
                <a:cs typeface="Times New Roman"/>
              </a:rPr>
              <a:t>Preemptive Retention</a:t>
            </a:r>
            <a:r>
              <a:rPr lang="en-US" sz="1050">
                <a:latin typeface="Montserrat"/>
                <a:ea typeface="SimSun"/>
                <a:cs typeface="Times New Roman"/>
              </a:rPr>
              <a:t> percentage of your institution.</a:t>
            </a:r>
          </a:p>
          <a:p>
            <a:pPr>
              <a:lnSpc>
                <a:spcPct val="140000"/>
              </a:lnSpc>
            </a:pPr>
            <a:r>
              <a:rPr lang="en-US" sz="1050" b="1">
                <a:latin typeface="Montserrat"/>
                <a:ea typeface="SimSun"/>
                <a:cs typeface="Times New Roman"/>
              </a:rPr>
              <a:t>[ 1 ]: </a:t>
            </a:r>
            <a:r>
              <a:rPr lang="en-US" sz="1050">
                <a:latin typeface="Montserrat"/>
                <a:ea typeface="SimSun"/>
                <a:cs typeface="Times New Roman"/>
              </a:rPr>
              <a:t>From 1.1, use the drop-down menu to view results by a subgroup. Which subgroup(s) does your audience care most about? Are there significant with-in group differences? If so, input your findings.</a:t>
            </a:r>
          </a:p>
          <a:p>
            <a:pPr>
              <a:lnSpc>
                <a:spcPct val="140000"/>
              </a:lnSpc>
            </a:pPr>
            <a:r>
              <a:rPr lang="en-US" sz="1050" b="1">
                <a:latin typeface="Montserrat"/>
                <a:ea typeface="SimSun"/>
                <a:cs typeface="Times New Roman"/>
              </a:rPr>
              <a:t>[ E ] [ F ]: </a:t>
            </a:r>
            <a:r>
              <a:rPr lang="en-US" sz="1050">
                <a:latin typeface="Montserrat"/>
                <a:ea typeface="SimSun"/>
                <a:cs typeface="Times New Roman"/>
              </a:rPr>
              <a:t>From 1.3, click on the </a:t>
            </a:r>
            <a:r>
              <a:rPr lang="en-US" sz="1050" b="1">
                <a:latin typeface="Montserrat"/>
                <a:ea typeface="SimSun"/>
                <a:cs typeface="Times New Roman"/>
              </a:rPr>
              <a:t>“Response Rates” link</a:t>
            </a:r>
            <a:r>
              <a:rPr lang="en-US" sz="1050">
                <a:latin typeface="Montserrat"/>
                <a:ea typeface="SimSun"/>
                <a:cs typeface="Times New Roman"/>
              </a:rPr>
              <a:t> above the graph. You will be directed to the Appendix. Then, input </a:t>
            </a:r>
            <a:r>
              <a:rPr lang="en-US" sz="1050">
                <a:effectLst/>
                <a:latin typeface="Montserrat"/>
                <a:ea typeface="SimSun"/>
                <a:cs typeface="Times New Roman"/>
              </a:rPr>
              <a:t>your institution’s </a:t>
            </a:r>
            <a:r>
              <a:rPr lang="en-US" sz="1050" b="1">
                <a:effectLst/>
                <a:latin typeface="Montserrat"/>
                <a:ea typeface="SimSun"/>
                <a:cs typeface="Times New Roman"/>
              </a:rPr>
              <a:t>Total Response Rates </a:t>
            </a:r>
            <a:r>
              <a:rPr lang="en-US" sz="1050">
                <a:effectLst/>
                <a:latin typeface="Montserrat"/>
                <a:ea typeface="SimSun"/>
                <a:cs typeface="Times New Roman"/>
              </a:rPr>
              <a:t>and the cohort’s </a:t>
            </a:r>
            <a:r>
              <a:rPr lang="en-US" sz="1050" b="1">
                <a:effectLst/>
                <a:latin typeface="Montserrat"/>
                <a:ea typeface="SimSun"/>
                <a:cs typeface="Times New Roman"/>
              </a:rPr>
              <a:t>Total Response </a:t>
            </a:r>
            <a:r>
              <a:rPr lang="en-US" sz="1050" b="1">
                <a:latin typeface="Montserrat"/>
                <a:ea typeface="SimSun"/>
                <a:cs typeface="Times New Roman"/>
              </a:rPr>
              <a:t>R</a:t>
            </a:r>
            <a:r>
              <a:rPr lang="en-US" sz="1050" b="1">
                <a:effectLst/>
                <a:latin typeface="Montserrat"/>
                <a:ea typeface="SimSun"/>
                <a:cs typeface="Times New Roman"/>
              </a:rPr>
              <a:t>ates</a:t>
            </a:r>
            <a:r>
              <a:rPr lang="en-US" sz="1050" b="1">
                <a:latin typeface="Montserrat"/>
                <a:ea typeface="SimSun"/>
                <a:cs typeface="Times New Roman"/>
              </a:rPr>
              <a:t> </a:t>
            </a:r>
            <a:r>
              <a:rPr lang="en-US" sz="1050">
                <a:latin typeface="Montserrat"/>
                <a:ea typeface="SimSun"/>
                <a:cs typeface="Times New Roman"/>
              </a:rPr>
              <a:t>from the data table.</a:t>
            </a:r>
            <a:endParaRPr lang="en-US" sz="1050">
              <a:effectLst/>
              <a:latin typeface="Montserrat"/>
              <a:ea typeface="SimSun"/>
              <a:cs typeface="Times New Roman"/>
            </a:endParaRPr>
          </a:p>
          <a:p>
            <a:pPr>
              <a:lnSpc>
                <a:spcPct val="140000"/>
              </a:lnSpc>
            </a:pPr>
            <a:r>
              <a:rPr lang="en-US" sz="1050" b="1">
                <a:latin typeface="Montserrat"/>
                <a:ea typeface="SimSun"/>
                <a:cs typeface="Times New Roman"/>
              </a:rPr>
              <a:t>[ 2 ]: </a:t>
            </a:r>
            <a:r>
              <a:rPr lang="en-US" sz="1050">
                <a:latin typeface="Montserrat"/>
                <a:ea typeface="SimSun"/>
                <a:cs typeface="Times New Roman"/>
              </a:rPr>
              <a:t>From 1.3, use the drop-down menu to view results by a subgroup. Consider any noticeable differences and input your findings.</a:t>
            </a:r>
          </a:p>
        </p:txBody>
      </p:sp>
      <p:pic>
        <p:nvPicPr>
          <p:cNvPr id="12" name="Graphic 11" descr="Chevron arrows with solid fill">
            <a:extLst>
              <a:ext uri="{FF2B5EF4-FFF2-40B4-BE49-F238E27FC236}">
                <a16:creationId xmlns:a16="http://schemas.microsoft.com/office/drawing/2014/main" id="{93BABD2A-7E89-A22B-0637-5824BC2B7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9260" y="527440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74A6C44-5AC0-0A80-D16D-26F5B4C0BD81}"/>
              </a:ext>
            </a:extLst>
          </p:cNvPr>
          <p:cNvSpPr txBox="1"/>
          <p:nvPr/>
        </p:nvSpPr>
        <p:spPr>
          <a:xfrm>
            <a:off x="8766834" y="5408013"/>
            <a:ext cx="3045350" cy="589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1400">
                <a:highlight>
                  <a:srgbClr val="FFFF00"/>
                </a:highlight>
                <a:latin typeface="Montserrat"/>
                <a:ea typeface="SimSun"/>
                <a:cs typeface="Times New Roman"/>
              </a:rPr>
              <a:t>UP NEXT</a:t>
            </a:r>
            <a:r>
              <a:rPr lang="en-US" sz="1400">
                <a:effectLst/>
                <a:latin typeface="Montserrat"/>
                <a:ea typeface="SimSun"/>
                <a:cs typeface="Times New Roman"/>
              </a:rPr>
              <a:t>: Input data points to complete your next slide.</a:t>
            </a:r>
          </a:p>
        </p:txBody>
      </p:sp>
      <p:pic>
        <p:nvPicPr>
          <p:cNvPr id="3" name="Picture 2" descr="A black background with words&#10;&#10;AI-generated content may be incorrect.">
            <a:extLst>
              <a:ext uri="{FF2B5EF4-FFF2-40B4-BE49-F238E27FC236}">
                <a16:creationId xmlns:a16="http://schemas.microsoft.com/office/drawing/2014/main" id="{9DC275B1-2B00-8DCE-B89A-CABA27142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300" y="275035"/>
            <a:ext cx="4191000" cy="8014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DC1D076-ED2C-7D38-03C7-0FA21960E4F4}"/>
              </a:ext>
            </a:extLst>
          </p:cNvPr>
          <p:cNvSpPr txBox="1"/>
          <p:nvPr/>
        </p:nvSpPr>
        <p:spPr>
          <a:xfrm>
            <a:off x="8951088" y="6496291"/>
            <a:ext cx="303835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FFF"/>
                </a:solidFill>
                <a:latin typeface="DM Sans"/>
              </a:rPr>
              <a:t>Instructional Slide (NOT for presenting)</a:t>
            </a:r>
            <a:endParaRPr lang="en-US" err="1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E68E3DC-B800-2562-6969-86311539BAED}"/>
              </a:ext>
            </a:extLst>
          </p:cNvPr>
          <p:cNvGrpSpPr/>
          <p:nvPr/>
        </p:nvGrpSpPr>
        <p:grpSpPr>
          <a:xfrm>
            <a:off x="714440" y="4823137"/>
            <a:ext cx="4805827" cy="1258956"/>
            <a:chOff x="714440" y="4823137"/>
            <a:chExt cx="4805827" cy="125895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434110E-73CA-F67E-BDC8-812E403FA60D}"/>
                </a:ext>
              </a:extLst>
            </p:cNvPr>
            <p:cNvSpPr/>
            <p:nvPr/>
          </p:nvSpPr>
          <p:spPr>
            <a:xfrm>
              <a:off x="714440" y="5167694"/>
              <a:ext cx="4805827" cy="914399"/>
            </a:xfrm>
            <a:prstGeom prst="roundRect">
              <a:avLst/>
            </a:prstGeom>
            <a:solidFill>
              <a:srgbClr val="EBE3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en-US" sz="1050">
                  <a:solidFill>
                    <a:schemeClr val="tx1"/>
                  </a:solidFill>
                  <a:latin typeface="Montserrat "/>
                  <a:ea typeface="Calibri" panose="020F0502020204030204" pitchFamily="34" charset="0"/>
                  <a:cs typeface="Calibri" panose="020F0502020204030204" pitchFamily="34" charset="0"/>
                </a:rPr>
                <a:t>What might the nonresponding groups reveal about those faculty’s exit and retention experiences? What other data sources could help you better understand these groups?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2EB0B3F-8A2F-D193-500E-43B88D579CC9}"/>
                </a:ext>
              </a:extLst>
            </p:cNvPr>
            <p:cNvSpPr txBox="1"/>
            <p:nvPr/>
          </p:nvSpPr>
          <p:spPr>
            <a:xfrm>
              <a:off x="1219288" y="4911985"/>
              <a:ext cx="2395979" cy="3986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20000"/>
                </a:lnSpc>
                <a:spcAft>
                  <a:spcPts val="1000"/>
                </a:spcAft>
                <a:buNone/>
              </a:pPr>
              <a:r>
                <a:rPr lang="en-US" b="1">
                  <a:solidFill>
                    <a:srgbClr val="A51C30"/>
                  </a:solidFill>
                  <a:latin typeface="Montserrat "/>
                  <a:ea typeface="Calibri" panose="020F0502020204030204" pitchFamily="34" charset="0"/>
                  <a:cs typeface="Calibri" panose="020F0502020204030204" pitchFamily="34" charset="0"/>
                </a:rPr>
                <a:t>CONSIDER THIS:</a:t>
              </a:r>
              <a:endParaRPr lang="en-US" b="1">
                <a:solidFill>
                  <a:srgbClr val="A51C30"/>
                </a:solidFill>
                <a:effectLst/>
                <a:latin typeface="Montserrat 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9" name="Graphic 8" descr="Lights On with solid fill">
              <a:extLst>
                <a:ext uri="{FF2B5EF4-FFF2-40B4-BE49-F238E27FC236}">
                  <a16:creationId xmlns:a16="http://schemas.microsoft.com/office/drawing/2014/main" id="{44824FD7-C403-28EC-8C01-7E0C5E8F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2474" y="4823137"/>
              <a:ext cx="476776" cy="444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9908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2D848-786E-E150-C5AF-EBA634596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-up of documents and charts">
            <a:extLst>
              <a:ext uri="{FF2B5EF4-FFF2-40B4-BE49-F238E27FC236}">
                <a16:creationId xmlns:a16="http://schemas.microsoft.com/office/drawing/2014/main" id="{9156D7FB-CFE1-7933-DD6B-A009CCC79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 b="12158"/>
          <a:stretch/>
        </p:blipFill>
        <p:spPr>
          <a:xfrm>
            <a:off x="1" y="3110984"/>
            <a:ext cx="7425266" cy="3747016"/>
          </a:xfrm>
          <a:custGeom>
            <a:avLst/>
            <a:gdLst>
              <a:gd name="connsiteX0" fmla="*/ 5921755 w 7859208"/>
              <a:gd name="connsiteY0" fmla="*/ 1999603 h 3965996"/>
              <a:gd name="connsiteX1" fmla="*/ 7859208 w 7859208"/>
              <a:gd name="connsiteY1" fmla="*/ 3937056 h 3965996"/>
              <a:gd name="connsiteX2" fmla="*/ 7830268 w 7859208"/>
              <a:gd name="connsiteY2" fmla="*/ 3965996 h 3965996"/>
              <a:gd name="connsiteX3" fmla="*/ 4013242 w 7859208"/>
              <a:gd name="connsiteY3" fmla="*/ 3965996 h 3965996"/>
              <a:gd name="connsiteX4" fmla="*/ 3984302 w 7859208"/>
              <a:gd name="connsiteY4" fmla="*/ 3937056 h 3965996"/>
              <a:gd name="connsiteX5" fmla="*/ 1960604 w 7859208"/>
              <a:gd name="connsiteY5" fmla="*/ 1999603 h 3965996"/>
              <a:gd name="connsiteX6" fmla="*/ 3898057 w 7859208"/>
              <a:gd name="connsiteY6" fmla="*/ 3937056 h 3965996"/>
              <a:gd name="connsiteX7" fmla="*/ 3869117 w 7859208"/>
              <a:gd name="connsiteY7" fmla="*/ 3965996 h 3965996"/>
              <a:gd name="connsiteX8" fmla="*/ 52091 w 7859208"/>
              <a:gd name="connsiteY8" fmla="*/ 3965996 h 3965996"/>
              <a:gd name="connsiteX9" fmla="*/ 23151 w 7859208"/>
              <a:gd name="connsiteY9" fmla="*/ 3937056 h 3965996"/>
              <a:gd name="connsiteX10" fmla="*/ 1955137 w 7859208"/>
              <a:gd name="connsiteY10" fmla="*/ 96071 h 3965996"/>
              <a:gd name="connsiteX11" fmla="*/ 2845406 w 7859208"/>
              <a:gd name="connsiteY11" fmla="*/ 986341 h 3965996"/>
              <a:gd name="connsiteX12" fmla="*/ 1955137 w 7859208"/>
              <a:gd name="connsiteY12" fmla="*/ 1876610 h 3965996"/>
              <a:gd name="connsiteX13" fmla="*/ 1064867 w 7859208"/>
              <a:gd name="connsiteY13" fmla="*/ 986341 h 3965996"/>
              <a:gd name="connsiteX14" fmla="*/ 0 w 7859208"/>
              <a:gd name="connsiteY14" fmla="*/ 17359 h 3965996"/>
              <a:gd name="connsiteX15" fmla="*/ 1920093 w 7859208"/>
              <a:gd name="connsiteY15" fmla="*/ 1937452 h 3965996"/>
              <a:gd name="connsiteX16" fmla="*/ 0 w 7859208"/>
              <a:gd name="connsiteY16" fmla="*/ 3857545 h 3965996"/>
              <a:gd name="connsiteX17" fmla="*/ 3943790 w 7859208"/>
              <a:gd name="connsiteY17" fmla="*/ 0 h 3965996"/>
              <a:gd name="connsiteX18" fmla="*/ 3943792 w 7859208"/>
              <a:gd name="connsiteY18" fmla="*/ 0 h 3965996"/>
              <a:gd name="connsiteX19" fmla="*/ 5881244 w 7859208"/>
              <a:gd name="connsiteY19" fmla="*/ 1937452 h 3965996"/>
              <a:gd name="connsiteX20" fmla="*/ 3943791 w 7859208"/>
              <a:gd name="connsiteY20" fmla="*/ 3874905 h 3965996"/>
              <a:gd name="connsiteX21" fmla="*/ 2006338 w 7859208"/>
              <a:gd name="connsiteY21" fmla="*/ 1937452 h 396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9208" h="3965996">
                <a:moveTo>
                  <a:pt x="5921755" y="1999603"/>
                </a:moveTo>
                <a:lnTo>
                  <a:pt x="7859208" y="3937056"/>
                </a:lnTo>
                <a:lnTo>
                  <a:pt x="7830268" y="3965996"/>
                </a:lnTo>
                <a:lnTo>
                  <a:pt x="4013242" y="3965996"/>
                </a:lnTo>
                <a:lnTo>
                  <a:pt x="3984302" y="3937056"/>
                </a:lnTo>
                <a:close/>
                <a:moveTo>
                  <a:pt x="1960604" y="1999603"/>
                </a:moveTo>
                <a:lnTo>
                  <a:pt x="3898057" y="3937056"/>
                </a:lnTo>
                <a:lnTo>
                  <a:pt x="3869117" y="3965996"/>
                </a:lnTo>
                <a:lnTo>
                  <a:pt x="52091" y="3965996"/>
                </a:lnTo>
                <a:lnTo>
                  <a:pt x="23151" y="3937056"/>
                </a:lnTo>
                <a:close/>
                <a:moveTo>
                  <a:pt x="1955137" y="96071"/>
                </a:moveTo>
                <a:lnTo>
                  <a:pt x="2845406" y="986341"/>
                </a:lnTo>
                <a:lnTo>
                  <a:pt x="1955137" y="1876610"/>
                </a:lnTo>
                <a:lnTo>
                  <a:pt x="1064867" y="986341"/>
                </a:lnTo>
                <a:close/>
                <a:moveTo>
                  <a:pt x="0" y="17359"/>
                </a:moveTo>
                <a:lnTo>
                  <a:pt x="1920093" y="1937452"/>
                </a:lnTo>
                <a:lnTo>
                  <a:pt x="0" y="3857545"/>
                </a:lnTo>
                <a:close/>
                <a:moveTo>
                  <a:pt x="3943790" y="0"/>
                </a:moveTo>
                <a:lnTo>
                  <a:pt x="3943792" y="0"/>
                </a:lnTo>
                <a:lnTo>
                  <a:pt x="5881244" y="1937452"/>
                </a:lnTo>
                <a:lnTo>
                  <a:pt x="3943791" y="3874905"/>
                </a:lnTo>
                <a:lnTo>
                  <a:pt x="2006338" y="1937452"/>
                </a:lnTo>
                <a:close/>
              </a:path>
            </a:pathLst>
          </a:custGeom>
          <a:effectLst>
            <a:outerShdw blurRad="215900" dist="38100" dir="2700000" algn="t" rotWithShape="0">
              <a:prstClr val="black">
                <a:alpha val="65000"/>
              </a:prstClr>
            </a:outerShdw>
          </a:effectLst>
        </p:spPr>
      </p:pic>
      <p:sp>
        <p:nvSpPr>
          <p:cNvPr id="6" name="AutoShape 6">
            <a:extLst>
              <a:ext uri="{FF2B5EF4-FFF2-40B4-BE49-F238E27FC236}">
                <a16:creationId xmlns:a16="http://schemas.microsoft.com/office/drawing/2014/main" id="{2A105A91-63F6-4F6A-31C2-8D691DB54A71}"/>
              </a:ext>
            </a:extLst>
          </p:cNvPr>
          <p:cNvSpPr/>
          <p:nvPr/>
        </p:nvSpPr>
        <p:spPr>
          <a:xfrm>
            <a:off x="6349" y="6190403"/>
            <a:ext cx="12192000" cy="0"/>
          </a:xfrm>
          <a:prstGeom prst="line">
            <a:avLst/>
          </a:prstGeom>
          <a:ln w="19050" cap="flat">
            <a:solidFill>
              <a:srgbClr val="282A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521CE5B2-C86E-6578-F39A-C76EB4017503}"/>
              </a:ext>
            </a:extLst>
          </p:cNvPr>
          <p:cNvSpPr txBox="1"/>
          <p:nvPr/>
        </p:nvSpPr>
        <p:spPr>
          <a:xfrm>
            <a:off x="296531" y="6555045"/>
            <a:ext cx="1205259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40"/>
              </a:lnSpc>
            </a:pPr>
            <a:r>
              <a:rPr lang="en-US" sz="1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COACHE | 2025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6222CB1E-85F2-ED2D-7774-825B12C2E6E6}"/>
              </a:ext>
            </a:extLst>
          </p:cNvPr>
          <p:cNvSpPr txBox="1"/>
          <p:nvPr/>
        </p:nvSpPr>
        <p:spPr>
          <a:xfrm>
            <a:off x="10544536" y="6555045"/>
            <a:ext cx="1205259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40"/>
              </a:lnSpc>
            </a:pPr>
            <a:r>
              <a:rPr lang="en-US" sz="1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5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4A3906D-8BAC-72C5-3348-CC084B6F4BD5}"/>
              </a:ext>
            </a:extLst>
          </p:cNvPr>
          <p:cNvSpPr txBox="1"/>
          <p:nvPr/>
        </p:nvSpPr>
        <p:spPr>
          <a:xfrm>
            <a:off x="685799" y="721782"/>
            <a:ext cx="4758268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800">
                <a:solidFill>
                  <a:srgbClr val="A51C30"/>
                </a:solidFill>
                <a:latin typeface="Garamond" panose="02020404030301010803" pitchFamily="18" charset="0"/>
                <a:ea typeface="Open Sauce Semi-Bold"/>
                <a:cs typeface="Open Sauce Semi-Bold"/>
                <a:sym typeface="Open Sauce Semi-Bold"/>
              </a:rPr>
              <a:t>The Analytic Sample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E10647B-9599-8021-313B-E4B0CE7FC14D}"/>
              </a:ext>
            </a:extLst>
          </p:cNvPr>
          <p:cNvSpPr txBox="1">
            <a:spLocks/>
          </p:cNvSpPr>
          <p:nvPr/>
        </p:nvSpPr>
        <p:spPr>
          <a:xfrm>
            <a:off x="5875867" y="677677"/>
            <a:ext cx="5224949" cy="489160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1300" b="1">
                <a:effectLst/>
                <a:latin typeface="Montserrat "/>
                <a:ea typeface="SimSun"/>
                <a:cs typeface="Times New Roman"/>
              </a:rPr>
              <a:t>Characteristics of the Faculty Sample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300">
                <a:effectLst/>
                <a:latin typeface="Montserrat"/>
                <a:ea typeface="SimSun"/>
                <a:cs typeface="Times New Roman"/>
              </a:rPr>
              <a:t>A total of </a:t>
            </a:r>
            <a:r>
              <a:rPr lang="en-US" sz="1300" b="1">
                <a:effectLst/>
                <a:latin typeface="Montserrat"/>
                <a:ea typeface="SimSun"/>
                <a:cs typeface="Times New Roman"/>
              </a:rPr>
              <a:t>[ A ] </a:t>
            </a:r>
            <a:r>
              <a:rPr lang="en-US" sz="1300">
                <a:effectLst/>
                <a:latin typeface="Montserrat"/>
                <a:ea typeface="SimSun"/>
                <a:cs typeface="Times New Roman"/>
              </a:rPr>
              <a:t>faculty were invited to complete the survey, with </a:t>
            </a:r>
            <a:r>
              <a:rPr lang="en-US" sz="1300" b="1">
                <a:effectLst/>
                <a:latin typeface="Montserrat"/>
                <a:ea typeface="SimSun"/>
                <a:cs typeface="Times New Roman"/>
              </a:rPr>
              <a:t>[ B ]% </a:t>
            </a:r>
            <a:r>
              <a:rPr lang="en-US" sz="1300">
                <a:effectLst/>
                <a:latin typeface="Montserrat"/>
                <a:ea typeface="SimSun"/>
                <a:cs typeface="Times New Roman"/>
              </a:rPr>
              <a:t>having left the institution, </a:t>
            </a:r>
            <a:r>
              <a:rPr lang="en-US" sz="1300" b="1">
                <a:effectLst/>
                <a:latin typeface="Montserrat"/>
                <a:ea typeface="SimSun"/>
                <a:cs typeface="Times New Roman"/>
              </a:rPr>
              <a:t>[ C ]% </a:t>
            </a:r>
            <a:r>
              <a:rPr lang="en-US" sz="1300">
                <a:effectLst/>
                <a:latin typeface="Montserrat"/>
                <a:ea typeface="SimSun"/>
                <a:cs typeface="Times New Roman"/>
              </a:rPr>
              <a:t>retained, and (</a:t>
            </a:r>
            <a:r>
              <a:rPr lang="en-US" sz="1300">
                <a:latin typeface="Montserrat"/>
                <a:ea typeface="SimSun"/>
                <a:cs typeface="Times New Roman"/>
              </a:rPr>
              <a:t>optional</a:t>
            </a:r>
            <a:r>
              <a:rPr lang="en-US" sz="1300">
                <a:effectLst/>
                <a:latin typeface="Montserrat"/>
                <a:ea typeface="SimSun"/>
                <a:cs typeface="Times New Roman"/>
              </a:rPr>
              <a:t>) </a:t>
            </a:r>
            <a:r>
              <a:rPr lang="en-US" sz="1300" b="1">
                <a:effectLst/>
                <a:latin typeface="Montserrat"/>
                <a:ea typeface="SimSun"/>
                <a:cs typeface="Times New Roman"/>
              </a:rPr>
              <a:t>[ D ]%</a:t>
            </a:r>
            <a:r>
              <a:rPr lang="en-US" sz="1300">
                <a:effectLst/>
                <a:latin typeface="Montserrat"/>
                <a:ea typeface="SimSun"/>
                <a:cs typeface="Times New Roman"/>
              </a:rPr>
              <a:t> preemptively retained.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300">
                <a:effectLst/>
                <a:latin typeface="Montserrat"/>
                <a:ea typeface="SimSun"/>
                <a:cs typeface="Times New Roman"/>
              </a:rPr>
              <a:t>(optional) When viewing results by </a:t>
            </a:r>
            <a:r>
              <a:rPr lang="en-US" sz="1300" b="1">
                <a:effectLst/>
                <a:latin typeface="Montserrat"/>
                <a:ea typeface="SimSun"/>
                <a:cs typeface="Times New Roman"/>
              </a:rPr>
              <a:t>[ </a:t>
            </a:r>
            <a:r>
              <a:rPr lang="en-US" sz="1300" b="1">
                <a:latin typeface="Montserrat"/>
                <a:ea typeface="SimSun"/>
                <a:cs typeface="Times New Roman"/>
              </a:rPr>
              <a:t>a subgroup</a:t>
            </a:r>
            <a:r>
              <a:rPr lang="en-US" sz="1300" b="1">
                <a:effectLst/>
                <a:latin typeface="Montserrat"/>
                <a:ea typeface="SimSun"/>
                <a:cs typeface="Times New Roman"/>
              </a:rPr>
              <a:t> ]</a:t>
            </a:r>
            <a:r>
              <a:rPr lang="en-US" sz="1300">
                <a:effectLst/>
                <a:latin typeface="Montserrat"/>
                <a:ea typeface="SimSun"/>
                <a:cs typeface="Times New Roman"/>
              </a:rPr>
              <a:t>,</a:t>
            </a:r>
            <a:r>
              <a:rPr lang="en-US" sz="1300" b="1">
                <a:effectLst/>
                <a:latin typeface="Montserrat"/>
                <a:ea typeface="SimSun"/>
                <a:cs typeface="Times New Roman"/>
              </a:rPr>
              <a:t> [Group A] </a:t>
            </a:r>
            <a:r>
              <a:rPr lang="en-US" sz="1300">
                <a:effectLst/>
                <a:latin typeface="Montserrat"/>
                <a:ea typeface="SimSun"/>
                <a:cs typeface="Times New Roman"/>
              </a:rPr>
              <a:t>is at higher risk of leaving than </a:t>
            </a:r>
            <a:r>
              <a:rPr lang="en-US" sz="1300" b="1">
                <a:effectLst/>
                <a:latin typeface="Montserrat"/>
                <a:ea typeface="SimSun"/>
                <a:cs typeface="Times New Roman"/>
              </a:rPr>
              <a:t>[Group B]</a:t>
            </a:r>
            <a:r>
              <a:rPr lang="en-US" sz="1300">
                <a:effectLst/>
                <a:latin typeface="Montserrat"/>
                <a:ea typeface="SimSun"/>
                <a:cs typeface="Times New Roman"/>
              </a:rPr>
              <a:t>.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300" b="1">
                <a:latin typeface="Montserrat "/>
                <a:ea typeface="SimSun"/>
                <a:cs typeface="Times New Roman"/>
              </a:rPr>
              <a:t>Response Rates</a:t>
            </a:r>
            <a:endParaRPr lang="en-US" sz="1300">
              <a:effectLst/>
              <a:latin typeface="Montserrat "/>
              <a:ea typeface="SimSun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300">
                <a:effectLst/>
                <a:latin typeface="Montserrat"/>
                <a:ea typeface="SimSun"/>
                <a:cs typeface="Times New Roman"/>
              </a:rPr>
              <a:t>The overall response rate was</a:t>
            </a:r>
            <a:r>
              <a:rPr lang="en-US" sz="1300" b="1">
                <a:effectLst/>
                <a:latin typeface="Montserrat"/>
                <a:ea typeface="SimSun"/>
                <a:cs typeface="Times New Roman"/>
              </a:rPr>
              <a:t> [ </a:t>
            </a:r>
            <a:r>
              <a:rPr lang="en-US" sz="1300" b="1">
                <a:latin typeface="Montserrat"/>
                <a:ea typeface="SimSun"/>
                <a:cs typeface="Times New Roman"/>
              </a:rPr>
              <a:t>F</a:t>
            </a:r>
            <a:r>
              <a:rPr lang="en-US" sz="1300" b="1">
                <a:effectLst/>
                <a:latin typeface="Montserrat"/>
                <a:ea typeface="SimSun"/>
                <a:cs typeface="Times New Roman"/>
              </a:rPr>
              <a:t> ]% </a:t>
            </a:r>
            <a:r>
              <a:rPr lang="en-US" sz="1300">
                <a:effectLst/>
                <a:latin typeface="Montserrat"/>
                <a:ea typeface="SimSun"/>
                <a:cs typeface="Times New Roman"/>
              </a:rPr>
              <a:t>for our institution and </a:t>
            </a:r>
            <a:r>
              <a:rPr lang="en-US" sz="1300" b="1">
                <a:effectLst/>
                <a:latin typeface="Montserrat"/>
                <a:ea typeface="SimSun"/>
                <a:cs typeface="Times New Roman"/>
              </a:rPr>
              <a:t>[ G ]% </a:t>
            </a:r>
            <a:r>
              <a:rPr lang="en-US" sz="1300">
                <a:effectLst/>
                <a:latin typeface="Montserrat"/>
                <a:ea typeface="SimSun"/>
                <a:cs typeface="Times New Roman"/>
              </a:rPr>
              <a:t>for the cohort.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300">
                <a:effectLst/>
                <a:latin typeface="Montserrat"/>
                <a:ea typeface="SimSun"/>
                <a:cs typeface="Times New Roman"/>
              </a:rPr>
              <a:t>(optional) When viewing results by </a:t>
            </a:r>
            <a:r>
              <a:rPr lang="en-US" sz="1300" b="1">
                <a:effectLst/>
                <a:latin typeface="Montserrat"/>
                <a:ea typeface="SimSun"/>
                <a:cs typeface="Times New Roman"/>
              </a:rPr>
              <a:t>[ </a:t>
            </a:r>
            <a:r>
              <a:rPr lang="en-US" sz="1300" b="1">
                <a:latin typeface="Montserrat"/>
                <a:ea typeface="SimSun"/>
                <a:cs typeface="Times New Roman"/>
              </a:rPr>
              <a:t>a subgroup</a:t>
            </a:r>
            <a:r>
              <a:rPr lang="en-US" sz="1300" b="1">
                <a:effectLst/>
                <a:latin typeface="Montserrat"/>
                <a:ea typeface="SimSun"/>
                <a:cs typeface="Times New Roman"/>
              </a:rPr>
              <a:t> ]</a:t>
            </a:r>
            <a:r>
              <a:rPr lang="en-US" sz="1300">
                <a:effectLst/>
                <a:latin typeface="Montserrat"/>
                <a:ea typeface="SimSun"/>
                <a:cs typeface="Times New Roman"/>
              </a:rPr>
              <a:t>,</a:t>
            </a:r>
            <a:r>
              <a:rPr lang="en-US" sz="1300" b="1">
                <a:effectLst/>
                <a:latin typeface="Montserrat"/>
                <a:ea typeface="SimSun"/>
                <a:cs typeface="Times New Roman"/>
              </a:rPr>
              <a:t> [Group A] </a:t>
            </a:r>
            <a:r>
              <a:rPr lang="en-US" sz="1300">
                <a:effectLst/>
                <a:latin typeface="Montserrat"/>
                <a:ea typeface="SimSun"/>
                <a:cs typeface="Times New Roman"/>
              </a:rPr>
              <a:t>responded at a higher </a:t>
            </a:r>
            <a:r>
              <a:rPr lang="en-US" sz="1300">
                <a:latin typeface="Montserrat"/>
                <a:ea typeface="SimSun"/>
                <a:cs typeface="Times New Roman"/>
              </a:rPr>
              <a:t>rate </a:t>
            </a:r>
            <a:r>
              <a:rPr lang="en-US" sz="1300">
                <a:effectLst/>
                <a:latin typeface="Montserrat"/>
                <a:ea typeface="SimSun"/>
                <a:cs typeface="Times New Roman"/>
              </a:rPr>
              <a:t>than </a:t>
            </a:r>
            <a:r>
              <a:rPr lang="en-US" sz="1300" b="1">
                <a:effectLst/>
                <a:latin typeface="Montserrat"/>
                <a:ea typeface="SimSun"/>
                <a:cs typeface="Times New Roman"/>
              </a:rPr>
              <a:t>[Group B]</a:t>
            </a:r>
            <a:r>
              <a:rPr lang="en-US" sz="1300">
                <a:effectLst/>
                <a:latin typeface="Montserrat"/>
                <a:ea typeface="SimSun"/>
                <a:cs typeface="Times New Roman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AAC509-95AE-9AD7-94B9-51F8638CE7F6}"/>
              </a:ext>
            </a:extLst>
          </p:cNvPr>
          <p:cNvGrpSpPr/>
          <p:nvPr/>
        </p:nvGrpSpPr>
        <p:grpSpPr>
          <a:xfrm>
            <a:off x="0" y="6428302"/>
            <a:ext cx="12192000" cy="431287"/>
            <a:chOff x="0" y="6428302"/>
            <a:chExt cx="12192000" cy="431287"/>
          </a:xfrm>
        </p:grpSpPr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9721A3A1-62CD-4998-38AB-D0B8A6E1D699}"/>
                </a:ext>
              </a:extLst>
            </p:cNvPr>
            <p:cNvGrpSpPr/>
            <p:nvPr/>
          </p:nvGrpSpPr>
          <p:grpSpPr>
            <a:xfrm>
              <a:off x="0" y="6428302"/>
              <a:ext cx="12192000" cy="431287"/>
              <a:chOff x="0" y="0"/>
              <a:chExt cx="24384000" cy="862574"/>
            </a:xfrm>
          </p:grpSpPr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12F4494E-354A-B430-35DD-FC5F93088262}"/>
                  </a:ext>
                </a:extLst>
              </p:cNvPr>
              <p:cNvSpPr/>
              <p:nvPr/>
            </p:nvSpPr>
            <p:spPr>
              <a:xfrm>
                <a:off x="0" y="0"/>
                <a:ext cx="24384000" cy="862584"/>
              </a:xfrm>
              <a:custGeom>
                <a:avLst/>
                <a:gdLst/>
                <a:ahLst/>
                <a:cxnLst/>
                <a:rect l="l" t="t" r="r" b="b"/>
                <a:pathLst>
                  <a:path w="24384000" h="862584">
                    <a:moveTo>
                      <a:pt x="0" y="0"/>
                    </a:moveTo>
                    <a:lnTo>
                      <a:pt x="24384000" y="0"/>
                    </a:lnTo>
                    <a:lnTo>
                      <a:pt x="24384000" y="862584"/>
                    </a:lnTo>
                    <a:lnTo>
                      <a:pt x="0" y="862584"/>
                    </a:lnTo>
                    <a:close/>
                  </a:path>
                </a:pathLst>
              </a:custGeom>
              <a:solidFill>
                <a:srgbClr val="00294D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379718-2C4E-8F05-7574-631ADEB31142}"/>
                </a:ext>
              </a:extLst>
            </p:cNvPr>
            <p:cNvSpPr txBox="1"/>
            <p:nvPr/>
          </p:nvSpPr>
          <p:spPr>
            <a:xfrm>
              <a:off x="296531" y="6555045"/>
              <a:ext cx="5799469" cy="1795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440"/>
                </a:lnSpc>
              </a:pPr>
              <a:r>
                <a:rPr lang="en-US" sz="12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COACHE | Faculty Retention and Exit Survey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2708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ED3A0-0BCD-02B5-43CB-6FA13F9FC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D92C4FCB-E9D0-DACC-29E1-DDD2EA1A031D}"/>
              </a:ext>
            </a:extLst>
          </p:cNvPr>
          <p:cNvSpPr/>
          <p:nvPr/>
        </p:nvSpPr>
        <p:spPr>
          <a:xfrm>
            <a:off x="0" y="2370662"/>
            <a:ext cx="12200467" cy="4487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282051F4-AEB8-D73F-1A67-75072BB10E25}"/>
              </a:ext>
            </a:extLst>
          </p:cNvPr>
          <p:cNvSpPr/>
          <p:nvPr/>
        </p:nvSpPr>
        <p:spPr>
          <a:xfrm>
            <a:off x="6349" y="6190403"/>
            <a:ext cx="12192000" cy="0"/>
          </a:xfrm>
          <a:prstGeom prst="line">
            <a:avLst/>
          </a:prstGeom>
          <a:ln w="19050" cap="flat">
            <a:solidFill>
              <a:srgbClr val="282A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13" name="Group 5">
            <a:extLst>
              <a:ext uri="{FF2B5EF4-FFF2-40B4-BE49-F238E27FC236}">
                <a16:creationId xmlns:a16="http://schemas.microsoft.com/office/drawing/2014/main" id="{89C9F608-B613-15FC-FB0C-B60DCDFCFF36}"/>
              </a:ext>
            </a:extLst>
          </p:cNvPr>
          <p:cNvGrpSpPr/>
          <p:nvPr/>
        </p:nvGrpSpPr>
        <p:grpSpPr>
          <a:xfrm>
            <a:off x="0" y="6428302"/>
            <a:ext cx="12192000" cy="431287"/>
            <a:chOff x="0" y="0"/>
            <a:chExt cx="24384000" cy="862574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766E657E-BED0-93D2-7691-E5A719C11C4A}"/>
                </a:ext>
              </a:extLst>
            </p:cNvPr>
            <p:cNvSpPr/>
            <p:nvPr/>
          </p:nvSpPr>
          <p:spPr>
            <a:xfrm>
              <a:off x="0" y="0"/>
              <a:ext cx="24384000" cy="862584"/>
            </a:xfrm>
            <a:custGeom>
              <a:avLst/>
              <a:gdLst/>
              <a:ahLst/>
              <a:cxnLst/>
              <a:rect l="l" t="t" r="r" b="b"/>
              <a:pathLst>
                <a:path w="24384000" h="862584">
                  <a:moveTo>
                    <a:pt x="0" y="0"/>
                  </a:moveTo>
                  <a:lnTo>
                    <a:pt x="24384000" y="0"/>
                  </a:lnTo>
                  <a:lnTo>
                    <a:pt x="24384000" y="862584"/>
                  </a:lnTo>
                  <a:lnTo>
                    <a:pt x="0" y="862584"/>
                  </a:lnTo>
                  <a:close/>
                </a:path>
              </a:pathLst>
            </a:custGeom>
            <a:solidFill>
              <a:srgbClr val="00294D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5" name="TextBox 7">
            <a:extLst>
              <a:ext uri="{FF2B5EF4-FFF2-40B4-BE49-F238E27FC236}">
                <a16:creationId xmlns:a16="http://schemas.microsoft.com/office/drawing/2014/main" id="{A6C1D913-705E-C6FA-97BD-A3A3618BB737}"/>
              </a:ext>
            </a:extLst>
          </p:cNvPr>
          <p:cNvSpPr txBox="1"/>
          <p:nvPr/>
        </p:nvSpPr>
        <p:spPr>
          <a:xfrm>
            <a:off x="296531" y="6555045"/>
            <a:ext cx="5799469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COACHE | Faculty Retention and Exit Survey</a:t>
            </a:r>
          </a:p>
        </p:txBody>
      </p:sp>
      <p:pic>
        <p:nvPicPr>
          <p:cNvPr id="40" name="Graphic 39" descr="Chevron arrows with solid fill">
            <a:extLst>
              <a:ext uri="{FF2B5EF4-FFF2-40B4-BE49-F238E27FC236}">
                <a16:creationId xmlns:a16="http://schemas.microsoft.com/office/drawing/2014/main" id="{0272032F-6DDF-F313-C70D-312CE7171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9260" y="527440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DA481F1-BF5D-7528-F2C6-28BCBC03B941}"/>
              </a:ext>
            </a:extLst>
          </p:cNvPr>
          <p:cNvSpPr txBox="1"/>
          <p:nvPr/>
        </p:nvSpPr>
        <p:spPr>
          <a:xfrm>
            <a:off x="8766834" y="5408013"/>
            <a:ext cx="3045350" cy="589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1400">
                <a:highlight>
                  <a:srgbClr val="FFFF00"/>
                </a:highlight>
                <a:latin typeface="Montserrat"/>
                <a:ea typeface="SimSun"/>
                <a:cs typeface="Times New Roman"/>
              </a:rPr>
              <a:t>UP NEXT</a:t>
            </a:r>
            <a:r>
              <a:rPr lang="en-US" sz="1400">
                <a:effectLst/>
                <a:latin typeface="Montserrat"/>
                <a:ea typeface="SimSun"/>
                <a:cs typeface="Times New Roman"/>
              </a:rPr>
              <a:t>: </a:t>
            </a:r>
            <a:r>
              <a:rPr lang="en-US" sz="1400">
                <a:latin typeface="Montserrat"/>
                <a:ea typeface="SimSun"/>
                <a:cs typeface="Times New Roman"/>
              </a:rPr>
              <a:t>I</a:t>
            </a:r>
            <a:r>
              <a:rPr lang="en-US" sz="1400">
                <a:effectLst/>
                <a:latin typeface="Montserrat"/>
                <a:ea typeface="SimSun"/>
                <a:cs typeface="Times New Roman"/>
              </a:rPr>
              <a:t>nput data points to complete your next slide.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5D9D5262-BEE1-114E-0CAD-BC9045458658}"/>
              </a:ext>
            </a:extLst>
          </p:cNvPr>
          <p:cNvSpPr txBox="1"/>
          <p:nvPr/>
        </p:nvSpPr>
        <p:spPr>
          <a:xfrm>
            <a:off x="685800" y="648984"/>
            <a:ext cx="44958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600" b="1" spc="-200">
                <a:solidFill>
                  <a:srgbClr val="282A29"/>
                </a:solidFill>
                <a:latin typeface="DM Sans" pitchFamily="2" charset="0"/>
                <a:ea typeface="Open Sauce Semi-Bold"/>
                <a:cs typeface="Open Sauce Semi-Bold"/>
                <a:sym typeface="Open Sauce Semi-Bold"/>
              </a:rPr>
              <a:t>Instructions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93293E-D1F0-B2B4-5AB3-269634805BFD}"/>
              </a:ext>
            </a:extLst>
          </p:cNvPr>
          <p:cNvSpPr txBox="1"/>
          <p:nvPr/>
        </p:nvSpPr>
        <p:spPr>
          <a:xfrm>
            <a:off x="604836" y="1416945"/>
            <a:ext cx="10996613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1200">
                <a:effectLst/>
                <a:latin typeface="Montserrat" panose="00000500000000000000" pitchFamily="2" charset="0"/>
                <a:ea typeface="SimSun"/>
                <a:cs typeface="Times New Roman"/>
              </a:rPr>
              <a:t>In Module 2 – Weighing the Factors, we can </a:t>
            </a:r>
            <a:r>
              <a:rPr lang="en-US" sz="1200">
                <a:latin typeface="Montserrat" panose="00000500000000000000" pitchFamily="2" charset="0"/>
                <a:ea typeface="SimSun"/>
                <a:cs typeface="Times New Roman"/>
              </a:rPr>
              <a:t>highlight</a:t>
            </a:r>
            <a:r>
              <a:rPr lang="en-US" sz="1200">
                <a:effectLst/>
                <a:latin typeface="Montserrat" panose="00000500000000000000" pitchFamily="2" charset="0"/>
                <a:ea typeface="SimSun"/>
                <a:cs typeface="Times New Roman"/>
              </a:rPr>
              <a:t> </a:t>
            </a:r>
            <a:r>
              <a:rPr lang="en-US" sz="1200" b="1">
                <a:effectLst/>
                <a:latin typeface="Montserrat" panose="00000500000000000000" pitchFamily="2" charset="0"/>
                <a:ea typeface="SimSun"/>
                <a:cs typeface="Times New Roman"/>
              </a:rPr>
              <a:t>factors that your faculty considered most while deciding whether to leave or to stay. </a:t>
            </a:r>
            <a:r>
              <a:rPr lang="en-US" sz="1200">
                <a:effectLst/>
                <a:latin typeface="Montserrat" panose="00000500000000000000" pitchFamily="2" charset="0"/>
                <a:ea typeface="SimSun"/>
                <a:cs typeface="Times New Roman"/>
              </a:rPr>
              <a:t>While some factors, like geographic location, may be outside institutional control, the data are still important because they help </a:t>
            </a:r>
            <a:r>
              <a:rPr lang="en-US" sz="1200">
                <a:latin typeface="Montserrat" panose="00000500000000000000" pitchFamily="2" charset="0"/>
                <a:ea typeface="SimSun"/>
                <a:cs typeface="Times New Roman"/>
              </a:rPr>
              <a:t>us to  </a:t>
            </a:r>
            <a:r>
              <a:rPr lang="en-US" sz="1200">
                <a:effectLst/>
                <a:latin typeface="Montserrat" panose="00000500000000000000" pitchFamily="2" charset="0"/>
                <a:ea typeface="SimSun"/>
                <a:cs typeface="Times New Roman"/>
              </a:rPr>
              <a:t>understand how faculty see the institution.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F4E4B6-D025-E5A6-7C70-3D34A31B7C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356" b="5808"/>
          <a:stretch/>
        </p:blipFill>
        <p:spPr>
          <a:xfrm>
            <a:off x="685801" y="2619927"/>
            <a:ext cx="6808542" cy="337722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58D5B42-2B85-F1ED-9211-10E7CA1D845B}"/>
              </a:ext>
            </a:extLst>
          </p:cNvPr>
          <p:cNvSpPr txBox="1"/>
          <p:nvPr/>
        </p:nvSpPr>
        <p:spPr>
          <a:xfrm>
            <a:off x="8009467" y="2648868"/>
            <a:ext cx="3496731" cy="74770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050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From 2.1, select the “Top 5 Most Selected Factors” button to pull factors. Note that these are the factors considered most by faculty </a:t>
            </a:r>
            <a:r>
              <a:rPr lang="en-US" sz="1050" b="1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overall</a:t>
            </a:r>
            <a:r>
              <a:rPr lang="en-US" sz="1050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840FBD2B-4366-F820-CCB6-E35FE55E01E8}"/>
              </a:ext>
            </a:extLst>
          </p:cNvPr>
          <p:cNvSpPr/>
          <p:nvPr/>
        </p:nvSpPr>
        <p:spPr>
          <a:xfrm>
            <a:off x="3592299" y="3252388"/>
            <a:ext cx="555585" cy="521669"/>
          </a:xfrm>
          <a:prstGeom prst="leftArrow">
            <a:avLst/>
          </a:prstGeom>
          <a:solidFill>
            <a:srgbClr val="A51C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ords&#10;&#10;AI-generated content may be incorrect.">
            <a:extLst>
              <a:ext uri="{FF2B5EF4-FFF2-40B4-BE49-F238E27FC236}">
                <a16:creationId xmlns:a16="http://schemas.microsoft.com/office/drawing/2014/main" id="{B5E4D0FA-5F02-67B2-18F3-A2A48E998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0300" y="275035"/>
            <a:ext cx="4191000" cy="8014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E8F29B-FEB6-443D-2789-2245D9DC370D}"/>
              </a:ext>
            </a:extLst>
          </p:cNvPr>
          <p:cNvSpPr txBox="1"/>
          <p:nvPr/>
        </p:nvSpPr>
        <p:spPr>
          <a:xfrm>
            <a:off x="8951088" y="6496291"/>
            <a:ext cx="303835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FFF"/>
                </a:solidFill>
                <a:latin typeface="DM Sans"/>
              </a:rPr>
              <a:t>Instructional Slide (NOT for presenting)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2541818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54C99-A081-BDC6-4F33-B3E09D2F8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-up of documents and charts">
            <a:extLst>
              <a:ext uri="{FF2B5EF4-FFF2-40B4-BE49-F238E27FC236}">
                <a16:creationId xmlns:a16="http://schemas.microsoft.com/office/drawing/2014/main" id="{53E2E9C0-936F-3F77-3D85-987083566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 b="12158"/>
          <a:stretch/>
        </p:blipFill>
        <p:spPr>
          <a:xfrm>
            <a:off x="1" y="3110984"/>
            <a:ext cx="7425266" cy="3747016"/>
          </a:xfrm>
          <a:custGeom>
            <a:avLst/>
            <a:gdLst>
              <a:gd name="connsiteX0" fmla="*/ 5921755 w 7859208"/>
              <a:gd name="connsiteY0" fmla="*/ 1999603 h 3965996"/>
              <a:gd name="connsiteX1" fmla="*/ 7859208 w 7859208"/>
              <a:gd name="connsiteY1" fmla="*/ 3937056 h 3965996"/>
              <a:gd name="connsiteX2" fmla="*/ 7830268 w 7859208"/>
              <a:gd name="connsiteY2" fmla="*/ 3965996 h 3965996"/>
              <a:gd name="connsiteX3" fmla="*/ 4013242 w 7859208"/>
              <a:gd name="connsiteY3" fmla="*/ 3965996 h 3965996"/>
              <a:gd name="connsiteX4" fmla="*/ 3984302 w 7859208"/>
              <a:gd name="connsiteY4" fmla="*/ 3937056 h 3965996"/>
              <a:gd name="connsiteX5" fmla="*/ 1960604 w 7859208"/>
              <a:gd name="connsiteY5" fmla="*/ 1999603 h 3965996"/>
              <a:gd name="connsiteX6" fmla="*/ 3898057 w 7859208"/>
              <a:gd name="connsiteY6" fmla="*/ 3937056 h 3965996"/>
              <a:gd name="connsiteX7" fmla="*/ 3869117 w 7859208"/>
              <a:gd name="connsiteY7" fmla="*/ 3965996 h 3965996"/>
              <a:gd name="connsiteX8" fmla="*/ 52091 w 7859208"/>
              <a:gd name="connsiteY8" fmla="*/ 3965996 h 3965996"/>
              <a:gd name="connsiteX9" fmla="*/ 23151 w 7859208"/>
              <a:gd name="connsiteY9" fmla="*/ 3937056 h 3965996"/>
              <a:gd name="connsiteX10" fmla="*/ 1955137 w 7859208"/>
              <a:gd name="connsiteY10" fmla="*/ 96071 h 3965996"/>
              <a:gd name="connsiteX11" fmla="*/ 2845406 w 7859208"/>
              <a:gd name="connsiteY11" fmla="*/ 986341 h 3965996"/>
              <a:gd name="connsiteX12" fmla="*/ 1955137 w 7859208"/>
              <a:gd name="connsiteY12" fmla="*/ 1876610 h 3965996"/>
              <a:gd name="connsiteX13" fmla="*/ 1064867 w 7859208"/>
              <a:gd name="connsiteY13" fmla="*/ 986341 h 3965996"/>
              <a:gd name="connsiteX14" fmla="*/ 0 w 7859208"/>
              <a:gd name="connsiteY14" fmla="*/ 17359 h 3965996"/>
              <a:gd name="connsiteX15" fmla="*/ 1920093 w 7859208"/>
              <a:gd name="connsiteY15" fmla="*/ 1937452 h 3965996"/>
              <a:gd name="connsiteX16" fmla="*/ 0 w 7859208"/>
              <a:gd name="connsiteY16" fmla="*/ 3857545 h 3965996"/>
              <a:gd name="connsiteX17" fmla="*/ 3943790 w 7859208"/>
              <a:gd name="connsiteY17" fmla="*/ 0 h 3965996"/>
              <a:gd name="connsiteX18" fmla="*/ 3943792 w 7859208"/>
              <a:gd name="connsiteY18" fmla="*/ 0 h 3965996"/>
              <a:gd name="connsiteX19" fmla="*/ 5881244 w 7859208"/>
              <a:gd name="connsiteY19" fmla="*/ 1937452 h 3965996"/>
              <a:gd name="connsiteX20" fmla="*/ 3943791 w 7859208"/>
              <a:gd name="connsiteY20" fmla="*/ 3874905 h 3965996"/>
              <a:gd name="connsiteX21" fmla="*/ 2006338 w 7859208"/>
              <a:gd name="connsiteY21" fmla="*/ 1937452 h 396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9208" h="3965996">
                <a:moveTo>
                  <a:pt x="5921755" y="1999603"/>
                </a:moveTo>
                <a:lnTo>
                  <a:pt x="7859208" y="3937056"/>
                </a:lnTo>
                <a:lnTo>
                  <a:pt x="7830268" y="3965996"/>
                </a:lnTo>
                <a:lnTo>
                  <a:pt x="4013242" y="3965996"/>
                </a:lnTo>
                <a:lnTo>
                  <a:pt x="3984302" y="3937056"/>
                </a:lnTo>
                <a:close/>
                <a:moveTo>
                  <a:pt x="1960604" y="1999603"/>
                </a:moveTo>
                <a:lnTo>
                  <a:pt x="3898057" y="3937056"/>
                </a:lnTo>
                <a:lnTo>
                  <a:pt x="3869117" y="3965996"/>
                </a:lnTo>
                <a:lnTo>
                  <a:pt x="52091" y="3965996"/>
                </a:lnTo>
                <a:lnTo>
                  <a:pt x="23151" y="3937056"/>
                </a:lnTo>
                <a:close/>
                <a:moveTo>
                  <a:pt x="1955137" y="96071"/>
                </a:moveTo>
                <a:lnTo>
                  <a:pt x="2845406" y="986341"/>
                </a:lnTo>
                <a:lnTo>
                  <a:pt x="1955137" y="1876610"/>
                </a:lnTo>
                <a:lnTo>
                  <a:pt x="1064867" y="986341"/>
                </a:lnTo>
                <a:close/>
                <a:moveTo>
                  <a:pt x="0" y="17359"/>
                </a:moveTo>
                <a:lnTo>
                  <a:pt x="1920093" y="1937452"/>
                </a:lnTo>
                <a:lnTo>
                  <a:pt x="0" y="3857545"/>
                </a:lnTo>
                <a:close/>
                <a:moveTo>
                  <a:pt x="3943790" y="0"/>
                </a:moveTo>
                <a:lnTo>
                  <a:pt x="3943792" y="0"/>
                </a:lnTo>
                <a:lnTo>
                  <a:pt x="5881244" y="1937452"/>
                </a:lnTo>
                <a:lnTo>
                  <a:pt x="3943791" y="3874905"/>
                </a:lnTo>
                <a:lnTo>
                  <a:pt x="2006338" y="1937452"/>
                </a:lnTo>
                <a:close/>
              </a:path>
            </a:pathLst>
          </a:custGeom>
          <a:effectLst>
            <a:outerShdw blurRad="215900" dist="38100" dir="2700000" algn="t" rotWithShape="0">
              <a:prstClr val="black">
                <a:alpha val="65000"/>
              </a:prstClr>
            </a:outerShdw>
          </a:effectLst>
        </p:spPr>
      </p:pic>
      <p:sp>
        <p:nvSpPr>
          <p:cNvPr id="6" name="AutoShape 6">
            <a:extLst>
              <a:ext uri="{FF2B5EF4-FFF2-40B4-BE49-F238E27FC236}">
                <a16:creationId xmlns:a16="http://schemas.microsoft.com/office/drawing/2014/main" id="{7FBC8D11-906A-995C-87B2-A268A797A977}"/>
              </a:ext>
            </a:extLst>
          </p:cNvPr>
          <p:cNvSpPr/>
          <p:nvPr/>
        </p:nvSpPr>
        <p:spPr>
          <a:xfrm>
            <a:off x="6349" y="6190403"/>
            <a:ext cx="12192000" cy="0"/>
          </a:xfrm>
          <a:prstGeom prst="line">
            <a:avLst/>
          </a:prstGeom>
          <a:ln w="19050" cap="flat">
            <a:solidFill>
              <a:srgbClr val="282A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5E44897C-4E25-B076-3C19-F99D8044102E}"/>
              </a:ext>
            </a:extLst>
          </p:cNvPr>
          <p:cNvSpPr txBox="1"/>
          <p:nvPr/>
        </p:nvSpPr>
        <p:spPr>
          <a:xfrm>
            <a:off x="296531" y="6555045"/>
            <a:ext cx="1205259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40"/>
              </a:lnSpc>
            </a:pPr>
            <a:r>
              <a:rPr lang="en-US" sz="1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COACHE | 2025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230370DA-0D6B-0C16-8DF0-4615E2CD6DA1}"/>
              </a:ext>
            </a:extLst>
          </p:cNvPr>
          <p:cNvSpPr txBox="1"/>
          <p:nvPr/>
        </p:nvSpPr>
        <p:spPr>
          <a:xfrm>
            <a:off x="10544536" y="6555045"/>
            <a:ext cx="1205259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40"/>
              </a:lnSpc>
            </a:pPr>
            <a:r>
              <a:rPr lang="en-US" sz="1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5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8330691-DDF8-E7BC-D8FF-1563754676FE}"/>
              </a:ext>
            </a:extLst>
          </p:cNvPr>
          <p:cNvSpPr txBox="1"/>
          <p:nvPr/>
        </p:nvSpPr>
        <p:spPr>
          <a:xfrm>
            <a:off x="685799" y="721782"/>
            <a:ext cx="4868334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800">
                <a:solidFill>
                  <a:srgbClr val="A51C30"/>
                </a:solidFill>
                <a:latin typeface="Garamond" panose="02020404030301010803" pitchFamily="18" charset="0"/>
                <a:ea typeface="Open Sauce Semi-Bold"/>
                <a:cs typeface="Open Sauce Semi-Bold"/>
                <a:sym typeface="Open Sauce Semi-Bold"/>
              </a:rPr>
              <a:t>Most Compelling Factors for Decision to Stay or Leave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9FC1F19-C1F7-E243-C6EF-24330B05C686}"/>
              </a:ext>
            </a:extLst>
          </p:cNvPr>
          <p:cNvSpPr txBox="1">
            <a:spLocks/>
          </p:cNvSpPr>
          <p:nvPr/>
        </p:nvSpPr>
        <p:spPr>
          <a:xfrm>
            <a:off x="5875866" y="677677"/>
            <a:ext cx="5630333" cy="48916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1300">
                <a:effectLst/>
                <a:latin typeface="Montserrat "/>
                <a:ea typeface="SimSun" panose="02010600030101010101" pitchFamily="2" charset="-122"/>
                <a:cs typeface="Times New Roman" panose="02020603050405020304" pitchFamily="18" charset="0"/>
              </a:rPr>
              <a:t>These are the top 5 factors our faculty respondents considered most </a:t>
            </a:r>
            <a:r>
              <a:rPr lang="en-US" sz="1300">
                <a:latin typeface="Montserrat "/>
                <a:ea typeface="SimSun" panose="02010600030101010101" pitchFamily="2" charset="-122"/>
                <a:cs typeface="Times New Roman" panose="02020603050405020304" pitchFamily="18" charset="0"/>
              </a:rPr>
              <a:t>compelling in their </a:t>
            </a:r>
            <a:r>
              <a:rPr lang="en-US" sz="1300">
                <a:effectLst/>
                <a:latin typeface="Montserrat "/>
                <a:ea typeface="SimSun" panose="02010600030101010101" pitchFamily="2" charset="-122"/>
                <a:cs typeface="Times New Roman" panose="02020603050405020304" pitchFamily="18" charset="0"/>
              </a:rPr>
              <a:t>decision to stay or leave. </a:t>
            </a:r>
          </a:p>
          <a:p>
            <a:pPr marL="0" marR="0">
              <a:lnSpc>
                <a:spcPct val="120000"/>
              </a:lnSpc>
              <a:spcAft>
                <a:spcPts val="1000"/>
              </a:spcAft>
              <a:buNone/>
            </a:pPr>
            <a:endParaRPr lang="en-US" sz="1300">
              <a:effectLst/>
              <a:latin typeface="Montserrat 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498637-D8EF-76D2-995E-854AAAA5F065}"/>
              </a:ext>
            </a:extLst>
          </p:cNvPr>
          <p:cNvGrpSpPr/>
          <p:nvPr/>
        </p:nvGrpSpPr>
        <p:grpSpPr>
          <a:xfrm>
            <a:off x="0" y="6428302"/>
            <a:ext cx="12192000" cy="431287"/>
            <a:chOff x="0" y="6428302"/>
            <a:chExt cx="12192000" cy="431287"/>
          </a:xfrm>
        </p:grpSpPr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DABEB336-A856-639D-105F-95F30740579B}"/>
                </a:ext>
              </a:extLst>
            </p:cNvPr>
            <p:cNvGrpSpPr/>
            <p:nvPr/>
          </p:nvGrpSpPr>
          <p:grpSpPr>
            <a:xfrm>
              <a:off x="0" y="6428302"/>
              <a:ext cx="12192000" cy="431287"/>
              <a:chOff x="0" y="0"/>
              <a:chExt cx="24384000" cy="862574"/>
            </a:xfrm>
          </p:grpSpPr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C91CDE1E-A81A-E914-99C5-51F71F2DC177}"/>
                  </a:ext>
                </a:extLst>
              </p:cNvPr>
              <p:cNvSpPr/>
              <p:nvPr/>
            </p:nvSpPr>
            <p:spPr>
              <a:xfrm>
                <a:off x="0" y="0"/>
                <a:ext cx="24384000" cy="862584"/>
              </a:xfrm>
              <a:custGeom>
                <a:avLst/>
                <a:gdLst/>
                <a:ahLst/>
                <a:cxnLst/>
                <a:rect l="l" t="t" r="r" b="b"/>
                <a:pathLst>
                  <a:path w="24384000" h="862584">
                    <a:moveTo>
                      <a:pt x="0" y="0"/>
                    </a:moveTo>
                    <a:lnTo>
                      <a:pt x="24384000" y="0"/>
                    </a:lnTo>
                    <a:lnTo>
                      <a:pt x="24384000" y="862584"/>
                    </a:lnTo>
                    <a:lnTo>
                      <a:pt x="0" y="862584"/>
                    </a:lnTo>
                    <a:close/>
                  </a:path>
                </a:pathLst>
              </a:custGeom>
              <a:solidFill>
                <a:srgbClr val="00294D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E68D1B2-F4D7-6C4F-785C-D39B5539D718}"/>
                </a:ext>
              </a:extLst>
            </p:cNvPr>
            <p:cNvSpPr txBox="1"/>
            <p:nvPr/>
          </p:nvSpPr>
          <p:spPr>
            <a:xfrm>
              <a:off x="296531" y="6555045"/>
              <a:ext cx="5799469" cy="1795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440"/>
                </a:lnSpc>
              </a:pPr>
              <a:r>
                <a:rPr lang="en-US" sz="12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COACHE | Faculty Retention and Exit Survey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D9ACB0-CA02-C433-C671-D6A182ACB217}"/>
              </a:ext>
            </a:extLst>
          </p:cNvPr>
          <p:cNvGrpSpPr/>
          <p:nvPr/>
        </p:nvGrpSpPr>
        <p:grpSpPr>
          <a:xfrm>
            <a:off x="5977467" y="1546103"/>
            <a:ext cx="5772328" cy="614210"/>
            <a:chOff x="5977467" y="1546103"/>
            <a:chExt cx="5772328" cy="61421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DB1680C-5D2E-187A-92C5-F9FD89319BCA}"/>
                </a:ext>
              </a:extLst>
            </p:cNvPr>
            <p:cNvSpPr/>
            <p:nvPr/>
          </p:nvSpPr>
          <p:spPr>
            <a:xfrm>
              <a:off x="5977467" y="1546103"/>
              <a:ext cx="5772328" cy="61421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solidFill>
                  <a:srgbClr val="00294D"/>
                </a:solidFill>
                <a:latin typeface="Montserrat 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663611-AEC0-7AC6-3262-84FE7C5A4904}"/>
                </a:ext>
              </a:extLst>
            </p:cNvPr>
            <p:cNvSpPr txBox="1"/>
            <p:nvPr/>
          </p:nvSpPr>
          <p:spPr>
            <a:xfrm>
              <a:off x="6637866" y="1650465"/>
              <a:ext cx="4964459" cy="358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300" b="1">
                  <a:latin typeface="Montserrat "/>
                </a:rPr>
                <a:t>[Factor 1]</a:t>
              </a:r>
              <a:endParaRPr lang="en-US" sz="1300">
                <a:latin typeface="Montserrat 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C7C578-0333-B9B5-EB13-30456E889BDC}"/>
              </a:ext>
            </a:extLst>
          </p:cNvPr>
          <p:cNvGrpSpPr/>
          <p:nvPr/>
        </p:nvGrpSpPr>
        <p:grpSpPr>
          <a:xfrm>
            <a:off x="5977467" y="2474963"/>
            <a:ext cx="5772328" cy="614210"/>
            <a:chOff x="5977467" y="1546103"/>
            <a:chExt cx="5772328" cy="61421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F965351-CDC9-3476-87ED-B4CAC93D640C}"/>
                </a:ext>
              </a:extLst>
            </p:cNvPr>
            <p:cNvSpPr/>
            <p:nvPr/>
          </p:nvSpPr>
          <p:spPr>
            <a:xfrm>
              <a:off x="5977467" y="1546103"/>
              <a:ext cx="5772328" cy="61421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solidFill>
                  <a:srgbClr val="00294D"/>
                </a:solidFill>
                <a:latin typeface="Montserrat 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12D0FC1-DCBA-C4A6-747B-7E4336EF4846}"/>
                </a:ext>
              </a:extLst>
            </p:cNvPr>
            <p:cNvSpPr txBox="1"/>
            <p:nvPr/>
          </p:nvSpPr>
          <p:spPr>
            <a:xfrm>
              <a:off x="6637866" y="1626499"/>
              <a:ext cx="4964459" cy="358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300" b="1">
                  <a:latin typeface="Montserrat "/>
                </a:rPr>
                <a:t>[Factor 2]</a:t>
              </a:r>
              <a:endParaRPr lang="en-US" sz="1300">
                <a:latin typeface="Montserrat 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98CF09A-C77D-0F51-28C9-67107C491B8E}"/>
              </a:ext>
            </a:extLst>
          </p:cNvPr>
          <p:cNvGrpSpPr/>
          <p:nvPr/>
        </p:nvGrpSpPr>
        <p:grpSpPr>
          <a:xfrm>
            <a:off x="5977467" y="3403823"/>
            <a:ext cx="5772328" cy="614210"/>
            <a:chOff x="5977467" y="1546103"/>
            <a:chExt cx="5772328" cy="61421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FD9CEED-E093-0716-10FF-3AC7E922F208}"/>
                </a:ext>
              </a:extLst>
            </p:cNvPr>
            <p:cNvSpPr/>
            <p:nvPr/>
          </p:nvSpPr>
          <p:spPr>
            <a:xfrm>
              <a:off x="5977467" y="1546103"/>
              <a:ext cx="5772328" cy="61421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solidFill>
                  <a:srgbClr val="00294D"/>
                </a:solidFill>
                <a:latin typeface="Montserrat 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1A7D64A-1CD1-FE6F-822F-1F235919AB1A}"/>
                </a:ext>
              </a:extLst>
            </p:cNvPr>
            <p:cNvSpPr txBox="1"/>
            <p:nvPr/>
          </p:nvSpPr>
          <p:spPr>
            <a:xfrm>
              <a:off x="6637866" y="1642082"/>
              <a:ext cx="4964459" cy="358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300" b="1">
                  <a:latin typeface="Montserrat "/>
                </a:rPr>
                <a:t>[Factor 3]</a:t>
              </a:r>
              <a:endParaRPr lang="en-US" sz="1300">
                <a:latin typeface="Montserrat 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B459ACF-8906-C52C-0945-F1762B85C011}"/>
              </a:ext>
            </a:extLst>
          </p:cNvPr>
          <p:cNvGrpSpPr/>
          <p:nvPr/>
        </p:nvGrpSpPr>
        <p:grpSpPr>
          <a:xfrm>
            <a:off x="5977467" y="4332683"/>
            <a:ext cx="5772328" cy="614210"/>
            <a:chOff x="5977467" y="1546103"/>
            <a:chExt cx="5772328" cy="61421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16E643F-3067-B2E9-24C4-546BBAC33D66}"/>
                </a:ext>
              </a:extLst>
            </p:cNvPr>
            <p:cNvSpPr/>
            <p:nvPr/>
          </p:nvSpPr>
          <p:spPr>
            <a:xfrm>
              <a:off x="5977467" y="1546103"/>
              <a:ext cx="5772328" cy="61421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solidFill>
                  <a:srgbClr val="00294D"/>
                </a:solidFill>
                <a:latin typeface="Montserrat 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B41D949-761A-232F-B4C9-819A987486E2}"/>
                </a:ext>
              </a:extLst>
            </p:cNvPr>
            <p:cNvSpPr txBox="1"/>
            <p:nvPr/>
          </p:nvSpPr>
          <p:spPr>
            <a:xfrm>
              <a:off x="6637866" y="1617608"/>
              <a:ext cx="4964459" cy="358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300" b="1">
                  <a:latin typeface="Montserrat "/>
                </a:rPr>
                <a:t>[Factor 4]</a:t>
              </a:r>
              <a:endParaRPr lang="en-US" sz="1300">
                <a:latin typeface="Montserrat 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4E842C6-D5B5-F2C1-A99E-2BB3F9578EA1}"/>
              </a:ext>
            </a:extLst>
          </p:cNvPr>
          <p:cNvGrpSpPr/>
          <p:nvPr/>
        </p:nvGrpSpPr>
        <p:grpSpPr>
          <a:xfrm>
            <a:off x="5977467" y="5261543"/>
            <a:ext cx="5772328" cy="614210"/>
            <a:chOff x="5977467" y="1546103"/>
            <a:chExt cx="5772328" cy="61421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2EEA8C5-4052-E1D0-E2DD-FE46DF8EE1B8}"/>
                </a:ext>
              </a:extLst>
            </p:cNvPr>
            <p:cNvSpPr/>
            <p:nvPr/>
          </p:nvSpPr>
          <p:spPr>
            <a:xfrm>
              <a:off x="5977467" y="1546103"/>
              <a:ext cx="5772328" cy="61421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solidFill>
                  <a:srgbClr val="00294D"/>
                </a:solidFill>
                <a:latin typeface="Montserrat 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C0067E1-A36E-67A0-F79C-32F361D6B07F}"/>
                </a:ext>
              </a:extLst>
            </p:cNvPr>
            <p:cNvSpPr txBox="1"/>
            <p:nvPr/>
          </p:nvSpPr>
          <p:spPr>
            <a:xfrm>
              <a:off x="6637866" y="1637304"/>
              <a:ext cx="4964459" cy="358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300" b="1">
                  <a:latin typeface="Montserrat "/>
                </a:rPr>
                <a:t>[Factor 5]</a:t>
              </a:r>
              <a:endParaRPr lang="en-US" sz="1300">
                <a:latin typeface="Montserrat "/>
              </a:endParaRPr>
            </a:p>
          </p:txBody>
        </p:sp>
      </p:grpSp>
      <p:pic>
        <p:nvPicPr>
          <p:cNvPr id="39" name="Graphic 38" descr="Badge with solid fill">
            <a:extLst>
              <a:ext uri="{FF2B5EF4-FFF2-40B4-BE49-F238E27FC236}">
                <a16:creationId xmlns:a16="http://schemas.microsoft.com/office/drawing/2014/main" id="{790E74B4-9E37-17DC-A25D-0DB1DD26D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5421" y="2572412"/>
            <a:ext cx="451041" cy="454432"/>
          </a:xfrm>
          <a:prstGeom prst="rect">
            <a:avLst/>
          </a:prstGeom>
        </p:spPr>
      </p:pic>
      <p:pic>
        <p:nvPicPr>
          <p:cNvPr id="40" name="Graphic 39" descr="Badge 3 with solid fill">
            <a:extLst>
              <a:ext uri="{FF2B5EF4-FFF2-40B4-BE49-F238E27FC236}">
                <a16:creationId xmlns:a16="http://schemas.microsoft.com/office/drawing/2014/main" id="{091076BA-2725-46F3-BEB5-D636A8FF5F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5421" y="3491699"/>
            <a:ext cx="451041" cy="454432"/>
          </a:xfrm>
          <a:prstGeom prst="rect">
            <a:avLst/>
          </a:prstGeom>
        </p:spPr>
      </p:pic>
      <p:pic>
        <p:nvPicPr>
          <p:cNvPr id="41" name="Graphic 40" descr="Badge 4 with solid fill">
            <a:extLst>
              <a:ext uri="{FF2B5EF4-FFF2-40B4-BE49-F238E27FC236}">
                <a16:creationId xmlns:a16="http://schemas.microsoft.com/office/drawing/2014/main" id="{69041AAB-F419-1B24-56EF-42A6C8DDA2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95421" y="4410986"/>
            <a:ext cx="451041" cy="454432"/>
          </a:xfrm>
          <a:prstGeom prst="rect">
            <a:avLst/>
          </a:prstGeom>
        </p:spPr>
      </p:pic>
      <p:pic>
        <p:nvPicPr>
          <p:cNvPr id="42" name="Graphic 41" descr="Badge 5 with solid fill">
            <a:extLst>
              <a:ext uri="{FF2B5EF4-FFF2-40B4-BE49-F238E27FC236}">
                <a16:creationId xmlns:a16="http://schemas.microsoft.com/office/drawing/2014/main" id="{CAA0F829-2F21-3547-5B6F-C6028112FB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95421" y="5330272"/>
            <a:ext cx="451041" cy="454432"/>
          </a:xfrm>
          <a:prstGeom prst="rect">
            <a:avLst/>
          </a:prstGeom>
        </p:spPr>
      </p:pic>
      <p:pic>
        <p:nvPicPr>
          <p:cNvPr id="43" name="Graphic 42" descr="Badge 1 with solid fill">
            <a:extLst>
              <a:ext uri="{FF2B5EF4-FFF2-40B4-BE49-F238E27FC236}">
                <a16:creationId xmlns:a16="http://schemas.microsoft.com/office/drawing/2014/main" id="{8A08276D-624B-07EA-A984-99299E40EB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95421" y="1637620"/>
            <a:ext cx="466431" cy="46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99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12887-EE98-705B-5FBC-C04B66573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AFDA95BC-CBDB-A5E1-2793-F43220130F35}"/>
              </a:ext>
            </a:extLst>
          </p:cNvPr>
          <p:cNvSpPr/>
          <p:nvPr/>
        </p:nvSpPr>
        <p:spPr>
          <a:xfrm>
            <a:off x="-6349" y="2149062"/>
            <a:ext cx="12204698" cy="4708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12EDD7E8-0E77-3BA3-10D7-A4CEDE1450EA}"/>
              </a:ext>
            </a:extLst>
          </p:cNvPr>
          <p:cNvSpPr/>
          <p:nvPr/>
        </p:nvSpPr>
        <p:spPr>
          <a:xfrm>
            <a:off x="6349" y="6190403"/>
            <a:ext cx="12192000" cy="0"/>
          </a:xfrm>
          <a:prstGeom prst="line">
            <a:avLst/>
          </a:prstGeom>
          <a:ln w="19050" cap="flat">
            <a:solidFill>
              <a:srgbClr val="282A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0A51654-970F-4407-A9D6-9E7B7AFFA08B}"/>
              </a:ext>
            </a:extLst>
          </p:cNvPr>
          <p:cNvGrpSpPr/>
          <p:nvPr/>
        </p:nvGrpSpPr>
        <p:grpSpPr>
          <a:xfrm>
            <a:off x="0" y="6428302"/>
            <a:ext cx="12192000" cy="431287"/>
            <a:chOff x="0" y="6428302"/>
            <a:chExt cx="12192000" cy="431287"/>
          </a:xfrm>
        </p:grpSpPr>
        <p:grpSp>
          <p:nvGrpSpPr>
            <p:cNvPr id="13" name="Group 5">
              <a:extLst>
                <a:ext uri="{FF2B5EF4-FFF2-40B4-BE49-F238E27FC236}">
                  <a16:creationId xmlns:a16="http://schemas.microsoft.com/office/drawing/2014/main" id="{2B2512A6-8290-E2CC-7813-33C70163129C}"/>
                </a:ext>
              </a:extLst>
            </p:cNvPr>
            <p:cNvGrpSpPr/>
            <p:nvPr/>
          </p:nvGrpSpPr>
          <p:grpSpPr>
            <a:xfrm>
              <a:off x="0" y="6428302"/>
              <a:ext cx="12192000" cy="431287"/>
              <a:chOff x="0" y="0"/>
              <a:chExt cx="24384000" cy="862574"/>
            </a:xfrm>
          </p:grpSpPr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6D252CE3-2CE9-5E86-22B8-EDD6D3C5C14B}"/>
                  </a:ext>
                </a:extLst>
              </p:cNvPr>
              <p:cNvSpPr/>
              <p:nvPr/>
            </p:nvSpPr>
            <p:spPr>
              <a:xfrm>
                <a:off x="0" y="0"/>
                <a:ext cx="24384000" cy="862584"/>
              </a:xfrm>
              <a:custGeom>
                <a:avLst/>
                <a:gdLst/>
                <a:ahLst/>
                <a:cxnLst/>
                <a:rect l="l" t="t" r="r" b="b"/>
                <a:pathLst>
                  <a:path w="24384000" h="862584">
                    <a:moveTo>
                      <a:pt x="0" y="0"/>
                    </a:moveTo>
                    <a:lnTo>
                      <a:pt x="24384000" y="0"/>
                    </a:lnTo>
                    <a:lnTo>
                      <a:pt x="24384000" y="862584"/>
                    </a:lnTo>
                    <a:lnTo>
                      <a:pt x="0" y="862584"/>
                    </a:lnTo>
                    <a:close/>
                  </a:path>
                </a:pathLst>
              </a:custGeom>
              <a:solidFill>
                <a:srgbClr val="00294D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ADDEA5A1-AFAC-3BE6-1BF2-22DEA0C92289}"/>
                </a:ext>
              </a:extLst>
            </p:cNvPr>
            <p:cNvSpPr txBox="1"/>
            <p:nvPr/>
          </p:nvSpPr>
          <p:spPr>
            <a:xfrm>
              <a:off x="296531" y="6555045"/>
              <a:ext cx="5799469" cy="1795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440"/>
                </a:lnSpc>
              </a:pPr>
              <a:r>
                <a:rPr lang="en-US" sz="12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COACHE | Faculty Retention and Exit Survey</a:t>
              </a:r>
            </a:p>
          </p:txBody>
        </p:sp>
      </p:grpSp>
      <p:sp>
        <p:nvSpPr>
          <p:cNvPr id="5" name="TextBox 3">
            <a:extLst>
              <a:ext uri="{FF2B5EF4-FFF2-40B4-BE49-F238E27FC236}">
                <a16:creationId xmlns:a16="http://schemas.microsoft.com/office/drawing/2014/main" id="{0377FD6A-F319-A3CC-BBA9-6262DEE221A9}"/>
              </a:ext>
            </a:extLst>
          </p:cNvPr>
          <p:cNvSpPr txBox="1"/>
          <p:nvPr/>
        </p:nvSpPr>
        <p:spPr>
          <a:xfrm>
            <a:off x="685800" y="648984"/>
            <a:ext cx="44958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600" b="1" spc="-200">
                <a:solidFill>
                  <a:srgbClr val="282A29"/>
                </a:solidFill>
                <a:latin typeface="DM Sans" pitchFamily="2" charset="0"/>
                <a:ea typeface="Open Sauce Semi-Bold"/>
                <a:cs typeface="Open Sauce Semi-Bold"/>
                <a:sym typeface="Open Sauce Semi-Bold"/>
              </a:rPr>
              <a:t>Instructions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9293B7-3AAF-387E-DAE7-1830F0469187}"/>
              </a:ext>
            </a:extLst>
          </p:cNvPr>
          <p:cNvSpPr txBox="1"/>
          <p:nvPr/>
        </p:nvSpPr>
        <p:spPr>
          <a:xfrm>
            <a:off x="604836" y="1416945"/>
            <a:ext cx="10996613" cy="51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1200">
                <a:latin typeface="Montserrat"/>
                <a:ea typeface="SimSun"/>
                <a:cs typeface="Times New Roman"/>
              </a:rPr>
              <a:t>Module 3 – Spouses &amp; Partners explores </a:t>
            </a:r>
            <a:r>
              <a:rPr lang="en-US" sz="1200" b="1">
                <a:latin typeface="Montserrat"/>
                <a:ea typeface="SimSun"/>
                <a:cs typeface="Times New Roman"/>
              </a:rPr>
              <a:t>dual careers</a:t>
            </a:r>
            <a:r>
              <a:rPr lang="en-US" sz="1200">
                <a:latin typeface="Montserrat"/>
                <a:ea typeface="SimSun"/>
                <a:cs typeface="Times New Roman"/>
              </a:rPr>
              <a:t> on your campus. Spousal employment can be a contributor to faculty departure, as well as a long-term retention strategy. </a:t>
            </a:r>
            <a:endParaRPr lang="en-US" sz="1200">
              <a:effectLst/>
              <a:latin typeface="Montserrat"/>
              <a:ea typeface="SimSun"/>
              <a:cs typeface="Times New Roman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B4444E2-4653-2054-E25E-A2E026DD46CC}"/>
              </a:ext>
            </a:extLst>
          </p:cNvPr>
          <p:cNvSpPr txBox="1"/>
          <p:nvPr/>
        </p:nvSpPr>
        <p:spPr>
          <a:xfrm>
            <a:off x="685802" y="2602283"/>
            <a:ext cx="4805825" cy="1503297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71450" marR="0" indent="-171450">
              <a:lnSpc>
                <a:spcPct val="14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1">
                <a:effectLst/>
                <a:latin typeface="Montserrat"/>
                <a:ea typeface="SimSun"/>
                <a:cs typeface="Times New Roman"/>
              </a:rPr>
              <a:t>[ A ]% </a:t>
            </a:r>
            <a:r>
              <a:rPr lang="en-US" sz="1050">
                <a:effectLst/>
                <a:latin typeface="Montserrat"/>
                <a:ea typeface="SimSun"/>
                <a:cs typeface="Times New Roman"/>
              </a:rPr>
              <a:t>of surveyed faculty reported being married or partnered. Of those, </a:t>
            </a:r>
          </a:p>
          <a:p>
            <a:pPr marL="171450" marR="0" indent="-171450">
              <a:lnSpc>
                <a:spcPct val="14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1">
                <a:effectLst/>
                <a:latin typeface="Montserrat"/>
                <a:ea typeface="SimSun"/>
                <a:cs typeface="Times New Roman"/>
              </a:rPr>
              <a:t>[ B ]% </a:t>
            </a:r>
            <a:r>
              <a:rPr lang="en-US" sz="1050">
                <a:effectLst/>
                <a:latin typeface="Montserrat"/>
                <a:ea typeface="SimSun"/>
                <a:cs typeface="Times New Roman"/>
              </a:rPr>
              <a:t>received an offer first before their spouse searched for or secured a job. </a:t>
            </a:r>
            <a:r>
              <a:rPr lang="en-US" sz="1050" b="1">
                <a:effectLst/>
                <a:latin typeface="Montserrat"/>
                <a:ea typeface="SimSun"/>
                <a:cs typeface="Times New Roman"/>
              </a:rPr>
              <a:t>[ C ]% </a:t>
            </a:r>
            <a:r>
              <a:rPr lang="en-US" sz="1050">
                <a:effectLst/>
                <a:latin typeface="Montserrat"/>
                <a:ea typeface="SimSun"/>
                <a:cs typeface="Times New Roman"/>
              </a:rPr>
              <a:t>searched or accepted a new position after their spouse or partner secured a job elsewhere, while </a:t>
            </a:r>
            <a:r>
              <a:rPr lang="en-US" sz="1050" b="1">
                <a:effectLst/>
                <a:latin typeface="Montserrat"/>
                <a:ea typeface="SimSun"/>
                <a:cs typeface="Times New Roman"/>
              </a:rPr>
              <a:t>[ D ]% </a:t>
            </a:r>
            <a:r>
              <a:rPr lang="en-US" sz="1050">
                <a:effectLst/>
                <a:latin typeface="Montserrat"/>
                <a:ea typeface="SimSun"/>
                <a:cs typeface="Times New Roman"/>
              </a:rPr>
              <a:t>received dual-hire offers.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8D8D1DC-5B06-4E19-2BA6-3C5C99E1CC20}"/>
              </a:ext>
            </a:extLst>
          </p:cNvPr>
          <p:cNvSpPr txBox="1"/>
          <p:nvPr/>
        </p:nvSpPr>
        <p:spPr>
          <a:xfrm>
            <a:off x="6400800" y="2600730"/>
            <a:ext cx="5105399" cy="74770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050" b="1">
                <a:latin typeface="Montserrat"/>
                <a:ea typeface="SimSun"/>
                <a:cs typeface="Times New Roman"/>
              </a:rPr>
              <a:t>[ A ]: </a:t>
            </a:r>
            <a:r>
              <a:rPr lang="en-US" sz="1050">
                <a:latin typeface="Montserrat"/>
                <a:ea typeface="SimSun"/>
                <a:cs typeface="Times New Roman"/>
              </a:rPr>
              <a:t>From 3.1, input the percentage of </a:t>
            </a:r>
            <a:r>
              <a:rPr lang="en-US" sz="1050" b="1">
                <a:latin typeface="Montserrat"/>
                <a:ea typeface="SimSun"/>
                <a:cs typeface="Times New Roman"/>
              </a:rPr>
              <a:t>Total</a:t>
            </a:r>
            <a:r>
              <a:rPr lang="en-US" sz="1050">
                <a:latin typeface="Montserrat"/>
                <a:ea typeface="SimSun"/>
                <a:cs typeface="Times New Roman"/>
              </a:rPr>
              <a:t> for </a:t>
            </a:r>
            <a:r>
              <a:rPr lang="en-US" sz="1050" b="1">
                <a:latin typeface="Montserrat"/>
                <a:ea typeface="SimSun"/>
                <a:cs typeface="Times New Roman"/>
              </a:rPr>
              <a:t>Married/Partnered</a:t>
            </a:r>
            <a:r>
              <a:rPr lang="en-US" sz="1050">
                <a:latin typeface="Montserrat"/>
                <a:ea typeface="SimSun"/>
                <a:cs typeface="Times New Roman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en-US" sz="1050" b="1">
                <a:latin typeface="Montserrat"/>
                <a:ea typeface="SimSun"/>
                <a:cs typeface="Times New Roman"/>
              </a:rPr>
              <a:t>[ B ] [ C ] [ D ]: </a:t>
            </a:r>
            <a:r>
              <a:rPr lang="en-US" sz="1050">
                <a:latin typeface="Montserrat"/>
                <a:ea typeface="SimSun"/>
                <a:cs typeface="Times New Roman"/>
              </a:rPr>
              <a:t>From 3.2, input the percentages of </a:t>
            </a:r>
            <a:r>
              <a:rPr lang="en-US" sz="1050" b="1">
                <a:latin typeface="Montserrat"/>
                <a:ea typeface="SimSun"/>
                <a:cs typeface="Times New Roman"/>
              </a:rPr>
              <a:t>Total </a:t>
            </a:r>
            <a:r>
              <a:rPr lang="en-US" sz="1050">
                <a:latin typeface="Montserrat"/>
                <a:ea typeface="SimSun"/>
                <a:cs typeface="Times New Roman"/>
              </a:rPr>
              <a:t>for the following groups as indicated in the graph.</a:t>
            </a:r>
          </a:p>
        </p:txBody>
      </p:sp>
      <p:pic>
        <p:nvPicPr>
          <p:cNvPr id="12" name="Graphic 11" descr="Chevron arrows with solid fill">
            <a:extLst>
              <a:ext uri="{FF2B5EF4-FFF2-40B4-BE49-F238E27FC236}">
                <a16:creationId xmlns:a16="http://schemas.microsoft.com/office/drawing/2014/main" id="{776694C3-EB6D-8784-1FA8-89CCE9FAF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9260" y="527440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1AF8EC-1AE8-D86D-D135-184D14BBF58B}"/>
              </a:ext>
            </a:extLst>
          </p:cNvPr>
          <p:cNvSpPr txBox="1"/>
          <p:nvPr/>
        </p:nvSpPr>
        <p:spPr>
          <a:xfrm>
            <a:off x="8766834" y="5408013"/>
            <a:ext cx="3045350" cy="589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1400">
                <a:highlight>
                  <a:srgbClr val="FFFF00"/>
                </a:highlight>
                <a:latin typeface="Montserrat"/>
                <a:ea typeface="SimSun"/>
                <a:cs typeface="Times New Roman"/>
              </a:rPr>
              <a:t>UP NEXT</a:t>
            </a:r>
            <a:r>
              <a:rPr lang="en-US" sz="1400">
                <a:effectLst/>
                <a:latin typeface="Montserrat"/>
                <a:ea typeface="SimSun"/>
                <a:cs typeface="Times New Roman"/>
              </a:rPr>
              <a:t>: Input data points to complete your next slide.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8BEE2B-36D1-E1E6-DFF5-0E82A7F301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959" t="17882" r="4156"/>
          <a:stretch/>
        </p:blipFill>
        <p:spPr>
          <a:xfrm>
            <a:off x="6400800" y="3657536"/>
            <a:ext cx="5140961" cy="1365862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123E4BCA-66A9-422C-6D98-83F95F1C7930}"/>
              </a:ext>
            </a:extLst>
          </p:cNvPr>
          <p:cNvSpPr/>
          <p:nvPr/>
        </p:nvSpPr>
        <p:spPr>
          <a:xfrm flipH="1">
            <a:off x="5592540" y="3918411"/>
            <a:ext cx="966634" cy="308451"/>
          </a:xfrm>
          <a:prstGeom prst="leftArrow">
            <a:avLst/>
          </a:prstGeom>
          <a:solidFill>
            <a:srgbClr val="A51C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latin typeface="Montserrat Light" panose="00000400000000000000" pitchFamily="2" charset="0"/>
              </a:rPr>
              <a:t>[ B ]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B2B99F60-1538-B664-FD66-E932D9070D14}"/>
              </a:ext>
            </a:extLst>
          </p:cNvPr>
          <p:cNvSpPr/>
          <p:nvPr/>
        </p:nvSpPr>
        <p:spPr>
          <a:xfrm flipH="1">
            <a:off x="5592540" y="4132268"/>
            <a:ext cx="966634" cy="308451"/>
          </a:xfrm>
          <a:prstGeom prst="leftArrow">
            <a:avLst/>
          </a:prstGeom>
          <a:solidFill>
            <a:srgbClr val="A51C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latin typeface="Montserrat Light" panose="00000400000000000000" pitchFamily="2" charset="0"/>
              </a:rPr>
              <a:t>[ C ] </a:t>
            </a:r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F65FB47C-9347-97B6-6C77-1351F1A8173E}"/>
              </a:ext>
            </a:extLst>
          </p:cNvPr>
          <p:cNvSpPr/>
          <p:nvPr/>
        </p:nvSpPr>
        <p:spPr>
          <a:xfrm flipH="1">
            <a:off x="5592540" y="4333531"/>
            <a:ext cx="966634" cy="308451"/>
          </a:xfrm>
          <a:prstGeom prst="leftArrow">
            <a:avLst/>
          </a:prstGeom>
          <a:solidFill>
            <a:srgbClr val="A51C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latin typeface="Montserrat Light" panose="00000400000000000000" pitchFamily="2" charset="0"/>
              </a:rPr>
              <a:t>[ D ]</a:t>
            </a:r>
          </a:p>
        </p:txBody>
      </p:sp>
      <p:pic>
        <p:nvPicPr>
          <p:cNvPr id="8" name="Picture 7" descr="A black background with words&#10;&#10;AI-generated content may be incorrect.">
            <a:extLst>
              <a:ext uri="{FF2B5EF4-FFF2-40B4-BE49-F238E27FC236}">
                <a16:creationId xmlns:a16="http://schemas.microsoft.com/office/drawing/2014/main" id="{24F88EF6-DDBC-DB71-7865-6B6913BF83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0300" y="275035"/>
            <a:ext cx="4191000" cy="8014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1CF4D3-8FC6-0DFF-19A4-2629C5DEE60E}"/>
              </a:ext>
            </a:extLst>
          </p:cNvPr>
          <p:cNvSpPr txBox="1"/>
          <p:nvPr/>
        </p:nvSpPr>
        <p:spPr>
          <a:xfrm>
            <a:off x="8951088" y="6496291"/>
            <a:ext cx="303835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FFF"/>
                </a:solidFill>
                <a:latin typeface="DM Sans"/>
              </a:rPr>
              <a:t>Instructional Slide (NOT for presenting)</a:t>
            </a:r>
            <a:endParaRPr lang="en-US" err="1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152AE4-A611-037C-0590-2F1D9A6747AB}"/>
              </a:ext>
            </a:extLst>
          </p:cNvPr>
          <p:cNvGrpSpPr/>
          <p:nvPr/>
        </p:nvGrpSpPr>
        <p:grpSpPr>
          <a:xfrm>
            <a:off x="685800" y="4445382"/>
            <a:ext cx="4805827" cy="1507122"/>
            <a:chOff x="714440" y="4823137"/>
            <a:chExt cx="4805827" cy="150712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1D336C8-7EB8-2057-8F16-60983387B939}"/>
                </a:ext>
              </a:extLst>
            </p:cNvPr>
            <p:cNvSpPr/>
            <p:nvPr/>
          </p:nvSpPr>
          <p:spPr>
            <a:xfrm>
              <a:off x="714440" y="5167694"/>
              <a:ext cx="4805827" cy="1162565"/>
            </a:xfrm>
            <a:prstGeom prst="roundRect">
              <a:avLst/>
            </a:prstGeom>
            <a:solidFill>
              <a:srgbClr val="EBE3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en-US" sz="1050">
                  <a:solidFill>
                    <a:schemeClr val="tx1"/>
                  </a:solidFill>
                  <a:latin typeface="Montserrat "/>
                  <a:ea typeface="Calibri" panose="020F0502020204030204" pitchFamily="34" charset="0"/>
                  <a:cs typeface="Calibri" panose="020F0502020204030204" pitchFamily="34" charset="0"/>
                </a:rPr>
                <a:t>We recommend that academic leaders regularly check in with dual-career hires to ensure their partners are thriving in their role. Demonstrating concern for the well-being of their partners can be an effective long-term retention strategy.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AC16128-2F58-4EB9-F5E5-2251193CE2C3}"/>
                </a:ext>
              </a:extLst>
            </p:cNvPr>
            <p:cNvSpPr txBox="1"/>
            <p:nvPr/>
          </p:nvSpPr>
          <p:spPr>
            <a:xfrm>
              <a:off x="1219288" y="4911985"/>
              <a:ext cx="2395979" cy="3986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20000"/>
                </a:lnSpc>
                <a:spcAft>
                  <a:spcPts val="1000"/>
                </a:spcAft>
                <a:buNone/>
              </a:pPr>
              <a:r>
                <a:rPr lang="en-US" b="1">
                  <a:solidFill>
                    <a:srgbClr val="A51C30"/>
                  </a:solidFill>
                  <a:latin typeface="Montserrat "/>
                  <a:ea typeface="Calibri" panose="020F0502020204030204" pitchFamily="34" charset="0"/>
                  <a:cs typeface="Calibri" panose="020F0502020204030204" pitchFamily="34" charset="0"/>
                </a:rPr>
                <a:t>CONSIDER THIS:</a:t>
              </a:r>
              <a:endParaRPr lang="en-US" b="1">
                <a:solidFill>
                  <a:srgbClr val="A51C30"/>
                </a:solidFill>
                <a:effectLst/>
                <a:latin typeface="Montserrat 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4" name="Graphic 23" descr="Lights On with solid fill">
              <a:extLst>
                <a:ext uri="{FF2B5EF4-FFF2-40B4-BE49-F238E27FC236}">
                  <a16:creationId xmlns:a16="http://schemas.microsoft.com/office/drawing/2014/main" id="{4A8FB3D8-4909-A5AC-E514-7C93EF228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2474" y="4823137"/>
              <a:ext cx="476776" cy="444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2386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MS_Mappings xmlns="18399a42-80da-4390-89be-d4595b899cf6" xsi:nil="true"/>
    <Has_Leaders_Only_SectionGroup xmlns="18399a42-80da-4390-89be-d4595b899cf6" xsi:nil="true"/>
    <CultureName xmlns="18399a42-80da-4390-89be-d4595b899cf6" xsi:nil="true"/>
    <Owner xmlns="18399a42-80da-4390-89be-d4595b899cf6">
      <UserInfo>
        <DisplayName/>
        <AccountId xsi:nil="true"/>
        <AccountType/>
      </UserInfo>
    </Owner>
    <AppVersion xmlns="18399a42-80da-4390-89be-d4595b899cf6" xsi:nil="true"/>
    <Invited_Leaders xmlns="18399a42-80da-4390-89be-d4595b899cf6" xsi:nil="true"/>
    <IsNotebookLocked xmlns="18399a42-80da-4390-89be-d4595b899cf6" xsi:nil="true"/>
    <NotebookType xmlns="18399a42-80da-4390-89be-d4595b899cf6" xsi:nil="true"/>
    <TeamsChannelId xmlns="18399a42-80da-4390-89be-d4595b899cf6" xsi:nil="true"/>
    <Templates xmlns="18399a42-80da-4390-89be-d4595b899cf6" xsi:nil="true"/>
    <Members xmlns="18399a42-80da-4390-89be-d4595b899cf6">
      <UserInfo>
        <DisplayName/>
        <AccountId xsi:nil="true"/>
        <AccountType/>
      </UserInfo>
    </Members>
    <Member_Groups xmlns="18399a42-80da-4390-89be-d4595b899cf6">
      <UserInfo>
        <DisplayName/>
        <AccountId xsi:nil="true"/>
        <AccountType/>
      </UserInfo>
    </Member_Groups>
    <Self_Registration_Enabled xmlns="18399a42-80da-4390-89be-d4595b899cf6" xsi:nil="true"/>
    <TaxCatchAll xmlns="5322279b-bd9f-4e62-b6e8-b191ca7d56ca" xsi:nil="true"/>
    <FolderType xmlns="18399a42-80da-4390-89be-d4595b899cf6" xsi:nil="true"/>
    <Distribution_Groups xmlns="18399a42-80da-4390-89be-d4595b899cf6" xsi:nil="true"/>
    <lcf76f155ced4ddcb4097134ff3c332f xmlns="18399a42-80da-4390-89be-d4595b899cf6">
      <Terms xmlns="http://schemas.microsoft.com/office/infopath/2007/PartnerControls"/>
    </lcf76f155ced4ddcb4097134ff3c332f>
    <DefaultSectionNames xmlns="18399a42-80da-4390-89be-d4595b899cf6" xsi:nil="true"/>
    <Invited_Members xmlns="18399a42-80da-4390-89be-d4595b899cf6" xsi:nil="true"/>
    <Is_Collaboration_Space_Locked xmlns="18399a42-80da-4390-89be-d4595b899cf6" xsi:nil="true"/>
    <Math_Settings xmlns="18399a42-80da-4390-89be-d4595b899cf6" xsi:nil="true"/>
    <Leaders xmlns="18399a42-80da-4390-89be-d4595b899cf6">
      <UserInfo>
        <DisplayName/>
        <AccountId xsi:nil="true"/>
        <AccountType/>
      </UserInfo>
    </Lead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BB8725465BA349A747B57A89D3ADCA" ma:contentTypeVersion="36" ma:contentTypeDescription="Create a new document." ma:contentTypeScope="" ma:versionID="cdaef9084c01d84de55983f2550d9f90">
  <xsd:schema xmlns:xsd="http://www.w3.org/2001/XMLSchema" xmlns:xs="http://www.w3.org/2001/XMLSchema" xmlns:p="http://schemas.microsoft.com/office/2006/metadata/properties" xmlns:ns2="18399a42-80da-4390-89be-d4595b899cf6" xmlns:ns3="5322279b-bd9f-4e62-b6e8-b191ca7d56ca" targetNamespace="http://schemas.microsoft.com/office/2006/metadata/properties" ma:root="true" ma:fieldsID="efc70b61a9cb63cbc428c4c4e0f24dd5" ns2:_="" ns3:_="">
    <xsd:import namespace="18399a42-80da-4390-89be-d4595b899cf6"/>
    <xsd:import namespace="5322279b-bd9f-4e62-b6e8-b191ca7d56ca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399a42-80da-4390-89be-d4595b899cf6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34" nillable="true" ma:taxonomy="true" ma:internalName="lcf76f155ced4ddcb4097134ff3c332f" ma:taxonomyFieldName="MediaServiceImageTags" ma:displayName="Image Tags" ma:readOnly="false" ma:fieldId="{5cf76f15-5ced-4ddc-b409-7134ff3c332f}" ma:taxonomyMulti="true" ma:sspId="a8107521-1385-498b-8889-bf2cd8dee3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4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4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22279b-bd9f-4e62-b6e8-b191ca7d56ca" elementFormDefault="qualified">
    <xsd:import namespace="http://schemas.microsoft.com/office/2006/documentManagement/types"/>
    <xsd:import namespace="http://schemas.microsoft.com/office/infopath/2007/PartnerControls"/>
    <xsd:element name="TaxCatchAll" ma:index="35" nillable="true" ma:displayName="Taxonomy Catch All Column" ma:hidden="true" ma:list="{dbee4149-2a1c-4552-a11f-f99464bee4dd}" ma:internalName="TaxCatchAll" ma:showField="CatchAllData" ma:web="5322279b-bd9f-4e62-b6e8-b191ca7d56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4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DF2FAF-15AB-4F70-87CA-FB9C600A50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9A4CA5-5B7C-4ED0-AE47-D1A852CA4635}">
  <ds:schemaRefs>
    <ds:schemaRef ds:uri="18399a42-80da-4390-89be-d4595b899cf6"/>
    <ds:schemaRef ds:uri="5322279b-bd9f-4e62-b6e8-b191ca7d56c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672E7EA-ACDE-4DBE-AA44-AC467194E6F7}">
  <ds:schemaRefs>
    <ds:schemaRef ds:uri="18399a42-80da-4390-89be-d4595b899cf6"/>
    <ds:schemaRef ds:uri="5322279b-bd9f-4e62-b6e8-b191ca7d56c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3990</Words>
  <Application>Microsoft Office PowerPoint</Application>
  <PresentationFormat>Widescreen</PresentationFormat>
  <Paragraphs>261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Montserrat </vt:lpstr>
      <vt:lpstr>Aptos</vt:lpstr>
      <vt:lpstr>Aptos Display</vt:lpstr>
      <vt:lpstr>Arial</vt:lpstr>
      <vt:lpstr>DM Sans</vt:lpstr>
      <vt:lpstr>Garamond</vt:lpstr>
      <vt:lpstr>Montserrat</vt:lpstr>
      <vt:lpstr>Montserrat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Fu, Annie</dc:creator>
  <cp:lastModifiedBy>Fu, Annie</cp:lastModifiedBy>
  <cp:revision>3</cp:revision>
  <dcterms:created xsi:type="dcterms:W3CDTF">2025-03-25T18:38:43Z</dcterms:created>
  <dcterms:modified xsi:type="dcterms:W3CDTF">2026-01-09T15:24:27Z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0x010100F5BB8725465BA349A747B57A89D3ADCA</vt:lpwstr>
  </property>
  <property fmtid="{D5CDD505-2E9C-101B-9397-08002B2CF9AE}" pid="3" name="MediaServiceImageTags">
    <vt:lpwstr/>
  </property>
</Properties>
</file>