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8"/>
  </p:notesMasterIdLst>
  <p:sldIdLst>
    <p:sldId id="256" r:id="rId5"/>
    <p:sldId id="257" r:id="rId6"/>
    <p:sldId id="340" r:id="rId7"/>
    <p:sldId id="258" r:id="rId8"/>
    <p:sldId id="259" r:id="rId9"/>
    <p:sldId id="260" r:id="rId10"/>
    <p:sldId id="261" r:id="rId11"/>
    <p:sldId id="348" r:id="rId12"/>
    <p:sldId id="341" r:id="rId13"/>
    <p:sldId id="264" r:id="rId14"/>
    <p:sldId id="266" r:id="rId15"/>
    <p:sldId id="289" r:id="rId16"/>
    <p:sldId id="267" r:id="rId17"/>
    <p:sldId id="343" r:id="rId18"/>
    <p:sldId id="345" r:id="rId19"/>
    <p:sldId id="272" r:id="rId20"/>
    <p:sldId id="273" r:id="rId21"/>
    <p:sldId id="342" r:id="rId22"/>
    <p:sldId id="277" r:id="rId23"/>
    <p:sldId id="278" r:id="rId24"/>
    <p:sldId id="347" r:id="rId25"/>
    <p:sldId id="275" r:id="rId26"/>
    <p:sldId id="276" r:id="rId27"/>
    <p:sldId id="280" r:id="rId28"/>
    <p:sldId id="270" r:id="rId29"/>
    <p:sldId id="271" r:id="rId30"/>
    <p:sldId id="281" r:id="rId31"/>
    <p:sldId id="282" r:id="rId32"/>
    <p:sldId id="283" r:id="rId33"/>
    <p:sldId id="284" r:id="rId34"/>
    <p:sldId id="285" r:id="rId35"/>
    <p:sldId id="286" r:id="rId36"/>
    <p:sldId id="287" r:id="rId37"/>
  </p:sldIdLst>
  <p:sldSz cx="18288000" cy="10287000"/>
  <p:notesSz cx="6858000" cy="9144000"/>
  <p:embeddedFontLst>
    <p:embeddedFont>
      <p:font typeface="Adobe Garamond Pro" panose="020B0604020202020204" charset="0"/>
      <p:regular r:id="rId39"/>
    </p:embeddedFont>
    <p:embeddedFont>
      <p:font typeface="DM Sans" pitchFamily="2" charset="0"/>
      <p:regular r:id="rId40"/>
      <p:bold r:id="rId41"/>
      <p:italic r:id="rId42"/>
      <p:boldItalic r:id="rId43"/>
    </p:embeddedFont>
    <p:embeddedFont>
      <p:font typeface="DM Sans Bold" pitchFamily="2" charset="0"/>
      <p:regular r:id="rId44"/>
      <p:bold r:id="rId45"/>
    </p:embeddedFont>
    <p:embeddedFont>
      <p:font typeface="DM Sans Italics" panose="020B0604020202020204" charset="0"/>
      <p:regular r:id="rId46"/>
    </p:embeddedFont>
    <p:embeddedFont>
      <p:font typeface="Garamond" panose="02020404030301010803" pitchFamily="18" charset="0"/>
      <p:regular r:id="rId47"/>
      <p:bold r:id="rId48"/>
      <p:italic r:id="rId49"/>
    </p:embeddedFont>
    <p:embeddedFont>
      <p:font typeface="Garamond Bold" panose="02020804030307010803" pitchFamily="18" charset="0"/>
      <p:regular r:id="rId50"/>
      <p:bold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A8EBD-1731-47B0-9F6A-9C7610A4B1B1}" v="13" dt="2025-08-26T18:03:13.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22" autoAdjust="0"/>
  </p:normalViewPr>
  <p:slideViewPr>
    <p:cSldViewPr>
      <p:cViewPr varScale="1">
        <p:scale>
          <a:sx n="60" d="100"/>
          <a:sy n="60" d="100"/>
        </p:scale>
        <p:origin x="14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20.07.2026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1D6A3-F947-280D-D83D-A0BDEA650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F413F-CF55-C086-13B1-FEC77F3CA39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0993872-1357-18D2-D2B7-465DF4EF1D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35A654-3605-91B6-B4AD-2D63AE2E66DD}"/>
              </a:ext>
            </a:extLst>
          </p:cNvPr>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11895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DF11F-B0EC-F29B-60E6-D809E43FF2B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A6E0B8-A880-5FE7-B13B-BD7887A3EB1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1506C89-000A-15DE-4433-01E99D7CA306}"/>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11254F3-CD54-F3F8-E2CB-FF167E3744E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1D99FA1-C06C-49FB-C214-74501DA4687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F562480B-6557-29F2-4BE2-B1875264F44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6BC05F5-8BC2-F68A-49B3-F1628BAB29F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4867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1946768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CD9FA-4634-51B5-AEE2-3617E73E3F5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AE690B-A5CF-1721-96D5-CE38A00CFEC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5B652B6-D4BE-C9CC-D698-89C9D818391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02D2290-9DD3-2473-BA55-22B041A219D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83FFA791-E150-F84A-9881-06C32906740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CF39BAC5-5762-5176-D121-F7E7D1864FF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3C02F03-DF98-0728-FF4E-985198EE678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0933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66BBC-469B-B76A-313B-9F50F3DB51E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747E38-56AE-8951-EB9D-FDC66931612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9B2B2DA-AD3B-125D-1B98-FD263C7EF77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5544F00-C7F2-9AD2-7D30-BB6268E9922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D278123E-CEF7-4B49-9EB4-A0B7E74C351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F0C32AA5-CEFA-6FA0-7CFF-B1D63BB553F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799C322-5A1F-B9B8-DD07-EDACD0F50DC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8715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coache.gse.harvard.edu/research/researchers-and-practitioners/benchmark-best-practices" TargetMode="Externa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GZhqcFU0Av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youtu.be/GZhqcFU0Avg" TargetMode="Externa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GZhqcFU0Av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8QKwhn4sMi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hyperlink" Target="https://youtu.be/GZhqcFU0Av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qualtricsxm89bcscpwx.qualtrics.com/jfe/form/SV_0pprdgr5WkZf4aO"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coache.gse.harvard.edu/" TargetMode="External"/><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x.com/coacheproject" TargetMode="External"/><Relationship Id="rId5" Type="http://schemas.openxmlformats.org/officeDocument/2006/relationships/image" Target="../media/image20.png"/><Relationship Id="rId4" Type="http://schemas.openxmlformats.org/officeDocument/2006/relationships/hyperlink" Target="https://www.linkedin.com/company/coache/" TargetMode="External"/><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927" y="0"/>
            <a:ext cx="6837412" cy="10287000"/>
            <a:chOff x="0" y="0"/>
            <a:chExt cx="1800800" cy="2709333"/>
          </a:xfrm>
        </p:grpSpPr>
        <p:sp>
          <p:nvSpPr>
            <p:cNvPr id="3" name="Freeform 3"/>
            <p:cNvSpPr/>
            <p:nvPr/>
          </p:nvSpPr>
          <p:spPr>
            <a:xfrm>
              <a:off x="0" y="0"/>
              <a:ext cx="1800800" cy="2709333"/>
            </a:xfrm>
            <a:custGeom>
              <a:avLst/>
              <a:gdLst/>
              <a:ahLst/>
              <a:cxnLst/>
              <a:rect l="l" t="t" r="r" b="b"/>
              <a:pathLst>
                <a:path w="1800800" h="2709333">
                  <a:moveTo>
                    <a:pt x="0" y="0"/>
                  </a:moveTo>
                  <a:lnTo>
                    <a:pt x="1800800" y="0"/>
                  </a:lnTo>
                  <a:lnTo>
                    <a:pt x="1800800" y="2709333"/>
                  </a:lnTo>
                  <a:lnTo>
                    <a:pt x="0" y="2709333"/>
                  </a:lnTo>
                  <a:close/>
                </a:path>
              </a:pathLst>
            </a:custGeom>
            <a:solidFill>
              <a:srgbClr val="000703"/>
            </a:solidFill>
          </p:spPr>
          <p:txBody>
            <a:bodyPr/>
            <a:lstStyle/>
            <a:p>
              <a:endParaRPr lang="en-US"/>
            </a:p>
          </p:txBody>
        </p:sp>
        <p:sp>
          <p:nvSpPr>
            <p:cNvPr id="4" name="TextBox 4"/>
            <p:cNvSpPr txBox="1"/>
            <p:nvPr/>
          </p:nvSpPr>
          <p:spPr>
            <a:xfrm>
              <a:off x="0" y="-28575"/>
              <a:ext cx="1800800" cy="2737908"/>
            </a:xfrm>
            <a:prstGeom prst="rect">
              <a:avLst/>
            </a:prstGeom>
          </p:spPr>
          <p:txBody>
            <a:bodyPr lIns="50800" tIns="50800" rIns="50800" bIns="50800" rtlCol="0" anchor="ctr"/>
            <a:lstStyle/>
            <a:p>
              <a:pPr algn="r">
                <a:lnSpc>
                  <a:spcPts val="2380"/>
                </a:lnSpc>
              </a:pPr>
              <a:endParaRPr/>
            </a:p>
          </p:txBody>
        </p:sp>
      </p:grpSp>
      <p:sp>
        <p:nvSpPr>
          <p:cNvPr id="5" name="Freeform 5"/>
          <p:cNvSpPr/>
          <p:nvPr/>
        </p:nvSpPr>
        <p:spPr>
          <a:xfrm>
            <a:off x="6837412" y="0"/>
            <a:ext cx="12231018" cy="10287000"/>
          </a:xfrm>
          <a:custGeom>
            <a:avLst/>
            <a:gdLst/>
            <a:ahLst/>
            <a:cxnLst/>
            <a:rect l="l" t="t" r="r" b="b"/>
            <a:pathLst>
              <a:path w="12231018" h="10287000">
                <a:moveTo>
                  <a:pt x="0" y="0"/>
                </a:moveTo>
                <a:lnTo>
                  <a:pt x="12231018" y="0"/>
                </a:lnTo>
                <a:lnTo>
                  <a:pt x="12231018" y="10287000"/>
                </a:lnTo>
                <a:lnTo>
                  <a:pt x="0" y="10287000"/>
                </a:lnTo>
                <a:lnTo>
                  <a:pt x="0" y="0"/>
                </a:lnTo>
                <a:close/>
              </a:path>
            </a:pathLst>
          </a:custGeom>
          <a:blipFill>
            <a:blip r:embed="rId2"/>
            <a:stretch>
              <a:fillRect l="-13079" r="-13079"/>
            </a:stretch>
          </a:blipFill>
        </p:spPr>
        <p:txBody>
          <a:bodyPr/>
          <a:lstStyle/>
          <a:p>
            <a:endParaRPr lang="en-US"/>
          </a:p>
        </p:txBody>
      </p:sp>
      <p:sp>
        <p:nvSpPr>
          <p:cNvPr id="7" name="Freeform 7"/>
          <p:cNvSpPr/>
          <p:nvPr/>
        </p:nvSpPr>
        <p:spPr>
          <a:xfrm>
            <a:off x="699219" y="605538"/>
            <a:ext cx="5985591" cy="1150356"/>
          </a:xfrm>
          <a:custGeom>
            <a:avLst/>
            <a:gdLst/>
            <a:ahLst/>
            <a:cxnLst/>
            <a:rect l="l" t="t" r="r" b="b"/>
            <a:pathLst>
              <a:path w="5985591" h="1150356">
                <a:moveTo>
                  <a:pt x="0" y="0"/>
                </a:moveTo>
                <a:lnTo>
                  <a:pt x="5985592" y="0"/>
                </a:lnTo>
                <a:lnTo>
                  <a:pt x="5985592" y="1150356"/>
                </a:lnTo>
                <a:lnTo>
                  <a:pt x="0" y="1150356"/>
                </a:lnTo>
                <a:lnTo>
                  <a:pt x="0" y="0"/>
                </a:lnTo>
                <a:close/>
              </a:path>
            </a:pathLst>
          </a:custGeom>
          <a:blipFill>
            <a:blip r:embed="rId3"/>
            <a:stretch>
              <a:fillRect/>
            </a:stretch>
          </a:blipFill>
        </p:spPr>
        <p:txBody>
          <a:bodyPr/>
          <a:lstStyle/>
          <a:p>
            <a:endParaRPr lang="en-US"/>
          </a:p>
        </p:txBody>
      </p:sp>
      <p:sp>
        <p:nvSpPr>
          <p:cNvPr id="9" name="TextBox 6">
            <a:extLst>
              <a:ext uri="{FF2B5EF4-FFF2-40B4-BE49-F238E27FC236}">
                <a16:creationId xmlns:a16="http://schemas.microsoft.com/office/drawing/2014/main" id="{C80F42A4-B6F0-28BD-241D-0F27AB64450D}"/>
              </a:ext>
            </a:extLst>
          </p:cNvPr>
          <p:cNvSpPr txBox="1"/>
          <p:nvPr/>
        </p:nvSpPr>
        <p:spPr>
          <a:xfrm>
            <a:off x="699219" y="6222438"/>
            <a:ext cx="6837412" cy="3046988"/>
          </a:xfrm>
          <a:prstGeom prst="rect">
            <a:avLst/>
          </a:prstGeom>
        </p:spPr>
        <p:txBody>
          <a:bodyPr wrap="square" lIns="0" tIns="0" rIns="0" bIns="0" rtlCol="0" anchor="t">
            <a:spAutoFit/>
          </a:bodyPr>
          <a:lstStyle/>
          <a:p>
            <a:pPr algn="l">
              <a:spcBef>
                <a:spcPct val="0"/>
              </a:spcBef>
            </a:pPr>
            <a:r>
              <a:rPr lang="en-US" sz="5400" b="1" dirty="0">
                <a:solidFill>
                  <a:srgbClr val="FFFFFF"/>
                </a:solidFill>
                <a:latin typeface="DM Sans Bold"/>
                <a:ea typeface="DM Sans Bold"/>
                <a:cs typeface="DM Sans Bold"/>
                <a:sym typeface="DM Sans Bold"/>
              </a:rPr>
              <a:t>Report Data Dissemination Workbook </a:t>
            </a:r>
          </a:p>
          <a:p>
            <a:pPr algn="l">
              <a:spcBef>
                <a:spcPct val="0"/>
              </a:spcBef>
            </a:pPr>
            <a:r>
              <a:rPr lang="en-US" sz="3600" b="1" dirty="0">
                <a:solidFill>
                  <a:srgbClr val="FFFFFF"/>
                </a:solidFill>
                <a:latin typeface="DM Sans Bold"/>
                <a:ea typeface="DM Sans Bold"/>
                <a:cs typeface="DM Sans Bold"/>
                <a:sym typeface="DM Sans Bold"/>
              </a:rPr>
              <a:t>(CAO Report)</a:t>
            </a:r>
          </a:p>
        </p:txBody>
      </p:sp>
      <p:sp>
        <p:nvSpPr>
          <p:cNvPr id="10" name="TextBox 8">
            <a:extLst>
              <a:ext uri="{FF2B5EF4-FFF2-40B4-BE49-F238E27FC236}">
                <a16:creationId xmlns:a16="http://schemas.microsoft.com/office/drawing/2014/main" id="{4FA82D13-C52D-AFEC-CB27-9B20896C6706}"/>
              </a:ext>
            </a:extLst>
          </p:cNvPr>
          <p:cNvSpPr txBox="1"/>
          <p:nvPr/>
        </p:nvSpPr>
        <p:spPr>
          <a:xfrm>
            <a:off x="699219" y="5600700"/>
            <a:ext cx="6167120" cy="428194"/>
          </a:xfrm>
          <a:prstGeom prst="rect">
            <a:avLst/>
          </a:prstGeom>
        </p:spPr>
        <p:txBody>
          <a:bodyPr wrap="square" lIns="0" tIns="0" rIns="0" bIns="0" rtlCol="0" anchor="t">
            <a:spAutoFit/>
          </a:bodyPr>
          <a:lstStyle/>
          <a:p>
            <a:pPr algn="ctr">
              <a:lnSpc>
                <a:spcPts val="3499"/>
              </a:lnSpc>
              <a:spcBef>
                <a:spcPct val="0"/>
              </a:spcBef>
            </a:pPr>
            <a:r>
              <a:rPr lang="en-US" sz="2499" dirty="0">
                <a:solidFill>
                  <a:srgbClr val="FFFFFF"/>
                </a:solidFill>
                <a:latin typeface="DM Sans"/>
                <a:ea typeface="DM Sans"/>
                <a:cs typeface="DM Sans"/>
                <a:sym typeface="DM Sans"/>
              </a:rPr>
              <a:t>COACHE Faculty Job Satisfaction Survey: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1" y="927645"/>
              <a:ext cx="17987127" cy="910079"/>
            </a:xfrm>
            <a:prstGeom prst="rect">
              <a:avLst/>
            </a:prstGeom>
          </p:spPr>
          <p:txBody>
            <a:bodyPr lIns="0" tIns="0" rIns="0" bIns="0" rtlCol="0" anchor="t">
              <a:spAutoFit/>
            </a:bodyPr>
            <a:lstStyle/>
            <a:p>
              <a:pPr algn="l">
                <a:lnSpc>
                  <a:spcPts val="5599"/>
                </a:lnSpc>
                <a:spcBef>
                  <a:spcPct val="0"/>
                </a:spcBef>
              </a:pPr>
              <a:r>
                <a:rPr lang="en-US" sz="3999" b="1" dirty="0">
                  <a:solidFill>
                    <a:srgbClr val="A51C30"/>
                  </a:solidFill>
                  <a:latin typeface="Garamond Bold"/>
                  <a:ea typeface="Garamond Bold"/>
                  <a:cs typeface="Garamond Bold"/>
                  <a:sym typeface="Garamond Bold"/>
                </a:rPr>
                <a:t>AREAS OF STRENGTHS &amp; CONCERNS</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3"/>
              <a:stretch>
                <a:fillRect/>
              </a:stretch>
            </a:blipFill>
          </p:spPr>
          <p:txBody>
            <a:bodyPr/>
            <a:lstStyle/>
            <a:p>
              <a:endParaRPr lang="en-US" dirty="0"/>
            </a:p>
          </p:txBody>
        </p:sp>
      </p:gr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1" name="TextBox 11"/>
          <p:cNvSpPr txBox="1"/>
          <p:nvPr/>
        </p:nvSpPr>
        <p:spPr>
          <a:xfrm>
            <a:off x="1410052" y="5579987"/>
            <a:ext cx="8120226" cy="2060564"/>
          </a:xfrm>
          <a:prstGeom prst="rect">
            <a:avLst/>
          </a:prstGeom>
        </p:spPr>
        <p:txBody>
          <a:bodyPr lIns="0" tIns="0" rIns="0" bIns="0" rtlCol="0" anchor="t">
            <a:spAutoFit/>
          </a:bodyPr>
          <a:lstStyle/>
          <a:p>
            <a:pPr marL="410213" lvl="1" indent="-205106">
              <a:lnSpc>
                <a:spcPts val="2660"/>
              </a:lnSpc>
              <a:buFont typeface="Arial"/>
              <a:buChar char="•"/>
            </a:pPr>
            <a:r>
              <a:rPr lang="en-US" sz="1900" b="1" dirty="0">
                <a:solidFill>
                  <a:srgbClr val="000000"/>
                </a:solidFill>
                <a:latin typeface="DM Sans Bold"/>
                <a:ea typeface="DM Sans Bold"/>
                <a:cs typeface="DM Sans Bold"/>
                <a:sym typeface="DM Sans Bold"/>
              </a:rPr>
              <a:t>Step 1:</a:t>
            </a:r>
            <a:r>
              <a:rPr lang="en-US" sz="1900" dirty="0">
                <a:solidFill>
                  <a:srgbClr val="000000"/>
                </a:solidFill>
                <a:latin typeface="DM Sans"/>
                <a:ea typeface="DM Sans"/>
                <a:cs typeface="DM Sans"/>
                <a:sym typeface="DM Sans"/>
              </a:rPr>
              <a:t> Review the compiled benchmarks on slide 11.</a:t>
            </a:r>
          </a:p>
          <a:p>
            <a:pPr algn="l">
              <a:lnSpc>
                <a:spcPts val="2660"/>
              </a:lnSpc>
            </a:pPr>
            <a:endParaRPr lang="en-US" sz="1900" dirty="0">
              <a:solidFill>
                <a:srgbClr val="000000"/>
              </a:solidFill>
              <a:latin typeface="DM Sans"/>
              <a:ea typeface="DM Sans"/>
              <a:cs typeface="DM Sans"/>
              <a:sym typeface="DM Sans"/>
            </a:endParaRPr>
          </a:p>
          <a:p>
            <a:pPr marL="410213"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Step 2:</a:t>
            </a:r>
            <a:r>
              <a:rPr lang="en-US" sz="1900" dirty="0">
                <a:solidFill>
                  <a:srgbClr val="000000"/>
                </a:solidFill>
                <a:latin typeface="DM Sans"/>
                <a:ea typeface="DM Sans"/>
                <a:cs typeface="DM Sans"/>
                <a:sym typeface="DM Sans"/>
              </a:rPr>
              <a:t> Go to the "</a:t>
            </a:r>
            <a:r>
              <a:rPr lang="en-US" sz="1900" b="1" dirty="0">
                <a:solidFill>
                  <a:srgbClr val="000000"/>
                </a:solidFill>
                <a:latin typeface="DM Sans Bold"/>
                <a:ea typeface="DM Sans Bold"/>
                <a:cs typeface="DM Sans Bold"/>
                <a:sym typeface="DM Sans Bold"/>
              </a:rPr>
              <a:t>Preview &gt; COACHE Benchmarks: Strengths and Concerns</a:t>
            </a:r>
            <a:r>
              <a:rPr lang="en-US" sz="1900" dirty="0">
                <a:solidFill>
                  <a:srgbClr val="000000"/>
                </a:solidFill>
                <a:latin typeface="DM Sans"/>
                <a:ea typeface="DM Sans"/>
                <a:cs typeface="DM Sans"/>
                <a:sym typeface="DM Sans"/>
              </a:rPr>
              <a:t>" section. On slide 12, record your institution’s areas of strength and concern.</a:t>
            </a:r>
          </a:p>
          <a:p>
            <a:pPr algn="l">
              <a:lnSpc>
                <a:spcPts val="2660"/>
              </a:lnSpc>
            </a:pPr>
            <a:endParaRPr lang="en-US" sz="1900" dirty="0">
              <a:solidFill>
                <a:srgbClr val="000000"/>
              </a:solidFill>
              <a:latin typeface="DM Sans"/>
              <a:ea typeface="DM Sans"/>
              <a:cs typeface="DM Sans"/>
              <a:sym typeface="DM Sans"/>
            </a:endParaRPr>
          </a:p>
        </p:txBody>
      </p:sp>
      <p:sp>
        <p:nvSpPr>
          <p:cNvPr id="12" name="TextBox 12"/>
          <p:cNvSpPr txBox="1"/>
          <p:nvPr/>
        </p:nvSpPr>
        <p:spPr>
          <a:xfrm>
            <a:off x="1410052" y="4825580"/>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Coming up next: </a:t>
            </a:r>
          </a:p>
        </p:txBody>
      </p:sp>
      <p:sp>
        <p:nvSpPr>
          <p:cNvPr id="13" name="TextBox 13"/>
          <p:cNvSpPr txBox="1"/>
          <p:nvPr/>
        </p:nvSpPr>
        <p:spPr>
          <a:xfrm>
            <a:off x="1410052" y="2512949"/>
            <a:ext cx="15849248" cy="1021818"/>
          </a:xfrm>
          <a:prstGeom prst="rect">
            <a:avLst/>
          </a:prstGeom>
        </p:spPr>
        <p:txBody>
          <a:bodyPr lIns="0" tIns="0" rIns="0" bIns="0" rtlCol="0" anchor="t">
            <a:spAutoFit/>
          </a:bodyPr>
          <a:lstStyle/>
          <a:p>
            <a:pPr>
              <a:lnSpc>
                <a:spcPts val="2660"/>
              </a:lnSpc>
            </a:pPr>
            <a:r>
              <a:rPr lang="en-US" sz="1900" dirty="0">
                <a:solidFill>
                  <a:srgbClr val="000000"/>
                </a:solidFill>
                <a:latin typeface="DM Sans"/>
                <a:ea typeface="DM Sans"/>
                <a:cs typeface="DM Sans"/>
                <a:sym typeface="DM Sans"/>
              </a:rPr>
              <a:t>The COACHE Faculty Job Satisfaction Survey includes 25 Benchmarks. Each benchmark is the unweighted means of several survey items that share a common theme. Thus, the benchmark scores provide a general sense of how faculty feel about a particular aspect of their work/life. </a:t>
            </a:r>
          </a:p>
          <a:p>
            <a:pPr algn="l">
              <a:lnSpc>
                <a:spcPts val="2660"/>
              </a:lnSpc>
            </a:pPr>
            <a:endParaRPr lang="en-US" sz="1900" dirty="0">
              <a:solidFill>
                <a:srgbClr val="000000"/>
              </a:solidFill>
              <a:latin typeface="DM Sans"/>
              <a:ea typeface="DM Sans"/>
              <a:cs typeface="DM Sans"/>
              <a:sym typeface="DM Sans"/>
            </a:endParaRPr>
          </a:p>
        </p:txBody>
      </p:sp>
      <p:sp>
        <p:nvSpPr>
          <p:cNvPr id="14" name="AutoShape 14"/>
          <p:cNvSpPr/>
          <p:nvPr/>
        </p:nvSpPr>
        <p:spPr>
          <a:xfrm>
            <a:off x="2082985" y="3496254"/>
            <a:ext cx="0" cy="904676"/>
          </a:xfrm>
          <a:prstGeom prst="line">
            <a:avLst/>
          </a:prstGeom>
          <a:ln w="38100" cap="flat">
            <a:solidFill>
              <a:srgbClr val="696465"/>
            </a:solidFill>
            <a:prstDash val="solid"/>
            <a:headEnd type="none" w="sm" len="sm"/>
            <a:tailEnd type="none" w="sm" len="sm"/>
          </a:ln>
        </p:spPr>
        <p:txBody>
          <a:bodyPr/>
          <a:lstStyle/>
          <a:p>
            <a:endParaRPr lang="en-US"/>
          </a:p>
        </p:txBody>
      </p:sp>
      <p:sp>
        <p:nvSpPr>
          <p:cNvPr id="15" name="TextBox 15"/>
          <p:cNvSpPr txBox="1"/>
          <p:nvPr/>
        </p:nvSpPr>
        <p:spPr>
          <a:xfrm>
            <a:off x="2399795" y="3578548"/>
            <a:ext cx="14447326" cy="675506"/>
          </a:xfrm>
          <a:prstGeom prst="rect">
            <a:avLst/>
          </a:prstGeom>
        </p:spPr>
        <p:txBody>
          <a:bodyPr lIns="0" tIns="0" rIns="0" bIns="0" rtlCol="0" anchor="t">
            <a:spAutoFit/>
          </a:bodyPr>
          <a:lstStyle/>
          <a:p>
            <a:pPr algn="l">
              <a:lnSpc>
                <a:spcPts val="2659"/>
              </a:lnSpc>
              <a:spcBef>
                <a:spcPct val="0"/>
              </a:spcBef>
            </a:pPr>
            <a:r>
              <a:rPr lang="en-US" sz="1899" dirty="0">
                <a:solidFill>
                  <a:srgbClr val="000000"/>
                </a:solidFill>
                <a:latin typeface="DM Sans Bold"/>
                <a:ea typeface="DM Sans Bold"/>
                <a:cs typeface="DM Sans Bold"/>
                <a:sym typeface="DM Sans Bold"/>
              </a:rPr>
              <a:t>To start, we’ll </a:t>
            </a:r>
            <a:r>
              <a:rPr lang="en-US" sz="1899" b="1" dirty="0">
                <a:solidFill>
                  <a:srgbClr val="000000"/>
                </a:solidFill>
                <a:latin typeface="DM Sans Bold"/>
                <a:ea typeface="DM Sans Bold"/>
                <a:cs typeface="DM Sans Bold"/>
                <a:sym typeface="DM Sans Bold"/>
              </a:rPr>
              <a:t>identify your institution’s areas of strength and concern</a:t>
            </a:r>
            <a:r>
              <a:rPr lang="en-US" sz="1899" dirty="0">
                <a:solidFill>
                  <a:srgbClr val="000000"/>
                </a:solidFill>
                <a:latin typeface="DM Sans"/>
                <a:ea typeface="DM Sans"/>
                <a:cs typeface="DM Sans"/>
                <a:sym typeface="DM Sans"/>
              </a:rPr>
              <a:t>. These findings are an excellent starting point for framing early conversations with stakeholders.</a:t>
            </a:r>
          </a:p>
        </p:txBody>
      </p:sp>
      <p:grpSp>
        <p:nvGrpSpPr>
          <p:cNvPr id="16" name="Group 16"/>
          <p:cNvGrpSpPr/>
          <p:nvPr/>
        </p:nvGrpSpPr>
        <p:grpSpPr>
          <a:xfrm>
            <a:off x="10198910" y="5618087"/>
            <a:ext cx="7060390" cy="3327482"/>
            <a:chOff x="0" y="0"/>
            <a:chExt cx="1859526" cy="876374"/>
          </a:xfrm>
        </p:grpSpPr>
        <p:sp>
          <p:nvSpPr>
            <p:cNvPr id="17" name="Freeform 17"/>
            <p:cNvSpPr/>
            <p:nvPr/>
          </p:nvSpPr>
          <p:spPr>
            <a:xfrm>
              <a:off x="0" y="0"/>
              <a:ext cx="1859526" cy="876374"/>
            </a:xfrm>
            <a:custGeom>
              <a:avLst/>
              <a:gdLst/>
              <a:ahLst/>
              <a:cxnLst/>
              <a:rect l="l" t="t" r="r" b="b"/>
              <a:pathLst>
                <a:path w="1859526" h="876374">
                  <a:moveTo>
                    <a:pt x="27413" y="0"/>
                  </a:moveTo>
                  <a:lnTo>
                    <a:pt x="1832113" y="0"/>
                  </a:lnTo>
                  <a:cubicBezTo>
                    <a:pt x="1839384" y="0"/>
                    <a:pt x="1846356" y="2888"/>
                    <a:pt x="1851497" y="8029"/>
                  </a:cubicBezTo>
                  <a:cubicBezTo>
                    <a:pt x="1856638" y="13170"/>
                    <a:pt x="1859526" y="20143"/>
                    <a:pt x="1859526" y="27413"/>
                  </a:cubicBezTo>
                  <a:lnTo>
                    <a:pt x="1859526" y="848960"/>
                  </a:lnTo>
                  <a:cubicBezTo>
                    <a:pt x="1859526" y="864100"/>
                    <a:pt x="1847253" y="876374"/>
                    <a:pt x="1832113" y="876374"/>
                  </a:cubicBezTo>
                  <a:lnTo>
                    <a:pt x="27413" y="876374"/>
                  </a:lnTo>
                  <a:cubicBezTo>
                    <a:pt x="12273" y="876374"/>
                    <a:pt x="0" y="864100"/>
                    <a:pt x="0" y="848960"/>
                  </a:cubicBezTo>
                  <a:lnTo>
                    <a:pt x="0" y="27413"/>
                  </a:lnTo>
                  <a:cubicBezTo>
                    <a:pt x="0" y="12273"/>
                    <a:pt x="12273" y="0"/>
                    <a:pt x="27413" y="0"/>
                  </a:cubicBezTo>
                  <a:close/>
                </a:path>
              </a:pathLst>
            </a:custGeom>
            <a:solidFill>
              <a:srgbClr val="EBE3E5"/>
            </a:solidFill>
          </p:spPr>
          <p:txBody>
            <a:bodyPr/>
            <a:lstStyle/>
            <a:p>
              <a:endParaRPr lang="en-US"/>
            </a:p>
          </p:txBody>
        </p:sp>
        <p:sp>
          <p:nvSpPr>
            <p:cNvPr id="18" name="TextBox 18"/>
            <p:cNvSpPr txBox="1"/>
            <p:nvPr/>
          </p:nvSpPr>
          <p:spPr>
            <a:xfrm>
              <a:off x="0" y="-28575"/>
              <a:ext cx="1859526" cy="904949"/>
            </a:xfrm>
            <a:prstGeom prst="rect">
              <a:avLst/>
            </a:prstGeom>
          </p:spPr>
          <p:txBody>
            <a:bodyPr lIns="50800" tIns="50800" rIns="50800" bIns="50800" rtlCol="0" anchor="ctr"/>
            <a:lstStyle/>
            <a:p>
              <a:pPr algn="ctr">
                <a:lnSpc>
                  <a:spcPts val="2380"/>
                </a:lnSpc>
              </a:pPr>
              <a:endParaRPr/>
            </a:p>
          </p:txBody>
        </p:sp>
      </p:grpSp>
      <p:sp>
        <p:nvSpPr>
          <p:cNvPr id="19" name="Freeform 19"/>
          <p:cNvSpPr/>
          <p:nvPr/>
        </p:nvSpPr>
        <p:spPr>
          <a:xfrm>
            <a:off x="10395779" y="5966535"/>
            <a:ext cx="636604" cy="636604"/>
          </a:xfrm>
          <a:custGeom>
            <a:avLst/>
            <a:gdLst/>
            <a:ahLst/>
            <a:cxnLst/>
            <a:rect l="l" t="t" r="r" b="b"/>
            <a:pathLst>
              <a:path w="636604" h="636604">
                <a:moveTo>
                  <a:pt x="0" y="0"/>
                </a:moveTo>
                <a:lnTo>
                  <a:pt x="636604" y="0"/>
                </a:lnTo>
                <a:lnTo>
                  <a:pt x="636604" y="636603"/>
                </a:lnTo>
                <a:lnTo>
                  <a:pt x="0" y="63660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TextBox 20"/>
          <p:cNvSpPr txBox="1"/>
          <p:nvPr/>
        </p:nvSpPr>
        <p:spPr>
          <a:xfrm>
            <a:off x="11366833" y="5989271"/>
            <a:ext cx="5480289" cy="2656840"/>
          </a:xfrm>
          <a:prstGeom prst="rect">
            <a:avLst/>
          </a:prstGeom>
        </p:spPr>
        <p:txBody>
          <a:bodyPr lIns="0" tIns="0" rIns="0" bIns="0" rtlCol="0" anchor="t">
            <a:spAutoFit/>
          </a:bodyPr>
          <a:lstStyle/>
          <a:p>
            <a:pPr algn="l">
              <a:lnSpc>
                <a:spcPts val="2660"/>
              </a:lnSpc>
            </a:pPr>
            <a:r>
              <a:rPr lang="en-US" sz="1900" b="1" dirty="0">
                <a:solidFill>
                  <a:srgbClr val="000000"/>
                </a:solidFill>
                <a:latin typeface="DM Sans Bold"/>
                <a:ea typeface="DM Sans Bold"/>
                <a:cs typeface="DM Sans Bold"/>
                <a:sym typeface="DM Sans Bold"/>
              </a:rPr>
              <a:t>Additional Resources:</a:t>
            </a:r>
          </a:p>
          <a:p>
            <a:pPr algn="l">
              <a:lnSpc>
                <a:spcPts val="2660"/>
              </a:lnSpc>
            </a:pPr>
            <a:endParaRPr lang="en-US" sz="1900" b="1" dirty="0">
              <a:solidFill>
                <a:srgbClr val="000000"/>
              </a:solidFill>
              <a:latin typeface="DM Sans Bold"/>
              <a:ea typeface="DM Sans Bold"/>
              <a:cs typeface="DM Sans Bold"/>
              <a:sym typeface="DM Sans Bold"/>
            </a:endParaRPr>
          </a:p>
          <a:p>
            <a:pPr algn="l">
              <a:lnSpc>
                <a:spcPts val="2660"/>
              </a:lnSpc>
            </a:pPr>
            <a:r>
              <a:rPr lang="en-US" sz="1900" dirty="0">
                <a:solidFill>
                  <a:srgbClr val="000000"/>
                </a:solidFill>
                <a:latin typeface="DM Sans"/>
                <a:ea typeface="DM Sans"/>
                <a:cs typeface="DM Sans"/>
                <a:sym typeface="DM Sans"/>
              </a:rPr>
              <a:t>COACHE captured partner institutions' programs and policies across the twenty benchmarks (as of the 2011-12 cohort's survey results) and published them in a series of white papers entitled, "</a:t>
            </a:r>
            <a:r>
              <a:rPr lang="en-US" sz="1900" i="1" u="sng" dirty="0">
                <a:solidFill>
                  <a:srgbClr val="185C90"/>
                </a:solidFill>
                <a:latin typeface="DM Sans Italics"/>
                <a:ea typeface="DM Sans Italics"/>
                <a:cs typeface="DM Sans Italics"/>
                <a:sym typeface="DM Sans Italics"/>
                <a:hlinkClick r:id="rId5" tooltip="https://coache.gse.harvard.edu/research/researchers-and-practitioners/benchmark-best-practices"/>
              </a:rPr>
              <a:t>Benchmark Best Practices</a:t>
            </a:r>
            <a:r>
              <a:rPr lang="en-US" sz="1900" dirty="0">
                <a:solidFill>
                  <a:srgbClr val="000000"/>
                </a:solidFill>
                <a:latin typeface="DM Sans"/>
                <a:ea typeface="DM Sans"/>
                <a:cs typeface="DM Sans"/>
                <a:sym typeface="DM Sans"/>
              </a:rPr>
              <a:t>." </a:t>
            </a:r>
          </a:p>
          <a:p>
            <a:pPr algn="l">
              <a:lnSpc>
                <a:spcPts val="2660"/>
              </a:lnSpc>
              <a:spcBef>
                <a:spcPct val="0"/>
              </a:spcBef>
            </a:pPr>
            <a:endParaRPr lang="en-US" sz="1900" dirty="0">
              <a:solidFill>
                <a:srgbClr val="000000"/>
              </a:solidFill>
              <a:latin typeface="DM Sans"/>
              <a:ea typeface="DM Sans"/>
              <a:cs typeface="DM Sans"/>
              <a:sym typeface="DM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16689"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2398456"/>
            <a:ext cx="4395852" cy="6471920"/>
          </a:xfrm>
          <a:prstGeom prst="rect">
            <a:avLst/>
          </a:prstGeom>
        </p:spPr>
        <p:txBody>
          <a:bodyPr lIns="0" tIns="0" rIns="0" bIns="0" rtlCol="0" anchor="t">
            <a:spAutoFit/>
          </a:bodyPr>
          <a:lstStyle/>
          <a:p>
            <a:pPr algn="l">
              <a:lnSpc>
                <a:spcPts val="4200"/>
              </a:lnSpc>
              <a:spcBef>
                <a:spcPct val="0"/>
              </a:spcBef>
            </a:pPr>
            <a:r>
              <a:rPr lang="en-US" sz="3000" b="1">
                <a:solidFill>
                  <a:srgbClr val="A51C30"/>
                </a:solidFill>
                <a:latin typeface="Garamond Bold"/>
                <a:ea typeface="Garamond Bold"/>
                <a:cs typeface="Garamond Bold"/>
                <a:sym typeface="Garamond Bold"/>
              </a:rPr>
              <a:t>Nature of Work</a:t>
            </a:r>
          </a:p>
          <a:p>
            <a:pPr marL="410209" lvl="1" indent="-205105" algn="l">
              <a:lnSpc>
                <a:spcPts val="2659"/>
              </a:lnSpc>
              <a:buFont typeface="Arial"/>
              <a:buChar char="•"/>
            </a:pPr>
            <a:r>
              <a:rPr lang="en-US" sz="1899">
                <a:solidFill>
                  <a:srgbClr val="1E1E1E"/>
                </a:solidFill>
                <a:latin typeface="DM Sans"/>
                <a:ea typeface="DM Sans"/>
                <a:cs typeface="DM Sans"/>
                <a:sym typeface="DM Sans"/>
              </a:rPr>
              <a:t>Research</a:t>
            </a:r>
          </a:p>
          <a:p>
            <a:pPr marL="410209" lvl="1" indent="-205105" algn="l">
              <a:lnSpc>
                <a:spcPts val="2659"/>
              </a:lnSpc>
              <a:buFont typeface="Arial"/>
              <a:buChar char="•"/>
            </a:pPr>
            <a:r>
              <a:rPr lang="en-US" sz="1899">
                <a:solidFill>
                  <a:srgbClr val="1E1E1E"/>
                </a:solidFill>
                <a:latin typeface="DM Sans"/>
                <a:ea typeface="DM Sans"/>
                <a:cs typeface="DM Sans"/>
                <a:sym typeface="DM Sans"/>
              </a:rPr>
              <a:t>Service</a:t>
            </a:r>
          </a:p>
          <a:p>
            <a:pPr marL="410209" lvl="1" indent="-205105" algn="l">
              <a:lnSpc>
                <a:spcPts val="2659"/>
              </a:lnSpc>
              <a:buFont typeface="Arial"/>
              <a:buChar char="•"/>
            </a:pPr>
            <a:r>
              <a:rPr lang="en-US" sz="1899">
                <a:solidFill>
                  <a:srgbClr val="1E1E1E"/>
                </a:solidFill>
                <a:latin typeface="DM Sans"/>
                <a:ea typeface="DM Sans"/>
                <a:cs typeface="DM Sans"/>
                <a:sym typeface="DM Sans"/>
              </a:rPr>
              <a:t>Teaching</a:t>
            </a:r>
          </a:p>
          <a:p>
            <a:pPr algn="l">
              <a:lnSpc>
                <a:spcPts val="2659"/>
              </a:lnSpc>
            </a:pPr>
            <a:endParaRPr lang="en-US" sz="1899">
              <a:solidFill>
                <a:srgbClr val="1E1E1E"/>
              </a:solidFill>
              <a:latin typeface="DM Sans"/>
              <a:ea typeface="DM Sans"/>
              <a:cs typeface="DM Sans"/>
              <a:sym typeface="DM Sans"/>
            </a:endParaRPr>
          </a:p>
          <a:p>
            <a:pPr algn="l">
              <a:lnSpc>
                <a:spcPts val="4199"/>
              </a:lnSpc>
              <a:spcBef>
                <a:spcPct val="0"/>
              </a:spcBef>
            </a:pPr>
            <a:r>
              <a:rPr lang="en-US" sz="2999" b="1">
                <a:solidFill>
                  <a:srgbClr val="A51C30"/>
                </a:solidFill>
                <a:latin typeface="Garamond Bold"/>
                <a:ea typeface="Garamond Bold"/>
                <a:cs typeface="Garamond Bold"/>
                <a:sym typeface="Garamond Bold"/>
              </a:rPr>
              <a:t>Resources and Support</a:t>
            </a:r>
          </a:p>
          <a:p>
            <a:pPr marL="410209" lvl="1" indent="-205105" algn="l">
              <a:lnSpc>
                <a:spcPts val="2659"/>
              </a:lnSpc>
              <a:buFont typeface="Arial"/>
              <a:buChar char="•"/>
            </a:pPr>
            <a:r>
              <a:rPr lang="en-US" sz="1899">
                <a:solidFill>
                  <a:srgbClr val="1E1E1E"/>
                </a:solidFill>
                <a:latin typeface="DM Sans"/>
                <a:ea typeface="DM Sans"/>
                <a:cs typeface="DM Sans"/>
                <a:sym typeface="DM Sans"/>
              </a:rPr>
              <a:t>Facilities and Work Resources</a:t>
            </a:r>
          </a:p>
          <a:p>
            <a:pPr marL="410209" lvl="1" indent="-205105" algn="l">
              <a:lnSpc>
                <a:spcPts val="2659"/>
              </a:lnSpc>
              <a:buFont typeface="Arial"/>
              <a:buChar char="•"/>
            </a:pPr>
            <a:r>
              <a:rPr lang="en-US" sz="1899">
                <a:solidFill>
                  <a:srgbClr val="1E1E1E"/>
                </a:solidFill>
                <a:latin typeface="DM Sans"/>
                <a:ea typeface="DM Sans"/>
                <a:cs typeface="DM Sans"/>
                <a:sym typeface="DM Sans"/>
              </a:rPr>
              <a:t>Personal and Family Policies</a:t>
            </a:r>
          </a:p>
          <a:p>
            <a:pPr marL="410209" lvl="1" indent="-205105" algn="l">
              <a:lnSpc>
                <a:spcPts val="2659"/>
              </a:lnSpc>
              <a:buFont typeface="Arial"/>
              <a:buChar char="•"/>
            </a:pPr>
            <a:r>
              <a:rPr lang="en-US" sz="1899">
                <a:solidFill>
                  <a:srgbClr val="1E1E1E"/>
                </a:solidFill>
                <a:latin typeface="DM Sans"/>
                <a:ea typeface="DM Sans"/>
                <a:cs typeface="DM Sans"/>
                <a:sym typeface="DM Sans"/>
              </a:rPr>
              <a:t>Health and Retirement Benefits</a:t>
            </a:r>
          </a:p>
          <a:p>
            <a:pPr algn="l">
              <a:lnSpc>
                <a:spcPts val="2659"/>
              </a:lnSpc>
            </a:pPr>
            <a:endParaRPr lang="en-US" sz="1899">
              <a:solidFill>
                <a:srgbClr val="1E1E1E"/>
              </a:solidFill>
              <a:latin typeface="DM Sans"/>
              <a:ea typeface="DM Sans"/>
              <a:cs typeface="DM Sans"/>
              <a:sym typeface="DM Sans"/>
            </a:endParaRPr>
          </a:p>
          <a:p>
            <a:pPr algn="l">
              <a:lnSpc>
                <a:spcPts val="4200"/>
              </a:lnSpc>
              <a:spcBef>
                <a:spcPct val="0"/>
              </a:spcBef>
            </a:pPr>
            <a:r>
              <a:rPr lang="en-US" sz="3000" b="1">
                <a:solidFill>
                  <a:srgbClr val="A51C30"/>
                </a:solidFill>
                <a:latin typeface="Garamond Bold"/>
                <a:ea typeface="Garamond Bold"/>
                <a:cs typeface="Garamond Bold"/>
                <a:sym typeface="Garamond Bold"/>
              </a:rPr>
              <a:t>Cross-Silo Work and Mentorship</a:t>
            </a:r>
          </a:p>
          <a:p>
            <a:pPr marL="410209" lvl="1" indent="-205105" algn="l">
              <a:lnSpc>
                <a:spcPts val="2659"/>
              </a:lnSpc>
              <a:buFont typeface="Arial"/>
              <a:buChar char="•"/>
            </a:pPr>
            <a:r>
              <a:rPr lang="en-US" sz="1899">
                <a:solidFill>
                  <a:srgbClr val="1E1E1E"/>
                </a:solidFill>
                <a:latin typeface="DM Sans"/>
                <a:ea typeface="DM Sans"/>
                <a:cs typeface="DM Sans"/>
                <a:sym typeface="DM Sans"/>
              </a:rPr>
              <a:t>Interdisciplinary Work</a:t>
            </a:r>
          </a:p>
          <a:p>
            <a:pPr marL="410209" lvl="1" indent="-205105" algn="l">
              <a:lnSpc>
                <a:spcPts val="2659"/>
              </a:lnSpc>
              <a:buFont typeface="Arial"/>
              <a:buChar char="•"/>
            </a:pPr>
            <a:r>
              <a:rPr lang="en-US" sz="1899">
                <a:solidFill>
                  <a:srgbClr val="1E1E1E"/>
                </a:solidFill>
                <a:latin typeface="DM Sans"/>
                <a:ea typeface="DM Sans"/>
                <a:cs typeface="DM Sans"/>
                <a:sym typeface="DM Sans"/>
              </a:rPr>
              <a:t>Collaboration</a:t>
            </a:r>
          </a:p>
          <a:p>
            <a:pPr marL="410209" lvl="1" indent="-205105" algn="l">
              <a:lnSpc>
                <a:spcPts val="2659"/>
              </a:lnSpc>
              <a:buFont typeface="Arial"/>
              <a:buChar char="•"/>
            </a:pPr>
            <a:r>
              <a:rPr lang="en-US" sz="1899">
                <a:solidFill>
                  <a:srgbClr val="1E1E1E"/>
                </a:solidFill>
                <a:latin typeface="DM Sans"/>
                <a:ea typeface="DM Sans"/>
                <a:cs typeface="DM Sans"/>
                <a:sym typeface="DM Sans"/>
              </a:rPr>
              <a:t>Mentoring</a:t>
            </a:r>
          </a:p>
          <a:p>
            <a:pPr algn="l">
              <a:lnSpc>
                <a:spcPts val="2659"/>
              </a:lnSpc>
            </a:pPr>
            <a:endParaRPr lang="en-US" sz="1899">
              <a:solidFill>
                <a:srgbClr val="1E1E1E"/>
              </a:solidFill>
              <a:latin typeface="DM Sans"/>
              <a:ea typeface="DM Sans"/>
              <a:cs typeface="DM Sans"/>
              <a:sym typeface="DM Sans"/>
            </a:endParaRPr>
          </a:p>
          <a:p>
            <a:pPr algn="l">
              <a:lnSpc>
                <a:spcPts val="2659"/>
              </a:lnSpc>
              <a:spcBef>
                <a:spcPct val="0"/>
              </a:spcBef>
            </a:pPr>
            <a:endParaRPr lang="en-US" sz="1899">
              <a:solidFill>
                <a:srgbClr val="1E1E1E"/>
              </a:solidFill>
              <a:latin typeface="DM Sans"/>
              <a:ea typeface="DM Sans"/>
              <a:cs typeface="DM Sans"/>
              <a:sym typeface="DM Sans"/>
            </a:endParaRPr>
          </a:p>
        </p:txBody>
      </p:sp>
      <p:sp>
        <p:nvSpPr>
          <p:cNvPr id="7" name="TextBox 7"/>
          <p:cNvSpPr txBox="1"/>
          <p:nvPr/>
        </p:nvSpPr>
        <p:spPr>
          <a:xfrm>
            <a:off x="6933011" y="2398456"/>
            <a:ext cx="4421978" cy="441452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Tenure and Promotion</a:t>
            </a:r>
          </a:p>
          <a:p>
            <a:pPr marL="410209" lvl="1" indent="-205105" algn="l">
              <a:lnSpc>
                <a:spcPts val="2659"/>
              </a:lnSpc>
              <a:buFont typeface="Arial"/>
              <a:buChar char="•"/>
            </a:pPr>
            <a:r>
              <a:rPr lang="en-US" sz="1899">
                <a:solidFill>
                  <a:srgbClr val="1E1E1E"/>
                </a:solidFill>
                <a:latin typeface="DM Sans"/>
                <a:ea typeface="DM Sans"/>
                <a:cs typeface="DM Sans"/>
                <a:sym typeface="DM Sans"/>
              </a:rPr>
              <a:t>Tenure Policies</a:t>
            </a:r>
          </a:p>
          <a:p>
            <a:pPr marL="410209" lvl="1" indent="-205105" algn="l">
              <a:lnSpc>
                <a:spcPts val="2659"/>
              </a:lnSpc>
              <a:buFont typeface="Arial"/>
              <a:buChar char="•"/>
            </a:pPr>
            <a:r>
              <a:rPr lang="en-US" sz="1899">
                <a:solidFill>
                  <a:srgbClr val="1E1E1E"/>
                </a:solidFill>
                <a:latin typeface="DM Sans"/>
                <a:ea typeface="DM Sans"/>
                <a:cs typeface="DM Sans"/>
                <a:sym typeface="DM Sans"/>
              </a:rPr>
              <a:t>Tenure Expectations: Clarity</a:t>
            </a:r>
          </a:p>
          <a:p>
            <a:pPr marL="410209" lvl="1" indent="-205105" algn="l">
              <a:lnSpc>
                <a:spcPts val="2659"/>
              </a:lnSpc>
              <a:buFont typeface="Arial"/>
              <a:buChar char="•"/>
            </a:pPr>
            <a:r>
              <a:rPr lang="en-US" sz="1899">
                <a:solidFill>
                  <a:srgbClr val="1E1E1E"/>
                </a:solidFill>
                <a:latin typeface="DM Sans"/>
                <a:ea typeface="DM Sans"/>
                <a:cs typeface="DM Sans"/>
                <a:sym typeface="DM Sans"/>
              </a:rPr>
              <a:t>Promotion to Full</a:t>
            </a:r>
          </a:p>
          <a:p>
            <a:pPr algn="l">
              <a:lnSpc>
                <a:spcPts val="2659"/>
              </a:lnSpc>
            </a:pPr>
            <a:endParaRPr lang="en-US" sz="1899">
              <a:solidFill>
                <a:srgbClr val="1E1E1E"/>
              </a:solidFill>
              <a:latin typeface="DM Sans"/>
              <a:ea typeface="DM Sans"/>
              <a:cs typeface="DM Sans"/>
              <a:sym typeface="DM Sans"/>
            </a:endParaRPr>
          </a:p>
          <a:p>
            <a:pPr algn="l">
              <a:lnSpc>
                <a:spcPts val="4200"/>
              </a:lnSpc>
            </a:pPr>
            <a:r>
              <a:rPr lang="en-US" sz="3000" b="1">
                <a:solidFill>
                  <a:srgbClr val="A51C30"/>
                </a:solidFill>
                <a:latin typeface="Garamond Bold"/>
                <a:ea typeface="Garamond Bold"/>
                <a:cs typeface="Garamond Bold"/>
                <a:sym typeface="Garamond Bold"/>
              </a:rPr>
              <a:t>Institutional Leadership</a:t>
            </a:r>
          </a:p>
          <a:p>
            <a:pPr marL="410209" lvl="1" indent="-205105" algn="l">
              <a:lnSpc>
                <a:spcPts val="2659"/>
              </a:lnSpc>
              <a:buFont typeface="Arial"/>
              <a:buChar char="•"/>
            </a:pPr>
            <a:r>
              <a:rPr lang="en-US" sz="1899">
                <a:solidFill>
                  <a:srgbClr val="1E1E1E"/>
                </a:solidFill>
                <a:latin typeface="DM Sans"/>
                <a:ea typeface="DM Sans"/>
                <a:cs typeface="DM Sans"/>
                <a:sym typeface="DM Sans"/>
              </a:rPr>
              <a:t>Leadership: Senior</a:t>
            </a:r>
          </a:p>
          <a:p>
            <a:pPr marL="410209" lvl="1" indent="-205105" algn="l">
              <a:lnSpc>
                <a:spcPts val="2659"/>
              </a:lnSpc>
              <a:buFont typeface="Arial"/>
              <a:buChar char="•"/>
            </a:pPr>
            <a:r>
              <a:rPr lang="en-US" sz="1899">
                <a:solidFill>
                  <a:srgbClr val="1E1E1E"/>
                </a:solidFill>
                <a:latin typeface="DM Sans"/>
                <a:ea typeface="DM Sans"/>
                <a:cs typeface="DM Sans"/>
                <a:sym typeface="DM Sans"/>
              </a:rPr>
              <a:t>Leadership: Divisional (School/College)</a:t>
            </a:r>
          </a:p>
          <a:p>
            <a:pPr marL="410209" lvl="1" indent="-205105" algn="l">
              <a:lnSpc>
                <a:spcPts val="2659"/>
              </a:lnSpc>
              <a:buFont typeface="Arial"/>
              <a:buChar char="•"/>
            </a:pPr>
            <a:r>
              <a:rPr lang="en-US" sz="1899">
                <a:solidFill>
                  <a:srgbClr val="1E1E1E"/>
                </a:solidFill>
                <a:latin typeface="DM Sans"/>
                <a:ea typeface="DM Sans"/>
                <a:cs typeface="DM Sans"/>
                <a:sym typeface="DM Sans"/>
              </a:rPr>
              <a:t>Leadership: Departmental</a:t>
            </a:r>
          </a:p>
          <a:p>
            <a:pPr marL="410209" lvl="1" indent="-205105" algn="l">
              <a:lnSpc>
                <a:spcPts val="2659"/>
              </a:lnSpc>
              <a:buFont typeface="Arial"/>
              <a:buChar char="•"/>
            </a:pPr>
            <a:r>
              <a:rPr lang="en-US" sz="1899">
                <a:solidFill>
                  <a:srgbClr val="1E1E1E"/>
                </a:solidFill>
                <a:latin typeface="DM Sans"/>
                <a:ea typeface="DM Sans"/>
                <a:cs typeface="DM Sans"/>
                <a:sym typeface="DM Sans"/>
              </a:rPr>
              <a:t>Leadership: Faculty</a:t>
            </a:r>
          </a:p>
          <a:p>
            <a:pPr algn="l">
              <a:lnSpc>
                <a:spcPts val="2659"/>
              </a:lnSpc>
            </a:pPr>
            <a:endParaRPr lang="en-US" sz="1899">
              <a:solidFill>
                <a:srgbClr val="1E1E1E"/>
              </a:solidFill>
              <a:latin typeface="DM Sans"/>
              <a:ea typeface="DM Sans"/>
              <a:cs typeface="DM Sans"/>
              <a:sym typeface="DM Sans"/>
            </a:endParaRPr>
          </a:p>
        </p:txBody>
      </p:sp>
      <p:sp>
        <p:nvSpPr>
          <p:cNvPr id="8" name="TextBox 8"/>
          <p:cNvSpPr txBox="1"/>
          <p:nvPr/>
        </p:nvSpPr>
        <p:spPr>
          <a:xfrm>
            <a:off x="12191851" y="2398456"/>
            <a:ext cx="4821954" cy="66675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Shared Governance</a:t>
            </a:r>
          </a:p>
          <a:p>
            <a:pPr marL="410209" lvl="1" indent="-205105" algn="l">
              <a:lnSpc>
                <a:spcPts val="2659"/>
              </a:lnSpc>
              <a:buFont typeface="Arial"/>
              <a:buChar char="•"/>
            </a:pPr>
            <a:r>
              <a:rPr lang="en-US" sz="1899">
                <a:solidFill>
                  <a:srgbClr val="1E1E1E"/>
                </a:solidFill>
                <a:latin typeface="DM Sans"/>
                <a:ea typeface="DM Sans"/>
                <a:cs typeface="DM Sans"/>
                <a:sym typeface="DM Sans"/>
              </a:rPr>
              <a:t>Governance: Trust</a:t>
            </a:r>
          </a:p>
          <a:p>
            <a:pPr marL="410209" lvl="1" indent="-205105" algn="l">
              <a:lnSpc>
                <a:spcPts val="2659"/>
              </a:lnSpc>
              <a:buFont typeface="Arial"/>
              <a:buChar char="•"/>
            </a:pPr>
            <a:r>
              <a:rPr lang="en-US" sz="1899">
                <a:solidFill>
                  <a:srgbClr val="1E1E1E"/>
                </a:solidFill>
                <a:latin typeface="DM Sans"/>
                <a:ea typeface="DM Sans"/>
                <a:cs typeface="DM Sans"/>
                <a:sym typeface="DM Sans"/>
              </a:rPr>
              <a:t>Governance: Shared Sense of Purpose</a:t>
            </a:r>
          </a:p>
          <a:p>
            <a:pPr marL="410209" lvl="1" indent="-205105" algn="l">
              <a:lnSpc>
                <a:spcPts val="2659"/>
              </a:lnSpc>
              <a:buFont typeface="Arial"/>
              <a:buChar char="•"/>
            </a:pPr>
            <a:r>
              <a:rPr lang="en-US" sz="1899">
                <a:solidFill>
                  <a:srgbClr val="1E1E1E"/>
                </a:solidFill>
                <a:latin typeface="DM Sans"/>
                <a:ea typeface="DM Sans"/>
                <a:cs typeface="DM Sans"/>
                <a:sym typeface="DM Sans"/>
              </a:rPr>
              <a:t>Governance: Understanding the Issue at Hand</a:t>
            </a:r>
          </a:p>
          <a:p>
            <a:pPr marL="410209" lvl="1" indent="-205105" algn="l">
              <a:lnSpc>
                <a:spcPts val="2659"/>
              </a:lnSpc>
              <a:buFont typeface="Arial"/>
              <a:buChar char="•"/>
            </a:pPr>
            <a:r>
              <a:rPr lang="en-US" sz="1899">
                <a:solidFill>
                  <a:srgbClr val="1E1E1E"/>
                </a:solidFill>
                <a:latin typeface="DM Sans"/>
                <a:ea typeface="DM Sans"/>
                <a:cs typeface="DM Sans"/>
                <a:sym typeface="DM Sans"/>
              </a:rPr>
              <a:t>Governance: Adaptability</a:t>
            </a:r>
          </a:p>
          <a:p>
            <a:pPr marL="410209" lvl="1" indent="-205105" algn="l">
              <a:lnSpc>
                <a:spcPts val="2659"/>
              </a:lnSpc>
              <a:buFont typeface="Arial"/>
              <a:buChar char="•"/>
            </a:pPr>
            <a:r>
              <a:rPr lang="en-US" sz="1899">
                <a:solidFill>
                  <a:srgbClr val="1E1E1E"/>
                </a:solidFill>
                <a:latin typeface="DM Sans"/>
                <a:ea typeface="DM Sans"/>
                <a:cs typeface="DM Sans"/>
                <a:sym typeface="DM Sans"/>
              </a:rPr>
              <a:t>Governance: Productivity</a:t>
            </a:r>
          </a:p>
          <a:p>
            <a:pPr algn="l">
              <a:lnSpc>
                <a:spcPts val="2659"/>
              </a:lnSpc>
            </a:pPr>
            <a:endParaRPr lang="en-US" sz="1899">
              <a:solidFill>
                <a:srgbClr val="1E1E1E"/>
              </a:solidFill>
              <a:latin typeface="DM Sans"/>
              <a:ea typeface="DM Sans"/>
              <a:cs typeface="DM Sans"/>
              <a:sym typeface="DM Sans"/>
            </a:endParaRPr>
          </a:p>
          <a:p>
            <a:pPr algn="l">
              <a:lnSpc>
                <a:spcPts val="4200"/>
              </a:lnSpc>
            </a:pPr>
            <a:r>
              <a:rPr lang="en-US" sz="3000" b="1">
                <a:solidFill>
                  <a:srgbClr val="A51C30"/>
                </a:solidFill>
                <a:latin typeface="Garamond Bold"/>
                <a:ea typeface="Garamond Bold"/>
                <a:cs typeface="Garamond Bold"/>
                <a:sym typeface="Garamond Bold"/>
              </a:rPr>
              <a:t>The Department</a:t>
            </a:r>
          </a:p>
          <a:p>
            <a:pPr marL="410209" lvl="1" indent="-205105" algn="l">
              <a:lnSpc>
                <a:spcPts val="2659"/>
              </a:lnSpc>
              <a:buFont typeface="Arial"/>
              <a:buChar char="•"/>
            </a:pPr>
            <a:r>
              <a:rPr lang="en-US" sz="1899">
                <a:solidFill>
                  <a:srgbClr val="1E1E1E"/>
                </a:solidFill>
                <a:latin typeface="DM Sans"/>
                <a:ea typeface="DM Sans"/>
                <a:cs typeface="DM Sans"/>
                <a:sym typeface="DM Sans"/>
              </a:rPr>
              <a:t>Departmental Collegiality</a:t>
            </a:r>
          </a:p>
          <a:p>
            <a:pPr marL="410209" lvl="1" indent="-205105" algn="l">
              <a:lnSpc>
                <a:spcPts val="2659"/>
              </a:lnSpc>
              <a:buFont typeface="Arial"/>
              <a:buChar char="•"/>
            </a:pPr>
            <a:r>
              <a:rPr lang="en-US" sz="1899">
                <a:solidFill>
                  <a:srgbClr val="1E1E1E"/>
                </a:solidFill>
                <a:latin typeface="DM Sans"/>
                <a:ea typeface="DM Sans"/>
                <a:cs typeface="DM Sans"/>
                <a:sym typeface="DM Sans"/>
              </a:rPr>
              <a:t>Departmental Engagement</a:t>
            </a:r>
          </a:p>
          <a:p>
            <a:pPr marL="410209" lvl="1" indent="-205105" algn="l">
              <a:lnSpc>
                <a:spcPts val="2659"/>
              </a:lnSpc>
              <a:buFont typeface="Arial"/>
              <a:buChar char="•"/>
            </a:pPr>
            <a:r>
              <a:rPr lang="en-US" sz="1899">
                <a:solidFill>
                  <a:srgbClr val="1E1E1E"/>
                </a:solidFill>
                <a:latin typeface="DM Sans"/>
                <a:ea typeface="DM Sans"/>
                <a:cs typeface="DM Sans"/>
                <a:sym typeface="DM Sans"/>
              </a:rPr>
              <a:t>Departmental Quality</a:t>
            </a:r>
          </a:p>
          <a:p>
            <a:pPr algn="l">
              <a:lnSpc>
                <a:spcPts val="2659"/>
              </a:lnSpc>
            </a:pPr>
            <a:endParaRPr lang="en-US" sz="1899">
              <a:solidFill>
                <a:srgbClr val="1E1E1E"/>
              </a:solidFill>
              <a:latin typeface="DM Sans"/>
              <a:ea typeface="DM Sans"/>
              <a:cs typeface="DM Sans"/>
              <a:sym typeface="DM Sans"/>
            </a:endParaRPr>
          </a:p>
          <a:p>
            <a:pPr algn="l">
              <a:lnSpc>
                <a:spcPts val="4200"/>
              </a:lnSpc>
            </a:pPr>
            <a:r>
              <a:rPr lang="en-US" sz="3000" b="1">
                <a:solidFill>
                  <a:srgbClr val="A51C30"/>
                </a:solidFill>
                <a:latin typeface="Garamond Bold"/>
                <a:ea typeface="Garamond Bold"/>
                <a:cs typeface="Garamond Bold"/>
                <a:sym typeface="Garamond Bold"/>
              </a:rPr>
              <a:t>Appreciation and Recognition*</a:t>
            </a:r>
          </a:p>
          <a:p>
            <a:pPr algn="l">
              <a:lnSpc>
                <a:spcPts val="2659"/>
              </a:lnSpc>
            </a:pPr>
            <a:endParaRPr lang="en-US" sz="3000" b="1">
              <a:solidFill>
                <a:srgbClr val="A51C30"/>
              </a:solidFill>
              <a:latin typeface="Garamond Bold"/>
              <a:ea typeface="Garamond Bold"/>
              <a:cs typeface="Garamond Bold"/>
              <a:sym typeface="Garamond Bold"/>
            </a:endParaRPr>
          </a:p>
          <a:p>
            <a:pPr algn="l">
              <a:lnSpc>
                <a:spcPts val="4200"/>
              </a:lnSpc>
            </a:pPr>
            <a:r>
              <a:rPr lang="en-US" sz="3000" b="1">
                <a:solidFill>
                  <a:srgbClr val="A51C30"/>
                </a:solidFill>
                <a:latin typeface="Garamond Bold"/>
                <a:ea typeface="Garamond Bold"/>
                <a:cs typeface="Garamond Bold"/>
                <a:sym typeface="Garamond Bold"/>
              </a:rPr>
              <a:t>Retention and Negotiation*</a:t>
            </a:r>
          </a:p>
        </p:txBody>
      </p:sp>
      <p:sp>
        <p:nvSpPr>
          <p:cNvPr id="9" name="TextBox 9"/>
          <p:cNvSpPr txBox="1"/>
          <p:nvPr/>
        </p:nvSpPr>
        <p:spPr>
          <a:xfrm>
            <a:off x="1410052" y="332867"/>
            <a:ext cx="9944937" cy="1400704"/>
          </a:xfrm>
          <a:prstGeom prst="rect">
            <a:avLst/>
          </a:prstGeom>
        </p:spPr>
        <p:txBody>
          <a:bodyPr wrap="square" lIns="0" tIns="0" rIns="0" bIns="0" rtlCol="0" anchor="t">
            <a:spAutoFit/>
          </a:bodyPr>
          <a:lstStyle/>
          <a:p>
            <a:pPr algn="l">
              <a:lnSpc>
                <a:spcPts val="5599"/>
              </a:lnSpc>
              <a:spcBef>
                <a:spcPct val="0"/>
              </a:spcBef>
            </a:pPr>
            <a:r>
              <a:rPr lang="en-US" sz="3999" b="1" dirty="0">
                <a:solidFill>
                  <a:srgbClr val="A51C30"/>
                </a:solidFill>
                <a:latin typeface="Garamond Bold"/>
                <a:ea typeface="Garamond Bold"/>
                <a:cs typeface="Garamond Bold"/>
                <a:sym typeface="Garamond Bold"/>
              </a:rPr>
              <a:t>COACHE BENCHMARKS &amp; THEMATIC BREAKOUTS</a:t>
            </a:r>
          </a:p>
        </p:txBody>
      </p:sp>
      <p:sp>
        <p:nvSpPr>
          <p:cNvPr id="10" name="TextBox 10"/>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dirty="0">
                <a:solidFill>
                  <a:srgbClr val="FFFFFF"/>
                </a:solidFill>
                <a:latin typeface="DM Sans"/>
                <a:ea typeface="DM Sans"/>
                <a:cs typeface="DM Sans"/>
                <a:sym typeface="DM Sans"/>
              </a:rPr>
              <a:t>Collaborative on Academic Careers in Higher Education | COACHE</a:t>
            </a:r>
          </a:p>
        </p:txBody>
      </p:sp>
      <p:grpSp>
        <p:nvGrpSpPr>
          <p:cNvPr id="11" name="Group 11"/>
          <p:cNvGrpSpPr/>
          <p:nvPr/>
        </p:nvGrpSpPr>
        <p:grpSpPr>
          <a:xfrm>
            <a:off x="3919341" y="3343419"/>
            <a:ext cx="2175470" cy="830336"/>
            <a:chOff x="0" y="0"/>
            <a:chExt cx="2900627" cy="1107114"/>
          </a:xfrm>
        </p:grpSpPr>
        <p:grpSp>
          <p:nvGrpSpPr>
            <p:cNvPr id="12" name="Group 12"/>
            <p:cNvGrpSpPr/>
            <p:nvPr/>
          </p:nvGrpSpPr>
          <p:grpSpPr>
            <a:xfrm>
              <a:off x="0" y="0"/>
              <a:ext cx="2900627" cy="1107114"/>
              <a:chOff x="0" y="0"/>
              <a:chExt cx="572963" cy="218689"/>
            </a:xfrm>
          </p:grpSpPr>
          <p:sp>
            <p:nvSpPr>
              <p:cNvPr id="13" name="Freeform 13"/>
              <p:cNvSpPr/>
              <p:nvPr/>
            </p:nvSpPr>
            <p:spPr>
              <a:xfrm>
                <a:off x="0" y="0"/>
                <a:ext cx="572963" cy="218689"/>
              </a:xfrm>
              <a:custGeom>
                <a:avLst/>
                <a:gdLst/>
                <a:ahLst/>
                <a:cxnLst/>
                <a:rect l="l" t="t" r="r" b="b"/>
                <a:pathLst>
                  <a:path w="572963" h="218689">
                    <a:moveTo>
                      <a:pt x="0" y="0"/>
                    </a:moveTo>
                    <a:lnTo>
                      <a:pt x="572963" y="0"/>
                    </a:lnTo>
                    <a:lnTo>
                      <a:pt x="572963" y="218689"/>
                    </a:lnTo>
                    <a:lnTo>
                      <a:pt x="0" y="218689"/>
                    </a:lnTo>
                    <a:close/>
                  </a:path>
                </a:pathLst>
              </a:custGeom>
              <a:solidFill>
                <a:srgbClr val="213153"/>
              </a:solidFill>
              <a:ln cap="sq">
                <a:noFill/>
                <a:prstDash val="solid"/>
                <a:miter/>
              </a:ln>
            </p:spPr>
            <p:txBody>
              <a:bodyPr/>
              <a:lstStyle/>
              <a:p>
                <a:endParaRPr lang="en-US"/>
              </a:p>
            </p:txBody>
          </p:sp>
          <p:sp>
            <p:nvSpPr>
              <p:cNvPr id="14" name="TextBox 14"/>
              <p:cNvSpPr txBox="1"/>
              <p:nvPr/>
            </p:nvSpPr>
            <p:spPr>
              <a:xfrm>
                <a:off x="0" y="-28575"/>
                <a:ext cx="572963" cy="247264"/>
              </a:xfrm>
              <a:prstGeom prst="rect">
                <a:avLst/>
              </a:prstGeom>
            </p:spPr>
            <p:txBody>
              <a:bodyPr lIns="50800" tIns="50800" rIns="50800" bIns="50800" rtlCol="0" anchor="ctr"/>
              <a:lstStyle/>
              <a:p>
                <a:pPr algn="ctr">
                  <a:lnSpc>
                    <a:spcPts val="2380"/>
                  </a:lnSpc>
                </a:pPr>
                <a:endParaRPr/>
              </a:p>
            </p:txBody>
          </p:sp>
        </p:grpSp>
        <p:sp>
          <p:nvSpPr>
            <p:cNvPr id="15" name="TextBox 15"/>
            <p:cNvSpPr txBox="1"/>
            <p:nvPr/>
          </p:nvSpPr>
          <p:spPr>
            <a:xfrm>
              <a:off x="282776" y="160069"/>
              <a:ext cx="2335074" cy="7584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Benchmarks under a theme</a:t>
              </a:r>
            </a:p>
          </p:txBody>
        </p:sp>
      </p:grpSp>
      <p:grpSp>
        <p:nvGrpSpPr>
          <p:cNvPr id="16" name="Group 16"/>
          <p:cNvGrpSpPr/>
          <p:nvPr/>
        </p:nvGrpSpPr>
        <p:grpSpPr>
          <a:xfrm>
            <a:off x="4644951" y="2021862"/>
            <a:ext cx="2029034" cy="702204"/>
            <a:chOff x="0" y="0"/>
            <a:chExt cx="2705379" cy="936272"/>
          </a:xfrm>
        </p:grpSpPr>
        <p:grpSp>
          <p:nvGrpSpPr>
            <p:cNvPr id="17" name="Group 17"/>
            <p:cNvGrpSpPr/>
            <p:nvPr/>
          </p:nvGrpSpPr>
          <p:grpSpPr>
            <a:xfrm>
              <a:off x="0" y="0"/>
              <a:ext cx="2705379" cy="936272"/>
              <a:chOff x="0" y="0"/>
              <a:chExt cx="534396" cy="184943"/>
            </a:xfrm>
          </p:grpSpPr>
          <p:sp>
            <p:nvSpPr>
              <p:cNvPr id="18" name="Freeform 18"/>
              <p:cNvSpPr/>
              <p:nvPr/>
            </p:nvSpPr>
            <p:spPr>
              <a:xfrm>
                <a:off x="0" y="0"/>
                <a:ext cx="534396" cy="184943"/>
              </a:xfrm>
              <a:custGeom>
                <a:avLst/>
                <a:gdLst/>
                <a:ahLst/>
                <a:cxnLst/>
                <a:rect l="l" t="t" r="r" b="b"/>
                <a:pathLst>
                  <a:path w="534396" h="184943">
                    <a:moveTo>
                      <a:pt x="0" y="0"/>
                    </a:moveTo>
                    <a:lnTo>
                      <a:pt x="534396" y="0"/>
                    </a:lnTo>
                    <a:lnTo>
                      <a:pt x="534396" y="184943"/>
                    </a:lnTo>
                    <a:lnTo>
                      <a:pt x="0" y="184943"/>
                    </a:lnTo>
                    <a:close/>
                  </a:path>
                </a:pathLst>
              </a:custGeom>
              <a:solidFill>
                <a:srgbClr val="213153"/>
              </a:solidFill>
              <a:ln cap="sq">
                <a:noFill/>
                <a:prstDash val="solid"/>
                <a:miter/>
              </a:ln>
            </p:spPr>
            <p:txBody>
              <a:bodyPr/>
              <a:lstStyle/>
              <a:p>
                <a:endParaRPr lang="en-US"/>
              </a:p>
            </p:txBody>
          </p:sp>
          <p:sp>
            <p:nvSpPr>
              <p:cNvPr id="19" name="TextBox 19"/>
              <p:cNvSpPr txBox="1"/>
              <p:nvPr/>
            </p:nvSpPr>
            <p:spPr>
              <a:xfrm>
                <a:off x="0" y="-28575"/>
                <a:ext cx="534396" cy="213518"/>
              </a:xfrm>
              <a:prstGeom prst="rect">
                <a:avLst/>
              </a:prstGeom>
            </p:spPr>
            <p:txBody>
              <a:bodyPr lIns="50800" tIns="50800" rIns="50800" bIns="50800" rtlCol="0" anchor="ctr"/>
              <a:lstStyle/>
              <a:p>
                <a:pPr algn="ctr">
                  <a:lnSpc>
                    <a:spcPts val="2380"/>
                  </a:lnSpc>
                </a:pPr>
                <a:endParaRPr/>
              </a:p>
            </p:txBody>
          </p:sp>
        </p:grpSp>
        <p:sp>
          <p:nvSpPr>
            <p:cNvPr id="20" name="TextBox 20"/>
            <p:cNvSpPr txBox="1"/>
            <p:nvPr/>
          </p:nvSpPr>
          <p:spPr>
            <a:xfrm>
              <a:off x="314544" y="279045"/>
              <a:ext cx="2076291"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A broad theme</a:t>
              </a:r>
            </a:p>
          </p:txBody>
        </p:sp>
      </p:grpSp>
      <p:grpSp>
        <p:nvGrpSpPr>
          <p:cNvPr id="21" name="Group 21"/>
          <p:cNvGrpSpPr/>
          <p:nvPr/>
        </p:nvGrpSpPr>
        <p:grpSpPr>
          <a:xfrm>
            <a:off x="2847576" y="3388887"/>
            <a:ext cx="2069407" cy="398275"/>
            <a:chOff x="0" y="0"/>
            <a:chExt cx="2759209" cy="531033"/>
          </a:xfrm>
        </p:grpSpPr>
        <p:sp>
          <p:nvSpPr>
            <p:cNvPr id="22" name="AutoShape 22"/>
            <p:cNvSpPr/>
            <p:nvPr/>
          </p:nvSpPr>
          <p:spPr>
            <a:xfrm>
              <a:off x="518333" y="518333"/>
              <a:ext cx="2240876" cy="0"/>
            </a:xfrm>
            <a:prstGeom prst="line">
              <a:avLst/>
            </a:prstGeom>
            <a:ln w="25400" cap="flat">
              <a:solidFill>
                <a:srgbClr val="213153"/>
              </a:solidFill>
              <a:prstDash val="solid"/>
              <a:headEnd type="none" w="sm" len="sm"/>
              <a:tailEnd type="none" w="sm" len="sm"/>
            </a:ln>
          </p:spPr>
          <p:txBody>
            <a:bodyPr/>
            <a:lstStyle/>
            <a:p>
              <a:endParaRPr lang="en-US"/>
            </a:p>
          </p:txBody>
        </p:sp>
        <p:sp>
          <p:nvSpPr>
            <p:cNvPr id="23" name="AutoShape 23"/>
            <p:cNvSpPr/>
            <p:nvPr/>
          </p:nvSpPr>
          <p:spPr>
            <a:xfrm>
              <a:off x="206241" y="206241"/>
              <a:ext cx="312092" cy="312092"/>
            </a:xfrm>
            <a:prstGeom prst="line">
              <a:avLst/>
            </a:prstGeom>
            <a:ln w="25400" cap="flat">
              <a:solidFill>
                <a:srgbClr val="213153"/>
              </a:solidFill>
              <a:prstDash val="solid"/>
              <a:headEnd type="none" w="sm" len="sm"/>
              <a:tailEnd type="none" w="sm" len="sm"/>
            </a:ln>
          </p:spPr>
          <p:txBody>
            <a:bodyPr/>
            <a:lstStyle/>
            <a:p>
              <a:endParaRPr lang="en-US"/>
            </a:p>
          </p:txBody>
        </p:sp>
        <p:grpSp>
          <p:nvGrpSpPr>
            <p:cNvPr id="24" name="Group 24"/>
            <p:cNvGrpSpPr/>
            <p:nvPr/>
          </p:nvGrpSpPr>
          <p:grpSpPr>
            <a:xfrm>
              <a:off x="0" y="0"/>
              <a:ext cx="206241" cy="206241"/>
              <a:chOff x="0" y="0"/>
              <a:chExt cx="50173" cy="50173"/>
            </a:xfrm>
          </p:grpSpPr>
          <p:sp>
            <p:nvSpPr>
              <p:cNvPr id="25" name="Freeform 25"/>
              <p:cNvSpPr/>
              <p:nvPr/>
            </p:nvSpPr>
            <p:spPr>
              <a:xfrm>
                <a:off x="0" y="0"/>
                <a:ext cx="50173" cy="50173"/>
              </a:xfrm>
              <a:custGeom>
                <a:avLst/>
                <a:gdLst/>
                <a:ahLst/>
                <a:cxnLst/>
                <a:rect l="l" t="t" r="r" b="b"/>
                <a:pathLst>
                  <a:path w="50173" h="50173">
                    <a:moveTo>
                      <a:pt x="0" y="0"/>
                    </a:moveTo>
                    <a:lnTo>
                      <a:pt x="50173" y="0"/>
                    </a:lnTo>
                    <a:lnTo>
                      <a:pt x="50173" y="50173"/>
                    </a:lnTo>
                    <a:lnTo>
                      <a:pt x="0" y="50173"/>
                    </a:lnTo>
                    <a:close/>
                  </a:path>
                </a:pathLst>
              </a:custGeom>
              <a:solidFill>
                <a:srgbClr val="213153"/>
              </a:solidFill>
              <a:ln cap="sq">
                <a:noFill/>
                <a:prstDash val="solid"/>
                <a:miter/>
              </a:ln>
            </p:spPr>
            <p:txBody>
              <a:bodyPr/>
              <a:lstStyle/>
              <a:p>
                <a:endParaRPr lang="en-US"/>
              </a:p>
            </p:txBody>
          </p:sp>
          <p:sp>
            <p:nvSpPr>
              <p:cNvPr id="26" name="TextBox 26"/>
              <p:cNvSpPr txBox="1"/>
              <p:nvPr/>
            </p:nvSpPr>
            <p:spPr>
              <a:xfrm>
                <a:off x="0" y="-28575"/>
                <a:ext cx="50173" cy="78748"/>
              </a:xfrm>
              <a:prstGeom prst="rect">
                <a:avLst/>
              </a:prstGeom>
            </p:spPr>
            <p:txBody>
              <a:bodyPr lIns="50800" tIns="50800" rIns="50800" bIns="50800" rtlCol="0" anchor="ctr"/>
              <a:lstStyle/>
              <a:p>
                <a:pPr algn="ctr">
                  <a:lnSpc>
                    <a:spcPts val="2380"/>
                  </a:lnSpc>
                </a:pPr>
                <a:endParaRPr/>
              </a:p>
            </p:txBody>
          </p:sp>
        </p:grpSp>
      </p:grpSp>
      <p:sp>
        <p:nvSpPr>
          <p:cNvPr id="27" name="AutoShape 27"/>
          <p:cNvSpPr/>
          <p:nvPr/>
        </p:nvSpPr>
        <p:spPr>
          <a:xfrm>
            <a:off x="3236326" y="2158075"/>
            <a:ext cx="1680657" cy="0"/>
          </a:xfrm>
          <a:prstGeom prst="line">
            <a:avLst/>
          </a:prstGeom>
          <a:ln w="19050" cap="flat">
            <a:solidFill>
              <a:srgbClr val="213153"/>
            </a:solidFill>
            <a:prstDash val="solid"/>
            <a:headEnd type="none" w="sm" len="sm"/>
            <a:tailEnd type="none" w="sm" len="sm"/>
          </a:ln>
        </p:spPr>
        <p:txBody>
          <a:bodyPr/>
          <a:lstStyle/>
          <a:p>
            <a:endParaRPr lang="en-US"/>
          </a:p>
        </p:txBody>
      </p:sp>
      <p:sp>
        <p:nvSpPr>
          <p:cNvPr id="28" name="AutoShape 28"/>
          <p:cNvSpPr/>
          <p:nvPr/>
        </p:nvSpPr>
        <p:spPr>
          <a:xfrm flipV="1">
            <a:off x="2989176" y="2158075"/>
            <a:ext cx="257942" cy="207468"/>
          </a:xfrm>
          <a:prstGeom prst="line">
            <a:avLst/>
          </a:prstGeom>
          <a:ln w="19050" cap="flat">
            <a:solidFill>
              <a:srgbClr val="213153"/>
            </a:solidFill>
            <a:prstDash val="solid"/>
            <a:headEnd type="none" w="sm" len="sm"/>
            <a:tailEnd type="none" w="sm" len="sm"/>
          </a:ln>
        </p:spPr>
        <p:txBody>
          <a:bodyPr/>
          <a:lstStyle/>
          <a:p>
            <a:endParaRPr lang="en-US"/>
          </a:p>
        </p:txBody>
      </p:sp>
      <p:grpSp>
        <p:nvGrpSpPr>
          <p:cNvPr id="29" name="Group 29"/>
          <p:cNvGrpSpPr/>
          <p:nvPr/>
        </p:nvGrpSpPr>
        <p:grpSpPr>
          <a:xfrm>
            <a:off x="2853546" y="2339026"/>
            <a:ext cx="154680" cy="154680"/>
            <a:chOff x="0" y="0"/>
            <a:chExt cx="50173" cy="50173"/>
          </a:xfrm>
        </p:grpSpPr>
        <p:sp>
          <p:nvSpPr>
            <p:cNvPr id="30" name="Freeform 30"/>
            <p:cNvSpPr/>
            <p:nvPr/>
          </p:nvSpPr>
          <p:spPr>
            <a:xfrm>
              <a:off x="0" y="0"/>
              <a:ext cx="50173" cy="50173"/>
            </a:xfrm>
            <a:custGeom>
              <a:avLst/>
              <a:gdLst/>
              <a:ahLst/>
              <a:cxnLst/>
              <a:rect l="l" t="t" r="r" b="b"/>
              <a:pathLst>
                <a:path w="50173" h="50173">
                  <a:moveTo>
                    <a:pt x="0" y="0"/>
                  </a:moveTo>
                  <a:lnTo>
                    <a:pt x="50173" y="0"/>
                  </a:lnTo>
                  <a:lnTo>
                    <a:pt x="50173" y="50173"/>
                  </a:lnTo>
                  <a:lnTo>
                    <a:pt x="0" y="50173"/>
                  </a:lnTo>
                  <a:close/>
                </a:path>
              </a:pathLst>
            </a:custGeom>
            <a:solidFill>
              <a:srgbClr val="213153"/>
            </a:solidFill>
            <a:ln cap="sq">
              <a:noFill/>
              <a:prstDash val="solid"/>
              <a:miter/>
            </a:ln>
          </p:spPr>
          <p:txBody>
            <a:bodyPr/>
            <a:lstStyle/>
            <a:p>
              <a:endParaRPr lang="en-US"/>
            </a:p>
          </p:txBody>
        </p:sp>
        <p:sp>
          <p:nvSpPr>
            <p:cNvPr id="31" name="TextBox 31"/>
            <p:cNvSpPr txBox="1"/>
            <p:nvPr/>
          </p:nvSpPr>
          <p:spPr>
            <a:xfrm>
              <a:off x="0" y="-28575"/>
              <a:ext cx="50173" cy="78748"/>
            </a:xfrm>
            <a:prstGeom prst="rect">
              <a:avLst/>
            </a:prstGeom>
          </p:spPr>
          <p:txBody>
            <a:bodyPr lIns="50800" tIns="50800" rIns="50800" bIns="50800" rtlCol="0" anchor="ctr"/>
            <a:lstStyle/>
            <a:p>
              <a:pPr algn="ctr">
                <a:lnSpc>
                  <a:spcPts val="2380"/>
                </a:lnSpc>
              </a:pPr>
              <a:endParaRPr/>
            </a:p>
          </p:txBody>
        </p:sp>
      </p:grpSp>
      <p:sp>
        <p:nvSpPr>
          <p:cNvPr id="32" name="TextBox 32"/>
          <p:cNvSpPr txBox="1"/>
          <p:nvPr/>
        </p:nvSpPr>
        <p:spPr>
          <a:xfrm>
            <a:off x="1028700" y="9208831"/>
            <a:ext cx="15198771" cy="224155"/>
          </a:xfrm>
          <a:prstGeom prst="rect">
            <a:avLst/>
          </a:prstGeom>
        </p:spPr>
        <p:txBody>
          <a:bodyPr lIns="0" tIns="0" rIns="0" bIns="0" rtlCol="0" anchor="t">
            <a:spAutoFit/>
          </a:bodyPr>
          <a:lstStyle/>
          <a:p>
            <a:pPr algn="l">
              <a:lnSpc>
                <a:spcPts val="1820"/>
              </a:lnSpc>
              <a:spcBef>
                <a:spcPct val="0"/>
              </a:spcBef>
            </a:pPr>
            <a:r>
              <a:rPr lang="en-US" sz="1300" i="1">
                <a:solidFill>
                  <a:srgbClr val="000000"/>
                </a:solidFill>
                <a:latin typeface="DM Sans Italics"/>
                <a:ea typeface="DM Sans Italics"/>
                <a:cs typeface="DM Sans Italics"/>
                <a:sym typeface="DM Sans Italics"/>
              </a:rPr>
              <a:t>*The Appreciation and Recognition theme includes a single benchmark of the same name, while the Retention and Negotiation theme does not include any benchmarks.</a:t>
            </a:r>
          </a:p>
        </p:txBody>
      </p:sp>
      <p:sp>
        <p:nvSpPr>
          <p:cNvPr id="38" name="TextBox 10">
            <a:extLst>
              <a:ext uri="{FF2B5EF4-FFF2-40B4-BE49-F238E27FC236}">
                <a16:creationId xmlns:a16="http://schemas.microsoft.com/office/drawing/2014/main" id="{F8902221-CDA1-7E98-97C4-BD084BEFE14B}"/>
              </a:ext>
            </a:extLst>
          </p:cNvPr>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39" name="Freeform 9">
            <a:extLst>
              <a:ext uri="{FF2B5EF4-FFF2-40B4-BE49-F238E27FC236}">
                <a16:creationId xmlns:a16="http://schemas.microsoft.com/office/drawing/2014/main" id="{27433C1D-C936-4554-FD0A-03882DA2C48C}"/>
              </a:ext>
            </a:extLst>
          </p:cNvPr>
          <p:cNvSpPr/>
          <p:nvPr/>
        </p:nvSpPr>
        <p:spPr>
          <a:xfrm>
            <a:off x="12143921" y="378213"/>
            <a:ext cx="5693005" cy="1095903"/>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3"/>
            <a:stretch>
              <a:fillRect/>
            </a:stretch>
          </a:blipFill>
        </p:spPr>
        <p:txBody>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12E2-93E7-6B91-D499-678D1F30810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DE7D431-4DCB-88E2-0CB4-FCF9DFB7276B}"/>
              </a:ext>
            </a:extLst>
          </p:cNvPr>
          <p:cNvSpPr txBox="1"/>
          <p:nvPr/>
        </p:nvSpPr>
        <p:spPr>
          <a:xfrm>
            <a:off x="1295400" y="2376738"/>
            <a:ext cx="15455900" cy="3476336"/>
          </a:xfrm>
          <a:prstGeom prst="rect">
            <a:avLst/>
          </a:prstGeom>
          <a:noFill/>
        </p:spPr>
        <p:txBody>
          <a:bodyPr wrap="square">
            <a:spAutoFit/>
          </a:bodyPr>
          <a:lstStyle/>
          <a:p>
            <a:pPr>
              <a:lnSpc>
                <a:spcPts val="4199"/>
              </a:lnSpc>
              <a:spcBef>
                <a:spcPct val="0"/>
              </a:spcBef>
            </a:pPr>
            <a:r>
              <a:rPr lang="en-US" sz="3000" b="1" spc="71" dirty="0">
                <a:solidFill>
                  <a:srgbClr val="A51C30"/>
                </a:solidFill>
                <a:latin typeface="Garamond Bold"/>
                <a:sym typeface="Garamond Bold"/>
              </a:rPr>
              <a:t>What Are Benchmarks?</a:t>
            </a:r>
          </a:p>
          <a:p>
            <a:pPr marL="342900" indent="-342900">
              <a:lnSpc>
                <a:spcPct val="150000"/>
              </a:lnSpc>
              <a:spcBef>
                <a:spcPct val="0"/>
              </a:spcBef>
              <a:buFont typeface="Arial" panose="020B0604020202020204" pitchFamily="34" charset="0"/>
              <a:buChar char="•"/>
            </a:pPr>
            <a:r>
              <a:rPr lang="en-US" sz="1900" dirty="0">
                <a:solidFill>
                  <a:srgbClr val="000000"/>
                </a:solidFill>
                <a:latin typeface="DM Sans"/>
                <a:sym typeface="DM Sans"/>
              </a:rPr>
              <a:t>The COACHE Faculty Job Satisfaction Survey includes 25 Benchmarks. Each benchmark is the unweighted means of several survey items that share a common theme. Thus, the benchmark scores provide a general sense of how faculty feel about a particular aspect of their work/life. </a:t>
            </a:r>
          </a:p>
          <a:p>
            <a:pPr>
              <a:lnSpc>
                <a:spcPts val="2659"/>
              </a:lnSpc>
              <a:spcBef>
                <a:spcPct val="0"/>
              </a:spcBef>
            </a:pPr>
            <a:endParaRPr lang="en-US" sz="3000" b="1" spc="71" dirty="0">
              <a:solidFill>
                <a:srgbClr val="A51C30"/>
              </a:solidFill>
              <a:latin typeface="Garamond Bold"/>
              <a:sym typeface="Garamond Bold"/>
            </a:endParaRPr>
          </a:p>
          <a:p>
            <a:pPr>
              <a:lnSpc>
                <a:spcPts val="2659"/>
              </a:lnSpc>
              <a:spcBef>
                <a:spcPct val="0"/>
              </a:spcBef>
            </a:pPr>
            <a:r>
              <a:rPr lang="en-US" sz="3000" b="1" spc="71" dirty="0">
                <a:solidFill>
                  <a:srgbClr val="A51C30"/>
                </a:solidFill>
                <a:latin typeface="Garamond Bold"/>
                <a:sym typeface="Garamond Bold"/>
              </a:rPr>
              <a:t>What Are Areas of Strength &amp; Concern?</a:t>
            </a:r>
          </a:p>
          <a:p>
            <a:pPr marL="342900" indent="-342900">
              <a:lnSpc>
                <a:spcPct val="150000"/>
              </a:lnSpc>
              <a:spcBef>
                <a:spcPct val="0"/>
              </a:spcBef>
              <a:buFont typeface="Arial" panose="020B0604020202020204" pitchFamily="34" charset="0"/>
              <a:buChar char="•"/>
            </a:pPr>
            <a:r>
              <a:rPr lang="en-US" sz="1900" dirty="0">
                <a:solidFill>
                  <a:srgbClr val="000000"/>
                </a:solidFill>
                <a:latin typeface="DM Sans"/>
                <a:ea typeface="DM Sans"/>
                <a:cs typeface="DM Sans"/>
                <a:sym typeface="DM Sans"/>
              </a:rPr>
              <a:t>COACHE defines an "area of strength" as a Benchmark where our </a:t>
            </a:r>
            <a:r>
              <a:rPr lang="en-US" sz="1900" dirty="0">
                <a:solidFill>
                  <a:srgbClr val="000000"/>
                </a:solidFill>
                <a:latin typeface="DM Sans"/>
                <a:sym typeface="DM Sans"/>
              </a:rPr>
              <a:t>division ranked top 2 among peers and top 30% of the cohort. </a:t>
            </a:r>
            <a:r>
              <a:rPr lang="en-US" sz="1900" dirty="0">
                <a:solidFill>
                  <a:srgbClr val="000000"/>
                </a:solidFill>
                <a:latin typeface="DM Sans"/>
                <a:sym typeface="DM Sans Italics"/>
              </a:rPr>
              <a:t>An "area of concern" is a Benchmark where we ranked bottom 2 among peers and bottom 30% of the cohort.</a:t>
            </a:r>
            <a:endParaRPr lang="en-US" sz="1900" dirty="0">
              <a:solidFill>
                <a:srgbClr val="000000"/>
              </a:solidFill>
              <a:latin typeface="DM Sans"/>
              <a:sym typeface="DM Sans"/>
            </a:endParaRPr>
          </a:p>
        </p:txBody>
      </p:sp>
      <p:sp>
        <p:nvSpPr>
          <p:cNvPr id="2" name="AutoShape 2">
            <a:extLst>
              <a:ext uri="{FF2B5EF4-FFF2-40B4-BE49-F238E27FC236}">
                <a16:creationId xmlns:a16="http://schemas.microsoft.com/office/drawing/2014/main" id="{376193D1-00D3-8152-5740-D24E2B2F884F}"/>
              </a:ext>
            </a:extLst>
          </p:cNvPr>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a:extLst>
              <a:ext uri="{FF2B5EF4-FFF2-40B4-BE49-F238E27FC236}">
                <a16:creationId xmlns:a16="http://schemas.microsoft.com/office/drawing/2014/main" id="{684A1645-5462-CE04-0E15-001F2A72EEF6}"/>
              </a:ext>
            </a:extLst>
          </p:cNvPr>
          <p:cNvGrpSpPr/>
          <p:nvPr/>
        </p:nvGrpSpPr>
        <p:grpSpPr>
          <a:xfrm>
            <a:off x="0" y="9634321"/>
            <a:ext cx="18288000" cy="652679"/>
            <a:chOff x="0" y="0"/>
            <a:chExt cx="4816593" cy="171899"/>
          </a:xfrm>
        </p:grpSpPr>
        <p:sp>
          <p:nvSpPr>
            <p:cNvPr id="4" name="Freeform 4">
              <a:extLst>
                <a:ext uri="{FF2B5EF4-FFF2-40B4-BE49-F238E27FC236}">
                  <a16:creationId xmlns:a16="http://schemas.microsoft.com/office/drawing/2014/main" id="{9C4B3659-F3C0-D018-DBDF-A5C2ED542915}"/>
                </a:ext>
              </a:extLst>
            </p:cNvPr>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a:extLst>
                <a:ext uri="{FF2B5EF4-FFF2-40B4-BE49-F238E27FC236}">
                  <a16:creationId xmlns:a16="http://schemas.microsoft.com/office/drawing/2014/main" id="{517B6EA9-EFAD-6499-BCCE-C955CC794A93}"/>
                </a:ext>
              </a:extLst>
            </p:cNvPr>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8" name="TextBox 8">
            <a:extLst>
              <a:ext uri="{FF2B5EF4-FFF2-40B4-BE49-F238E27FC236}">
                <a16:creationId xmlns:a16="http://schemas.microsoft.com/office/drawing/2014/main" id="{5897570F-5171-95FE-787B-0A168EDE0C76}"/>
              </a:ext>
            </a:extLst>
          </p:cNvPr>
          <p:cNvSpPr txBox="1"/>
          <p:nvPr/>
        </p:nvSpPr>
        <p:spPr>
          <a:xfrm>
            <a:off x="1410052" y="1054896"/>
            <a:ext cx="15439000" cy="679450"/>
          </a:xfrm>
          <a:prstGeom prst="rect">
            <a:avLst/>
          </a:prstGeom>
        </p:spPr>
        <p:txBody>
          <a:bodyPr lIns="0" tIns="0" rIns="0" bIns="0" rtlCol="0" anchor="t">
            <a:spAutoFit/>
          </a:bodyPr>
          <a:lstStyle/>
          <a:p>
            <a:pPr>
              <a:lnSpc>
                <a:spcPts val="5599"/>
              </a:lnSpc>
              <a:spcBef>
                <a:spcPct val="0"/>
              </a:spcBef>
            </a:pPr>
            <a:r>
              <a:rPr lang="en-US" sz="3999" b="1" dirty="0">
                <a:solidFill>
                  <a:srgbClr val="A51C30"/>
                </a:solidFill>
                <a:latin typeface="Garamond Bold"/>
                <a:ea typeface="Garamond Bold"/>
                <a:cs typeface="Garamond Bold"/>
                <a:sym typeface="Garamond Bold"/>
              </a:rPr>
              <a:t>OUR STRENGTHS &amp; CONCERNS</a:t>
            </a:r>
          </a:p>
        </p:txBody>
      </p:sp>
      <p:sp>
        <p:nvSpPr>
          <p:cNvPr id="9" name="TextBox 9">
            <a:extLst>
              <a:ext uri="{FF2B5EF4-FFF2-40B4-BE49-F238E27FC236}">
                <a16:creationId xmlns:a16="http://schemas.microsoft.com/office/drawing/2014/main" id="{4F6D2A27-0B71-0ED2-2EA8-57C750A5C248}"/>
              </a:ext>
            </a:extLst>
          </p:cNvPr>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12" name="Group 12">
            <a:extLst>
              <a:ext uri="{FF2B5EF4-FFF2-40B4-BE49-F238E27FC236}">
                <a16:creationId xmlns:a16="http://schemas.microsoft.com/office/drawing/2014/main" id="{8FC34F03-25FE-58BB-B9B8-B0879EFD5F1C}"/>
              </a:ext>
            </a:extLst>
          </p:cNvPr>
          <p:cNvGrpSpPr/>
          <p:nvPr/>
        </p:nvGrpSpPr>
        <p:grpSpPr>
          <a:xfrm>
            <a:off x="1410052" y="6089126"/>
            <a:ext cx="5802182" cy="715092"/>
            <a:chOff x="0" y="0"/>
            <a:chExt cx="3297485" cy="406400"/>
          </a:xfrm>
        </p:grpSpPr>
        <p:sp>
          <p:nvSpPr>
            <p:cNvPr id="13" name="Freeform 13">
              <a:extLst>
                <a:ext uri="{FF2B5EF4-FFF2-40B4-BE49-F238E27FC236}">
                  <a16:creationId xmlns:a16="http://schemas.microsoft.com/office/drawing/2014/main" id="{94EACEA0-DD35-C77E-3C8D-AC6FF93089BA}"/>
                </a:ext>
              </a:extLst>
            </p:cNvPr>
            <p:cNvSpPr/>
            <p:nvPr/>
          </p:nvSpPr>
          <p:spPr>
            <a:xfrm>
              <a:off x="0" y="0"/>
              <a:ext cx="3297485" cy="406400"/>
            </a:xfrm>
            <a:custGeom>
              <a:avLst/>
              <a:gdLst/>
              <a:ahLst/>
              <a:cxnLst/>
              <a:rect l="l" t="t" r="r" b="b"/>
              <a:pathLst>
                <a:path w="3297485" h="406400">
                  <a:moveTo>
                    <a:pt x="3094285" y="0"/>
                  </a:moveTo>
                  <a:cubicBezTo>
                    <a:pt x="3206509" y="0"/>
                    <a:pt x="3297485" y="90976"/>
                    <a:pt x="3297485" y="203200"/>
                  </a:cubicBezTo>
                  <a:cubicBezTo>
                    <a:pt x="3297485" y="315424"/>
                    <a:pt x="3206509" y="406400"/>
                    <a:pt x="3094285" y="406400"/>
                  </a:cubicBezTo>
                  <a:lnTo>
                    <a:pt x="203200" y="406400"/>
                  </a:lnTo>
                  <a:cubicBezTo>
                    <a:pt x="90976" y="406400"/>
                    <a:pt x="0" y="315424"/>
                    <a:pt x="0" y="203200"/>
                  </a:cubicBezTo>
                  <a:cubicBezTo>
                    <a:pt x="0" y="90976"/>
                    <a:pt x="90976" y="0"/>
                    <a:pt x="203200" y="0"/>
                  </a:cubicBezTo>
                  <a:close/>
                </a:path>
              </a:pathLst>
            </a:custGeom>
            <a:solidFill>
              <a:srgbClr val="213153"/>
            </a:solidFill>
          </p:spPr>
          <p:txBody>
            <a:bodyPr/>
            <a:lstStyle/>
            <a:p>
              <a:endParaRPr lang="en-US"/>
            </a:p>
          </p:txBody>
        </p:sp>
        <p:sp>
          <p:nvSpPr>
            <p:cNvPr id="14" name="TextBox 14">
              <a:extLst>
                <a:ext uri="{FF2B5EF4-FFF2-40B4-BE49-F238E27FC236}">
                  <a16:creationId xmlns:a16="http://schemas.microsoft.com/office/drawing/2014/main" id="{244D6643-7241-9494-A25A-94814B2DE194}"/>
                </a:ext>
              </a:extLst>
            </p:cNvPr>
            <p:cNvSpPr txBox="1"/>
            <p:nvPr/>
          </p:nvSpPr>
          <p:spPr>
            <a:xfrm>
              <a:off x="0" y="-28575"/>
              <a:ext cx="3297485" cy="434975"/>
            </a:xfrm>
            <a:prstGeom prst="rect">
              <a:avLst/>
            </a:prstGeom>
          </p:spPr>
          <p:txBody>
            <a:bodyPr lIns="50800" tIns="50800" rIns="50800" bIns="50800" rtlCol="0" anchor="ctr"/>
            <a:lstStyle/>
            <a:p>
              <a:pPr marL="0" lvl="0" indent="0" algn="l">
                <a:lnSpc>
                  <a:spcPts val="3640"/>
                </a:lnSpc>
                <a:spcBef>
                  <a:spcPct val="0"/>
                </a:spcBef>
              </a:pPr>
              <a:endParaRPr/>
            </a:p>
          </p:txBody>
        </p:sp>
      </p:grpSp>
      <p:sp>
        <p:nvSpPr>
          <p:cNvPr id="15" name="TextBox 15">
            <a:extLst>
              <a:ext uri="{FF2B5EF4-FFF2-40B4-BE49-F238E27FC236}">
                <a16:creationId xmlns:a16="http://schemas.microsoft.com/office/drawing/2014/main" id="{390E5200-6C6F-7BCA-F5AD-63BA6BEAA7D1}"/>
              </a:ext>
            </a:extLst>
          </p:cNvPr>
          <p:cNvSpPr txBox="1"/>
          <p:nvPr/>
        </p:nvSpPr>
        <p:spPr>
          <a:xfrm>
            <a:off x="1738314" y="6201253"/>
            <a:ext cx="2909885" cy="450215"/>
          </a:xfrm>
          <a:prstGeom prst="rect">
            <a:avLst/>
          </a:prstGeom>
        </p:spPr>
        <p:txBody>
          <a:bodyPr wrap="square" lIns="0" tIns="0" rIns="0" bIns="0" rtlCol="0" anchor="t">
            <a:spAutoFit/>
          </a:bodyPr>
          <a:lstStyle/>
          <a:p>
            <a:pPr marL="0" lvl="0" indent="0" algn="l">
              <a:lnSpc>
                <a:spcPts val="3640"/>
              </a:lnSpc>
              <a:spcBef>
                <a:spcPct val="0"/>
              </a:spcBef>
            </a:pPr>
            <a:r>
              <a:rPr lang="en-US" sz="2800" b="1" spc="67" dirty="0">
                <a:solidFill>
                  <a:srgbClr val="FFFFFF"/>
                </a:solidFill>
                <a:latin typeface="Garamond Bold"/>
                <a:ea typeface="Garamond Bold"/>
                <a:cs typeface="Garamond Bold"/>
                <a:sym typeface="Garamond Bold"/>
              </a:rPr>
              <a:t>Our Strengths</a:t>
            </a:r>
          </a:p>
        </p:txBody>
      </p:sp>
      <p:grpSp>
        <p:nvGrpSpPr>
          <p:cNvPr id="16" name="Group 16">
            <a:extLst>
              <a:ext uri="{FF2B5EF4-FFF2-40B4-BE49-F238E27FC236}">
                <a16:creationId xmlns:a16="http://schemas.microsoft.com/office/drawing/2014/main" id="{ED06826D-D4D7-9C69-D8BB-3587BC9B721E}"/>
              </a:ext>
            </a:extLst>
          </p:cNvPr>
          <p:cNvGrpSpPr/>
          <p:nvPr/>
        </p:nvGrpSpPr>
        <p:grpSpPr>
          <a:xfrm>
            <a:off x="9477971" y="6083102"/>
            <a:ext cx="5802182" cy="715092"/>
            <a:chOff x="0" y="0"/>
            <a:chExt cx="3297485" cy="406400"/>
          </a:xfrm>
        </p:grpSpPr>
        <p:sp>
          <p:nvSpPr>
            <p:cNvPr id="17" name="Freeform 17">
              <a:extLst>
                <a:ext uri="{FF2B5EF4-FFF2-40B4-BE49-F238E27FC236}">
                  <a16:creationId xmlns:a16="http://schemas.microsoft.com/office/drawing/2014/main" id="{162E5FCF-EFBF-898A-2346-2EBD654B8FA4}"/>
                </a:ext>
              </a:extLst>
            </p:cNvPr>
            <p:cNvSpPr/>
            <p:nvPr/>
          </p:nvSpPr>
          <p:spPr>
            <a:xfrm>
              <a:off x="0" y="0"/>
              <a:ext cx="3297485" cy="406400"/>
            </a:xfrm>
            <a:custGeom>
              <a:avLst/>
              <a:gdLst/>
              <a:ahLst/>
              <a:cxnLst/>
              <a:rect l="l" t="t" r="r" b="b"/>
              <a:pathLst>
                <a:path w="3297485" h="406400">
                  <a:moveTo>
                    <a:pt x="3094285" y="0"/>
                  </a:moveTo>
                  <a:cubicBezTo>
                    <a:pt x="3206509" y="0"/>
                    <a:pt x="3297485" y="90976"/>
                    <a:pt x="3297485" y="203200"/>
                  </a:cubicBezTo>
                  <a:cubicBezTo>
                    <a:pt x="3297485" y="315424"/>
                    <a:pt x="3206509" y="406400"/>
                    <a:pt x="3094285" y="406400"/>
                  </a:cubicBezTo>
                  <a:lnTo>
                    <a:pt x="203200" y="406400"/>
                  </a:lnTo>
                  <a:cubicBezTo>
                    <a:pt x="90976" y="406400"/>
                    <a:pt x="0" y="315424"/>
                    <a:pt x="0" y="203200"/>
                  </a:cubicBezTo>
                  <a:cubicBezTo>
                    <a:pt x="0" y="90976"/>
                    <a:pt x="90976" y="0"/>
                    <a:pt x="203200" y="0"/>
                  </a:cubicBezTo>
                  <a:close/>
                </a:path>
              </a:pathLst>
            </a:custGeom>
            <a:solidFill>
              <a:srgbClr val="A51C30"/>
            </a:solidFill>
          </p:spPr>
          <p:txBody>
            <a:bodyPr/>
            <a:lstStyle/>
            <a:p>
              <a:endParaRPr lang="en-US"/>
            </a:p>
          </p:txBody>
        </p:sp>
        <p:sp>
          <p:nvSpPr>
            <p:cNvPr id="18" name="TextBox 18">
              <a:extLst>
                <a:ext uri="{FF2B5EF4-FFF2-40B4-BE49-F238E27FC236}">
                  <a16:creationId xmlns:a16="http://schemas.microsoft.com/office/drawing/2014/main" id="{F38D34AF-6389-D063-EDBF-BD6611782808}"/>
                </a:ext>
              </a:extLst>
            </p:cNvPr>
            <p:cNvSpPr txBox="1"/>
            <p:nvPr/>
          </p:nvSpPr>
          <p:spPr>
            <a:xfrm>
              <a:off x="0" y="-28575"/>
              <a:ext cx="3297485" cy="434975"/>
            </a:xfrm>
            <a:prstGeom prst="rect">
              <a:avLst/>
            </a:prstGeom>
          </p:spPr>
          <p:txBody>
            <a:bodyPr lIns="50800" tIns="50800" rIns="50800" bIns="50800" rtlCol="0" anchor="ctr"/>
            <a:lstStyle/>
            <a:p>
              <a:pPr marL="0" lvl="0" indent="0" algn="l">
                <a:lnSpc>
                  <a:spcPts val="3640"/>
                </a:lnSpc>
                <a:spcBef>
                  <a:spcPct val="0"/>
                </a:spcBef>
              </a:pPr>
              <a:endParaRPr/>
            </a:p>
          </p:txBody>
        </p:sp>
      </p:grpSp>
      <p:sp>
        <p:nvSpPr>
          <p:cNvPr id="19" name="TextBox 19">
            <a:extLst>
              <a:ext uri="{FF2B5EF4-FFF2-40B4-BE49-F238E27FC236}">
                <a16:creationId xmlns:a16="http://schemas.microsoft.com/office/drawing/2014/main" id="{FDFD60AE-06CD-F671-69CC-60341F3A1937}"/>
              </a:ext>
            </a:extLst>
          </p:cNvPr>
          <p:cNvSpPr txBox="1"/>
          <p:nvPr/>
        </p:nvSpPr>
        <p:spPr>
          <a:xfrm>
            <a:off x="9806233" y="6195229"/>
            <a:ext cx="2766767" cy="450215"/>
          </a:xfrm>
          <a:prstGeom prst="rect">
            <a:avLst/>
          </a:prstGeom>
        </p:spPr>
        <p:txBody>
          <a:bodyPr wrap="square" lIns="0" tIns="0" rIns="0" bIns="0" rtlCol="0" anchor="t">
            <a:spAutoFit/>
          </a:bodyPr>
          <a:lstStyle/>
          <a:p>
            <a:pPr marL="0" lvl="0" indent="0" algn="l">
              <a:lnSpc>
                <a:spcPts val="3640"/>
              </a:lnSpc>
              <a:spcBef>
                <a:spcPct val="0"/>
              </a:spcBef>
            </a:pPr>
            <a:r>
              <a:rPr lang="en-US" sz="2800" b="1" spc="67" dirty="0">
                <a:solidFill>
                  <a:srgbClr val="FFFFFF"/>
                </a:solidFill>
                <a:latin typeface="Garamond Bold"/>
                <a:ea typeface="Garamond Bold"/>
                <a:cs typeface="Garamond Bold"/>
                <a:sym typeface="Garamond Bold"/>
              </a:rPr>
              <a:t>Our Concerns</a:t>
            </a:r>
          </a:p>
        </p:txBody>
      </p:sp>
      <p:grpSp>
        <p:nvGrpSpPr>
          <p:cNvPr id="20" name="Group 20">
            <a:extLst>
              <a:ext uri="{FF2B5EF4-FFF2-40B4-BE49-F238E27FC236}">
                <a16:creationId xmlns:a16="http://schemas.microsoft.com/office/drawing/2014/main" id="{60A7923E-2492-7477-A24D-58BC32E09972}"/>
              </a:ext>
            </a:extLst>
          </p:cNvPr>
          <p:cNvGrpSpPr/>
          <p:nvPr/>
        </p:nvGrpSpPr>
        <p:grpSpPr>
          <a:xfrm>
            <a:off x="13018196" y="412504"/>
            <a:ext cx="4771697" cy="1256933"/>
            <a:chOff x="0" y="0"/>
            <a:chExt cx="6362263" cy="1675910"/>
          </a:xfrm>
        </p:grpSpPr>
        <p:grpSp>
          <p:nvGrpSpPr>
            <p:cNvPr id="21" name="Group 21">
              <a:extLst>
                <a:ext uri="{FF2B5EF4-FFF2-40B4-BE49-F238E27FC236}">
                  <a16:creationId xmlns:a16="http://schemas.microsoft.com/office/drawing/2014/main" id="{136A6DEC-26C4-8ECA-FC1E-6B7299D0CE51}"/>
                </a:ext>
              </a:extLst>
            </p:cNvPr>
            <p:cNvGrpSpPr/>
            <p:nvPr/>
          </p:nvGrpSpPr>
          <p:grpSpPr>
            <a:xfrm>
              <a:off x="0" y="0"/>
              <a:ext cx="6362263" cy="1675910"/>
              <a:chOff x="0" y="0"/>
              <a:chExt cx="1256743" cy="331044"/>
            </a:xfrm>
          </p:grpSpPr>
          <p:sp>
            <p:nvSpPr>
              <p:cNvPr id="22" name="Freeform 22">
                <a:extLst>
                  <a:ext uri="{FF2B5EF4-FFF2-40B4-BE49-F238E27FC236}">
                    <a16:creationId xmlns:a16="http://schemas.microsoft.com/office/drawing/2014/main" id="{B1FA6B3E-ADF6-DBD7-174D-653DE93A76DD}"/>
                  </a:ext>
                </a:extLst>
              </p:cNvPr>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23" name="TextBox 23">
                <a:extLst>
                  <a:ext uri="{FF2B5EF4-FFF2-40B4-BE49-F238E27FC236}">
                    <a16:creationId xmlns:a16="http://schemas.microsoft.com/office/drawing/2014/main" id="{7396C62C-C387-C62A-E0FC-5A5D08E084F9}"/>
                  </a:ext>
                </a:extLst>
              </p:cNvPr>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24" name="TextBox 24">
              <a:extLst>
                <a:ext uri="{FF2B5EF4-FFF2-40B4-BE49-F238E27FC236}">
                  <a16:creationId xmlns:a16="http://schemas.microsoft.com/office/drawing/2014/main" id="{9E890E93-1BF2-8BA6-0532-0861D5AE1B67}"/>
                </a:ext>
              </a:extLst>
            </p:cNvPr>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dirty="0">
                  <a:solidFill>
                    <a:srgbClr val="000000"/>
                  </a:solidFill>
                  <a:latin typeface="Garamond"/>
                  <a:ea typeface="Garamond"/>
                  <a:cs typeface="Garamond"/>
                  <a:sym typeface="Garamond"/>
                </a:rPr>
                <a:t>Add Your Branding Here</a:t>
              </a:r>
            </a:p>
          </p:txBody>
        </p:sp>
      </p:grpSp>
      <p:sp>
        <p:nvSpPr>
          <p:cNvPr id="6" name="TextBox 7">
            <a:extLst>
              <a:ext uri="{FF2B5EF4-FFF2-40B4-BE49-F238E27FC236}">
                <a16:creationId xmlns:a16="http://schemas.microsoft.com/office/drawing/2014/main" id="{A1693194-DA45-2F00-3CAD-F63A36CAE075}"/>
              </a:ext>
            </a:extLst>
          </p:cNvPr>
          <p:cNvSpPr txBox="1"/>
          <p:nvPr/>
        </p:nvSpPr>
        <p:spPr>
          <a:xfrm>
            <a:off x="1295400" y="7004510"/>
            <a:ext cx="6514748" cy="2152897"/>
          </a:xfrm>
          <a:prstGeom prst="rect">
            <a:avLst/>
          </a:prstGeom>
        </p:spPr>
        <p:txBody>
          <a:bodyPr wrap="square" lIns="0" tIns="0" rIns="0" bIns="0" rtlCol="0" anchor="t">
            <a:spAutoFit/>
          </a:bodyPr>
          <a:lstStyle/>
          <a:p>
            <a:pPr marL="548005" lvl="1" indent="-342900">
              <a:lnSpc>
                <a:spcPct val="150000"/>
              </a:lnSpc>
              <a:buFont typeface="Arial" panose="020B0604020202020204" pitchFamily="34" charset="0"/>
              <a:buChar char="•"/>
            </a:pPr>
            <a:r>
              <a:rPr lang="en-US" sz="1900" dirty="0">
                <a:latin typeface="DM Sans" pitchFamily="2" charset="0"/>
              </a:rPr>
              <a:t>________________________________</a:t>
            </a:r>
          </a:p>
          <a:p>
            <a:pPr marL="548005" lvl="1" indent="-342900">
              <a:lnSpc>
                <a:spcPct val="150000"/>
              </a:lnSpc>
              <a:buFont typeface="Arial" panose="020B0604020202020204" pitchFamily="34" charset="0"/>
              <a:buChar char="•"/>
            </a:pPr>
            <a:r>
              <a:rPr lang="en-US" sz="1900" dirty="0">
                <a:latin typeface="DM Sans" pitchFamily="2" charset="0"/>
              </a:rPr>
              <a:t>________________________________</a:t>
            </a:r>
            <a:endParaRPr lang="en-US" sz="1900" dirty="0">
              <a:solidFill>
                <a:srgbClr val="000000"/>
              </a:solidFill>
              <a:latin typeface="DM Sans"/>
              <a:ea typeface="DM Sans"/>
              <a:cs typeface="DM Sans"/>
              <a:sym typeface="DM Sans"/>
            </a:endParaRPr>
          </a:p>
          <a:p>
            <a:pPr marL="548005" lvl="1" indent="-342900">
              <a:lnSpc>
                <a:spcPct val="150000"/>
              </a:lnSpc>
              <a:buFont typeface="Arial" panose="020B0604020202020204" pitchFamily="34" charset="0"/>
              <a:buChar char="•"/>
            </a:pPr>
            <a:r>
              <a:rPr lang="en-US" sz="1900" dirty="0">
                <a:latin typeface="DM Sans" pitchFamily="2" charset="0"/>
              </a:rPr>
              <a:t>________________________________</a:t>
            </a:r>
            <a:endParaRPr lang="en-US" sz="1900" dirty="0">
              <a:solidFill>
                <a:srgbClr val="000000"/>
              </a:solidFill>
              <a:latin typeface="DM Sans"/>
              <a:ea typeface="DM Sans"/>
              <a:cs typeface="DM Sans"/>
              <a:sym typeface="DM Sans"/>
            </a:endParaRPr>
          </a:p>
          <a:p>
            <a:pPr marL="548005" lvl="1" indent="-342900">
              <a:lnSpc>
                <a:spcPct val="150000"/>
              </a:lnSpc>
              <a:buFont typeface="Arial" panose="020B0604020202020204" pitchFamily="34" charset="0"/>
              <a:buChar char="•"/>
            </a:pPr>
            <a:r>
              <a:rPr lang="en-US" sz="1900" dirty="0">
                <a:latin typeface="DM Sans" pitchFamily="2" charset="0"/>
              </a:rPr>
              <a:t>________________________________</a:t>
            </a:r>
            <a:endParaRPr lang="en-US" sz="1900" dirty="0">
              <a:solidFill>
                <a:srgbClr val="000000"/>
              </a:solidFill>
              <a:latin typeface="DM Sans"/>
              <a:ea typeface="DM Sans"/>
              <a:cs typeface="DM Sans"/>
              <a:sym typeface="DM Sans"/>
            </a:endParaRPr>
          </a:p>
          <a:p>
            <a:pPr marL="548005" lvl="1" indent="-342900">
              <a:lnSpc>
                <a:spcPct val="150000"/>
              </a:lnSpc>
              <a:buFont typeface="Arial" panose="020B0604020202020204" pitchFamily="34" charset="0"/>
              <a:buChar char="•"/>
            </a:pPr>
            <a:endParaRPr lang="en-US" sz="1900" dirty="0">
              <a:solidFill>
                <a:srgbClr val="000000"/>
              </a:solidFill>
              <a:latin typeface="DM Sans"/>
              <a:ea typeface="DM Sans"/>
              <a:cs typeface="DM Sans"/>
              <a:sym typeface="DM Sans"/>
            </a:endParaRPr>
          </a:p>
        </p:txBody>
      </p:sp>
      <p:sp>
        <p:nvSpPr>
          <p:cNvPr id="10" name="TextBox 11">
            <a:extLst>
              <a:ext uri="{FF2B5EF4-FFF2-40B4-BE49-F238E27FC236}">
                <a16:creationId xmlns:a16="http://schemas.microsoft.com/office/drawing/2014/main" id="{9263834E-ED1D-E1D7-89CE-E5B9FEB97077}"/>
              </a:ext>
            </a:extLst>
          </p:cNvPr>
          <p:cNvSpPr txBox="1"/>
          <p:nvPr/>
        </p:nvSpPr>
        <p:spPr>
          <a:xfrm>
            <a:off x="9423589" y="7004510"/>
            <a:ext cx="5856564" cy="2152897"/>
          </a:xfrm>
          <a:prstGeom prst="rect">
            <a:avLst/>
          </a:prstGeom>
        </p:spPr>
        <p:txBody>
          <a:bodyPr wrap="square" lIns="0" tIns="0" rIns="0" bIns="0" rtlCol="0" anchor="t">
            <a:spAutoFit/>
          </a:bodyPr>
          <a:lstStyle/>
          <a:p>
            <a:pPr marL="548005" lvl="1" indent="-342900">
              <a:lnSpc>
                <a:spcPct val="150000"/>
              </a:lnSpc>
              <a:buFont typeface="Arial" panose="020B0604020202020204" pitchFamily="34" charset="0"/>
              <a:buChar char="•"/>
            </a:pPr>
            <a:r>
              <a:rPr lang="en-US" sz="1900" dirty="0">
                <a:latin typeface="DM Sans" pitchFamily="2" charset="0"/>
              </a:rPr>
              <a:t>________________________________</a:t>
            </a:r>
          </a:p>
          <a:p>
            <a:pPr marL="548005" lvl="1" indent="-342900">
              <a:lnSpc>
                <a:spcPct val="150000"/>
              </a:lnSpc>
              <a:buFont typeface="Arial" panose="020B0604020202020204" pitchFamily="34" charset="0"/>
              <a:buChar char="•"/>
            </a:pPr>
            <a:r>
              <a:rPr lang="en-US" sz="1900" dirty="0">
                <a:latin typeface="DM Sans" pitchFamily="2" charset="0"/>
              </a:rPr>
              <a:t>________________________________</a:t>
            </a:r>
            <a:endParaRPr lang="en-US" sz="1900" dirty="0">
              <a:solidFill>
                <a:srgbClr val="000000"/>
              </a:solidFill>
              <a:latin typeface="DM Sans"/>
              <a:ea typeface="DM Sans"/>
              <a:cs typeface="DM Sans"/>
              <a:sym typeface="DM Sans"/>
            </a:endParaRPr>
          </a:p>
          <a:p>
            <a:pPr marL="548005" lvl="1" indent="-342900">
              <a:lnSpc>
                <a:spcPct val="150000"/>
              </a:lnSpc>
              <a:buFont typeface="Arial" panose="020B0604020202020204" pitchFamily="34" charset="0"/>
              <a:buChar char="•"/>
            </a:pPr>
            <a:r>
              <a:rPr lang="en-US" sz="1900" dirty="0">
                <a:latin typeface="DM Sans" pitchFamily="2" charset="0"/>
              </a:rPr>
              <a:t>________________________________</a:t>
            </a:r>
            <a:endParaRPr lang="en-US" sz="1900" dirty="0">
              <a:solidFill>
                <a:srgbClr val="000000"/>
              </a:solidFill>
              <a:latin typeface="DM Sans"/>
              <a:ea typeface="DM Sans"/>
              <a:cs typeface="DM Sans"/>
              <a:sym typeface="DM Sans"/>
            </a:endParaRPr>
          </a:p>
          <a:p>
            <a:pPr marL="548005" lvl="1" indent="-342900">
              <a:lnSpc>
                <a:spcPct val="150000"/>
              </a:lnSpc>
              <a:buFont typeface="Arial" panose="020B0604020202020204" pitchFamily="34" charset="0"/>
              <a:buChar char="•"/>
            </a:pPr>
            <a:r>
              <a:rPr lang="en-US" sz="1900" dirty="0">
                <a:latin typeface="DM Sans" pitchFamily="2" charset="0"/>
              </a:rPr>
              <a:t>________________________________</a:t>
            </a:r>
            <a:endParaRPr lang="en-US" sz="1900" dirty="0">
              <a:solidFill>
                <a:srgbClr val="000000"/>
              </a:solidFill>
              <a:latin typeface="DM Sans"/>
              <a:ea typeface="DM Sans"/>
              <a:cs typeface="DM Sans"/>
              <a:sym typeface="DM Sans"/>
            </a:endParaRPr>
          </a:p>
          <a:p>
            <a:pPr marL="548005" lvl="1" indent="-342900">
              <a:lnSpc>
                <a:spcPct val="150000"/>
              </a:lnSpc>
              <a:buFont typeface="Arial" panose="020B0604020202020204" pitchFamily="34" charset="0"/>
              <a:buChar char="•"/>
            </a:pPr>
            <a:endParaRPr lang="en-US" sz="1900"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903229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1" y="63341"/>
              <a:ext cx="13766329" cy="1867605"/>
            </a:xfrm>
            <a:prstGeom prst="rect">
              <a:avLst/>
            </a:prstGeom>
          </p:spPr>
          <p:txBody>
            <a:bodyPr wrap="square" lIns="0" tIns="0" rIns="0" bIns="0" rtlCol="0" anchor="t">
              <a:spAutoFit/>
            </a:bodyPr>
            <a:lstStyle/>
            <a:p>
              <a:pPr>
                <a:lnSpc>
                  <a:spcPts val="5599"/>
                </a:lnSpc>
                <a:spcBef>
                  <a:spcPct val="0"/>
                </a:spcBef>
              </a:pPr>
              <a:r>
                <a:rPr lang="en-US" sz="3999" b="1" dirty="0">
                  <a:solidFill>
                    <a:srgbClr val="A51C30"/>
                  </a:solidFill>
                  <a:latin typeface="Garamond Bold"/>
                  <a:ea typeface="Garamond Bold"/>
                  <a:cs typeface="Garamond Bold"/>
                  <a:sym typeface="Garamond Bold"/>
                </a:rPr>
                <a:t>DEEPENING ANALYSIS: THEMATIC BREAKOUTS</a:t>
              </a:r>
              <a:endParaRPr lang="en-US" sz="3999" b="1" dirty="0">
                <a:solidFill>
                  <a:srgbClr val="A51C30"/>
                </a:solidFill>
                <a:latin typeface="Garamond Bold"/>
                <a:ea typeface="Garamond Bold"/>
                <a:cs typeface="Garamond Bold"/>
                <a:sym typeface="Garamond Bold"/>
                <a:hlinkClick r:id="rId3" tooltip="https://youtu.be/GZhqcFU0Avg"/>
              </a:endParaRP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4"/>
              <a:stretch>
                <a:fillRect/>
              </a:stretch>
            </a:blipFill>
          </p:spPr>
          <p:txBody>
            <a:bodyPr/>
            <a:lstStyle/>
            <a:p>
              <a:endParaRPr lang="en-US"/>
            </a:p>
          </p:txBody>
        </p:sp>
      </p:grpSp>
      <p:sp>
        <p:nvSpPr>
          <p:cNvPr id="10" name="AutoShape 10"/>
          <p:cNvSpPr/>
          <p:nvPr/>
        </p:nvSpPr>
        <p:spPr>
          <a:xfrm flipH="1" flipV="1">
            <a:off x="1743875" y="5649226"/>
            <a:ext cx="0" cy="2694673"/>
          </a:xfrm>
          <a:prstGeom prst="line">
            <a:avLst/>
          </a:prstGeom>
          <a:ln w="38100" cap="flat">
            <a:solidFill>
              <a:srgbClr val="696465"/>
            </a:solidFill>
            <a:prstDash val="solid"/>
            <a:headEnd type="none" w="sm" len="sm"/>
            <a:tailEnd type="none" w="sm" len="sm"/>
          </a:ln>
        </p:spPr>
        <p:txBody>
          <a:bodyPr/>
          <a:lstStyle/>
          <a:p>
            <a:endParaRPr lang="en-US"/>
          </a:p>
        </p:txBody>
      </p:sp>
      <p:sp>
        <p:nvSpPr>
          <p:cNvPr id="12" name="TextBox 12"/>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3" name="TextBox 13"/>
          <p:cNvSpPr txBox="1"/>
          <p:nvPr/>
        </p:nvSpPr>
        <p:spPr>
          <a:xfrm>
            <a:off x="1410052" y="2512949"/>
            <a:ext cx="4720128" cy="2656840"/>
          </a:xfrm>
          <a:prstGeom prst="rect">
            <a:avLst/>
          </a:prstGeom>
        </p:spPr>
        <p:txBody>
          <a:bodyPr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While areas of strength and concern are a helpful starting point, there is much more that lies deeper within the report. </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Remember, each benchmark score is an average of multiple survey items, meaning that </a:t>
            </a:r>
            <a:r>
              <a:rPr lang="en-US" sz="1900" b="1" dirty="0">
                <a:solidFill>
                  <a:srgbClr val="000000"/>
                </a:solidFill>
                <a:latin typeface="DM Sans Bold"/>
                <a:ea typeface="DM Sans Bold"/>
                <a:cs typeface="DM Sans Bold"/>
                <a:sym typeface="DM Sans Bold"/>
              </a:rPr>
              <a:t>important context can be missed if you stop at the surface</a:t>
            </a:r>
            <a:r>
              <a:rPr lang="en-US" sz="1900" dirty="0">
                <a:solidFill>
                  <a:srgbClr val="000000"/>
                </a:solidFill>
                <a:latin typeface="DM Sans"/>
                <a:ea typeface="DM Sans"/>
                <a:cs typeface="DM Sans"/>
                <a:sym typeface="DM Sans"/>
              </a:rPr>
              <a:t>.</a:t>
            </a:r>
          </a:p>
        </p:txBody>
      </p:sp>
      <p:sp>
        <p:nvSpPr>
          <p:cNvPr id="14" name="TextBox 14"/>
          <p:cNvSpPr txBox="1"/>
          <p:nvPr/>
        </p:nvSpPr>
        <p:spPr>
          <a:xfrm>
            <a:off x="2047112" y="5801599"/>
            <a:ext cx="4083068" cy="2406749"/>
          </a:xfrm>
          <a:prstGeom prst="rect">
            <a:avLst/>
          </a:prstGeom>
        </p:spPr>
        <p:txBody>
          <a:bodyPr lIns="0" tIns="0" rIns="0" bIns="0" rtlCol="0" anchor="t">
            <a:spAutoFit/>
          </a:bodyPr>
          <a:lstStyle/>
          <a:p>
            <a:pPr algn="l">
              <a:lnSpc>
                <a:spcPts val="2659"/>
              </a:lnSpc>
              <a:spcBef>
                <a:spcPct val="0"/>
              </a:spcBef>
            </a:pPr>
            <a:r>
              <a:rPr lang="en-US" sz="1899" b="1" dirty="0">
                <a:solidFill>
                  <a:srgbClr val="000000"/>
                </a:solidFill>
                <a:latin typeface="DM Sans Bold"/>
                <a:ea typeface="DM Sans Bold"/>
                <a:cs typeface="DM Sans Bold"/>
                <a:sym typeface="DM Sans Bold"/>
              </a:rPr>
              <a:t>Watch this 2-min demo video to learn how to:</a:t>
            </a:r>
          </a:p>
          <a:p>
            <a:pPr lvl="1" indent="-252096">
              <a:lnSpc>
                <a:spcPts val="2660"/>
              </a:lnSpc>
              <a:buFont typeface="Arial"/>
              <a:buChar char="•"/>
            </a:pPr>
            <a:r>
              <a:rPr lang="en-US" sz="1899" dirty="0">
                <a:solidFill>
                  <a:srgbClr val="000000"/>
                </a:solidFill>
                <a:latin typeface="DM Sans"/>
                <a:ea typeface="DM Sans"/>
                <a:cs typeface="DM Sans"/>
                <a:sym typeface="DM Sans"/>
              </a:rPr>
              <a:t>Look beyond a benchmark’s mean score</a:t>
            </a:r>
          </a:p>
          <a:p>
            <a:pPr lvl="1" indent="-252096">
              <a:lnSpc>
                <a:spcPts val="2660"/>
              </a:lnSpc>
              <a:buFont typeface="Arial"/>
              <a:buChar char="•"/>
            </a:pPr>
            <a:r>
              <a:rPr lang="en-US" sz="1899" dirty="0">
                <a:solidFill>
                  <a:srgbClr val="000000"/>
                </a:solidFill>
                <a:latin typeface="DM Sans"/>
                <a:ea typeface="DM Sans"/>
                <a:cs typeface="DM Sans"/>
                <a:sym typeface="DM Sans"/>
              </a:rPr>
              <a:t>Understand how different faculty subgroups experience the benchmark</a:t>
            </a:r>
          </a:p>
        </p:txBody>
      </p:sp>
      <p:sp>
        <p:nvSpPr>
          <p:cNvPr id="15" name="TextBox 15"/>
          <p:cNvSpPr txBox="1"/>
          <p:nvPr/>
        </p:nvSpPr>
        <p:spPr>
          <a:xfrm>
            <a:off x="6726588" y="8940128"/>
            <a:ext cx="10037411" cy="329321"/>
          </a:xfrm>
          <a:prstGeom prst="rect">
            <a:avLst/>
          </a:prstGeom>
        </p:spPr>
        <p:txBody>
          <a:bodyPr wrap="square"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Link to video: </a:t>
            </a:r>
            <a:r>
              <a:rPr lang="en-US" sz="1900" u="sng" dirty="0">
                <a:solidFill>
                  <a:srgbClr val="000000"/>
                </a:solidFill>
                <a:latin typeface="DM Sans"/>
                <a:ea typeface="DM Sans"/>
                <a:cs typeface="DM Sans"/>
                <a:sym typeface="DM Sans"/>
                <a:hlinkClick r:id="rId3" tooltip="https://youtu.be/GZhqcFU0Avg"/>
              </a:rPr>
              <a:t>https://youtu.be/GZhqcFU0Avg</a:t>
            </a:r>
          </a:p>
        </p:txBody>
      </p:sp>
      <p:sp>
        <p:nvSpPr>
          <p:cNvPr id="18" name="TextBox 10">
            <a:extLst>
              <a:ext uri="{FF2B5EF4-FFF2-40B4-BE49-F238E27FC236}">
                <a16:creationId xmlns:a16="http://schemas.microsoft.com/office/drawing/2014/main" id="{41A283B7-4B30-56E2-54BC-B78E6C0DD5D5}"/>
              </a:ext>
            </a:extLst>
          </p:cNvPr>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dirty="0">
                <a:solidFill>
                  <a:srgbClr val="FFFFFF"/>
                </a:solidFill>
                <a:latin typeface="DM Sans"/>
                <a:ea typeface="DM Sans"/>
                <a:cs typeface="DM Sans"/>
                <a:sym typeface="DM Sans"/>
              </a:rPr>
              <a:t>Collaborative on Academic Careers in Higher Education | COACHE</a:t>
            </a:r>
          </a:p>
        </p:txBody>
      </p:sp>
      <p:pic>
        <p:nvPicPr>
          <p:cNvPr id="16" name="Picture 15">
            <a:hlinkClick r:id="rId3"/>
            <a:extLst>
              <a:ext uri="{FF2B5EF4-FFF2-40B4-BE49-F238E27FC236}">
                <a16:creationId xmlns:a16="http://schemas.microsoft.com/office/drawing/2014/main" id="{F74D6227-5F85-16B8-9C37-83301BFFDEB8}"/>
              </a:ext>
            </a:extLst>
          </p:cNvPr>
          <p:cNvPicPr>
            <a:picLocks noChangeAspect="1"/>
          </p:cNvPicPr>
          <p:nvPr/>
        </p:nvPicPr>
        <p:blipFill>
          <a:blip r:embed="rId5"/>
          <a:stretch>
            <a:fillRect/>
          </a:stretch>
        </p:blipFill>
        <p:spPr>
          <a:xfrm>
            <a:off x="6730000" y="2512949"/>
            <a:ext cx="10194873" cy="60791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3"/>
              <a:stretch>
                <a:fillRect/>
              </a:stretch>
            </a:blipFill>
          </p:spPr>
          <p:txBody>
            <a:bodyPr/>
            <a:lstStyle/>
            <a:p>
              <a:endParaRPr lang="en-US"/>
            </a:p>
          </p:txBody>
        </p:sp>
      </p:grpSp>
      <p:sp>
        <p:nvSpPr>
          <p:cNvPr id="15" name="TextBox 15"/>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6" name="TextBox 16"/>
          <p:cNvSpPr txBox="1"/>
          <p:nvPr/>
        </p:nvSpPr>
        <p:spPr>
          <a:xfrm>
            <a:off x="1410052" y="2512949"/>
            <a:ext cx="15849248" cy="329321"/>
          </a:xfrm>
          <a:prstGeom prst="rect">
            <a:avLst/>
          </a:prstGeom>
        </p:spPr>
        <p:txBody>
          <a:bodyPr lIns="0" tIns="0" rIns="0" bIns="0" rtlCol="0" anchor="t">
            <a:spAutoFit/>
          </a:bodyPr>
          <a:lstStyle/>
          <a:p>
            <a:pPr>
              <a:lnSpc>
                <a:spcPts val="2660"/>
              </a:lnSpc>
            </a:pPr>
            <a:r>
              <a:rPr lang="en-US" sz="1900" dirty="0">
                <a:solidFill>
                  <a:srgbClr val="000000"/>
                </a:solidFill>
                <a:latin typeface="DM Sans"/>
                <a:ea typeface="DM Sans"/>
                <a:cs typeface="DM Sans"/>
                <a:sym typeface="DM Sans"/>
              </a:rPr>
              <a:t>It’s time to take your benchmark analysis to the next level. Consider the following:</a:t>
            </a:r>
          </a:p>
        </p:txBody>
      </p:sp>
      <p:sp>
        <p:nvSpPr>
          <p:cNvPr id="17" name="TextBox 17"/>
          <p:cNvSpPr txBox="1"/>
          <p:nvPr/>
        </p:nvSpPr>
        <p:spPr>
          <a:xfrm>
            <a:off x="1410052" y="5395433"/>
            <a:ext cx="7924624" cy="3445495"/>
          </a:xfrm>
          <a:prstGeom prst="rect">
            <a:avLst/>
          </a:prstGeom>
        </p:spPr>
        <p:txBody>
          <a:bodyPr lIns="0" tIns="0" rIns="0" bIns="0" rtlCol="0" anchor="t">
            <a:spAutoFit/>
          </a:bodyPr>
          <a:lstStyle/>
          <a:p>
            <a:pPr marL="0" lvl="1" indent="-342900" algn="l">
              <a:lnSpc>
                <a:spcPts val="2659"/>
              </a:lnSpc>
              <a:buFont typeface="Arial" panose="020B0604020202020204" pitchFamily="34" charset="0"/>
              <a:buChar char="•"/>
            </a:pPr>
            <a:r>
              <a:rPr lang="en-US" sz="1899" b="1" dirty="0">
                <a:solidFill>
                  <a:srgbClr val="000000"/>
                </a:solidFill>
                <a:latin typeface="DM Sans Bold"/>
                <a:ea typeface="DM Sans Bold"/>
                <a:cs typeface="DM Sans Bold"/>
                <a:sym typeface="DM Sans Bold"/>
              </a:rPr>
              <a:t>Step 1:</a:t>
            </a:r>
            <a:r>
              <a:rPr lang="en-US" sz="1899" dirty="0">
                <a:solidFill>
                  <a:srgbClr val="000000"/>
                </a:solidFill>
                <a:latin typeface="DM Sans"/>
                <a:ea typeface="DM Sans"/>
                <a:cs typeface="DM Sans"/>
                <a:sym typeface="DM Sans"/>
              </a:rPr>
              <a:t> Navigate to “</a:t>
            </a:r>
            <a:r>
              <a:rPr lang="en-US" sz="1899" b="1" dirty="0">
                <a:solidFill>
                  <a:srgbClr val="000000"/>
                </a:solidFill>
                <a:latin typeface="DM Sans Bold"/>
                <a:ea typeface="DM Sans Bold"/>
                <a:cs typeface="DM Sans Bold"/>
                <a:sym typeface="DM Sans Bold"/>
              </a:rPr>
              <a:t>Analyses and Visualizations &gt; Thematic Breakouts</a:t>
            </a:r>
            <a:r>
              <a:rPr lang="en-US" sz="1899" dirty="0">
                <a:solidFill>
                  <a:srgbClr val="000000"/>
                </a:solidFill>
                <a:latin typeface="DM Sans"/>
                <a:ea typeface="DM Sans"/>
                <a:cs typeface="DM Sans"/>
                <a:sym typeface="DM Sans"/>
              </a:rPr>
              <a:t>” in your report. On this overview page, locate the theme to which your benchmark belong.</a:t>
            </a:r>
          </a:p>
          <a:p>
            <a:pPr marL="0" lvl="1" indent="-342900" algn="l">
              <a:lnSpc>
                <a:spcPts val="2659"/>
              </a:lnSpc>
              <a:buFont typeface="Arial" panose="020B0604020202020204" pitchFamily="34" charset="0"/>
              <a:buChar char="•"/>
            </a:pPr>
            <a:endParaRPr lang="en-US" sz="1899" b="1" dirty="0">
              <a:solidFill>
                <a:srgbClr val="000000"/>
              </a:solidFill>
              <a:latin typeface="DM Sans"/>
              <a:ea typeface="DM Sans Bold"/>
              <a:cs typeface="DM Sans Bold"/>
              <a:sym typeface="DM Sans"/>
            </a:endParaRPr>
          </a:p>
          <a:p>
            <a:pPr marL="0" lvl="1" indent="-342900" algn="l">
              <a:lnSpc>
                <a:spcPts val="2659"/>
              </a:lnSpc>
              <a:buFont typeface="Arial" panose="020B0604020202020204" pitchFamily="34" charset="0"/>
              <a:buChar char="•"/>
            </a:pPr>
            <a:r>
              <a:rPr lang="en-US" sz="1899" b="1" dirty="0">
                <a:solidFill>
                  <a:srgbClr val="000000"/>
                </a:solidFill>
                <a:latin typeface="DM Sans Bold"/>
                <a:ea typeface="DM Sans Bold"/>
                <a:cs typeface="DM Sans Bold"/>
                <a:sym typeface="DM Sans Bold"/>
              </a:rPr>
              <a:t>Step 2:</a:t>
            </a:r>
            <a:r>
              <a:rPr lang="en-US" sz="1899" dirty="0">
                <a:solidFill>
                  <a:srgbClr val="000000"/>
                </a:solidFill>
                <a:latin typeface="DM Sans"/>
                <a:ea typeface="DM Sans"/>
                <a:cs typeface="DM Sans"/>
                <a:sym typeface="DM Sans"/>
              </a:rPr>
              <a:t> Go to the designated theme and click “</a:t>
            </a:r>
            <a:r>
              <a:rPr lang="en-US" sz="1899" b="1" dirty="0">
                <a:solidFill>
                  <a:srgbClr val="000000"/>
                </a:solidFill>
                <a:latin typeface="DM Sans Bold"/>
                <a:ea typeface="DM Sans Bold"/>
                <a:cs typeface="DM Sans Bold"/>
                <a:sym typeface="DM Sans Bold"/>
              </a:rPr>
              <a:t>Visualization</a:t>
            </a:r>
            <a:r>
              <a:rPr lang="en-US" sz="1899" dirty="0">
                <a:solidFill>
                  <a:srgbClr val="000000"/>
                </a:solidFill>
                <a:latin typeface="DM Sans"/>
                <a:ea typeface="DM Sans"/>
                <a:cs typeface="DM Sans"/>
                <a:sym typeface="DM Sans"/>
              </a:rPr>
              <a:t>.” </a:t>
            </a:r>
          </a:p>
          <a:p>
            <a:pPr marL="0" lvl="1" indent="-342900" algn="l">
              <a:lnSpc>
                <a:spcPts val="2659"/>
              </a:lnSpc>
              <a:buFont typeface="Arial" panose="020B0604020202020204" pitchFamily="34" charset="0"/>
              <a:buChar char="•"/>
            </a:pPr>
            <a:endParaRPr lang="en-US" sz="1899" b="1" dirty="0">
              <a:solidFill>
                <a:srgbClr val="000000"/>
              </a:solidFill>
              <a:latin typeface="DM Sans"/>
              <a:ea typeface="DM Sans Bold"/>
              <a:cs typeface="DM Sans Bold"/>
              <a:sym typeface="DM Sans"/>
            </a:endParaRPr>
          </a:p>
          <a:p>
            <a:pPr marL="0" lvl="1" indent="-342900" algn="l">
              <a:lnSpc>
                <a:spcPts val="2659"/>
              </a:lnSpc>
              <a:buFont typeface="Arial" panose="020B0604020202020204" pitchFamily="34" charset="0"/>
              <a:buChar char="•"/>
            </a:pPr>
            <a:r>
              <a:rPr lang="en-US" sz="1899" b="1" dirty="0">
                <a:solidFill>
                  <a:srgbClr val="000000"/>
                </a:solidFill>
                <a:latin typeface="DM Sans Bold"/>
                <a:ea typeface="DM Sans Bold"/>
                <a:cs typeface="DM Sans Bold"/>
                <a:sym typeface="DM Sans Bold"/>
              </a:rPr>
              <a:t>Step 3:</a:t>
            </a:r>
            <a:r>
              <a:rPr lang="en-US" sz="1899" dirty="0">
                <a:solidFill>
                  <a:srgbClr val="000000"/>
                </a:solidFill>
                <a:latin typeface="DM Sans"/>
                <a:ea typeface="DM Sans"/>
                <a:cs typeface="DM Sans"/>
                <a:sym typeface="DM Sans"/>
              </a:rPr>
              <a:t> For each benchmark of interest, explore item-level details and within-campus differences. Here is an example </a:t>
            </a:r>
            <a:r>
              <a:rPr lang="en-US" sz="1899" dirty="0">
                <a:solidFill>
                  <a:srgbClr val="000000"/>
                </a:solidFill>
                <a:latin typeface="DM Sans"/>
                <a:ea typeface="DM Sans"/>
                <a:cs typeface="DM Sans"/>
                <a:sym typeface="Wingdings" panose="05000000000000000000" pitchFamily="2" charset="2"/>
              </a:rPr>
              <a:t></a:t>
            </a:r>
            <a:endParaRPr lang="en-US" sz="1899" dirty="0">
              <a:solidFill>
                <a:srgbClr val="000000"/>
              </a:solidFill>
              <a:latin typeface="DM Sans"/>
              <a:ea typeface="DM Sans"/>
              <a:cs typeface="DM Sans"/>
              <a:sym typeface="DM Sans"/>
            </a:endParaRPr>
          </a:p>
          <a:p>
            <a:pPr marL="0" lvl="1" indent="-342900" algn="l">
              <a:lnSpc>
                <a:spcPts val="2659"/>
              </a:lnSpc>
              <a:buFont typeface="Arial" panose="020B0604020202020204" pitchFamily="34" charset="0"/>
              <a:buChar char="•"/>
            </a:pPr>
            <a:endParaRPr lang="en-US" sz="1899" b="1" dirty="0">
              <a:solidFill>
                <a:srgbClr val="000000"/>
              </a:solidFill>
              <a:latin typeface="DM Sans"/>
              <a:ea typeface="DM Sans Bold"/>
              <a:cs typeface="DM Sans Bold"/>
              <a:sym typeface="DM Sans"/>
            </a:endParaRPr>
          </a:p>
          <a:p>
            <a:pPr marL="0" lvl="1" indent="-342900" algn="l">
              <a:lnSpc>
                <a:spcPts val="2659"/>
              </a:lnSpc>
              <a:buFont typeface="Arial" panose="020B0604020202020204" pitchFamily="34" charset="0"/>
              <a:buChar char="•"/>
            </a:pPr>
            <a:r>
              <a:rPr lang="en-US" sz="1899" b="1" dirty="0">
                <a:solidFill>
                  <a:srgbClr val="000000"/>
                </a:solidFill>
                <a:latin typeface="DM Sans Bold"/>
                <a:ea typeface="DM Sans Bold"/>
                <a:cs typeface="DM Sans Bold"/>
                <a:sym typeface="DM Sans Bold"/>
              </a:rPr>
              <a:t>Step 4:</a:t>
            </a:r>
            <a:r>
              <a:rPr lang="en-US" sz="1899" dirty="0">
                <a:solidFill>
                  <a:srgbClr val="000000"/>
                </a:solidFill>
                <a:latin typeface="DM Sans"/>
                <a:ea typeface="DM Sans"/>
                <a:cs typeface="DM Sans"/>
                <a:sym typeface="DM Sans"/>
              </a:rPr>
              <a:t> Record your own findings on the next slide. </a:t>
            </a:r>
            <a:endParaRPr lang="en-US" sz="1899" dirty="0">
              <a:solidFill>
                <a:srgbClr val="000000"/>
              </a:solidFill>
              <a:latin typeface="DM Sans" pitchFamily="2" charset="0"/>
              <a:ea typeface="DM Sans"/>
              <a:cs typeface="DM Sans"/>
              <a:sym typeface="DM Sans"/>
            </a:endParaRPr>
          </a:p>
        </p:txBody>
      </p:sp>
      <p:sp>
        <p:nvSpPr>
          <p:cNvPr id="18" name="TextBox 18"/>
          <p:cNvSpPr txBox="1"/>
          <p:nvPr/>
        </p:nvSpPr>
        <p:spPr>
          <a:xfrm>
            <a:off x="1410052" y="4437553"/>
            <a:ext cx="6945139" cy="533400"/>
          </a:xfrm>
          <a:prstGeom prst="rect">
            <a:avLst/>
          </a:prstGeom>
        </p:spPr>
        <p:txBody>
          <a:bodyPr lIns="0" tIns="0" rIns="0" bIns="0" rtlCol="0" anchor="t">
            <a:spAutoFit/>
          </a:bodyPr>
          <a:lstStyle/>
          <a:p>
            <a:pPr algn="l">
              <a:lnSpc>
                <a:spcPts val="4200"/>
              </a:lnSpc>
            </a:pPr>
            <a:r>
              <a:rPr lang="en-US" sz="3000" b="1" dirty="0">
                <a:solidFill>
                  <a:srgbClr val="A51C30"/>
                </a:solidFill>
                <a:latin typeface="Garamond Bold"/>
                <a:ea typeface="Garamond Bold"/>
                <a:cs typeface="Garamond Bold"/>
                <a:sym typeface="Garamond Bold"/>
              </a:rPr>
              <a:t>Coming up next: </a:t>
            </a:r>
          </a:p>
        </p:txBody>
      </p:sp>
      <p:grpSp>
        <p:nvGrpSpPr>
          <p:cNvPr id="23" name="Group 22">
            <a:extLst>
              <a:ext uri="{FF2B5EF4-FFF2-40B4-BE49-F238E27FC236}">
                <a16:creationId xmlns:a16="http://schemas.microsoft.com/office/drawing/2014/main" id="{B30FEF27-78FE-29C0-C0DC-CD63FF687218}"/>
              </a:ext>
            </a:extLst>
          </p:cNvPr>
          <p:cNvGrpSpPr/>
          <p:nvPr/>
        </p:nvGrpSpPr>
        <p:grpSpPr>
          <a:xfrm>
            <a:off x="9829800" y="4476392"/>
            <a:ext cx="7581900" cy="4784961"/>
            <a:chOff x="9829800" y="4437554"/>
            <a:chExt cx="7581900" cy="4579230"/>
          </a:xfrm>
        </p:grpSpPr>
        <p:grpSp>
          <p:nvGrpSpPr>
            <p:cNvPr id="10" name="Group 10"/>
            <p:cNvGrpSpPr/>
            <p:nvPr/>
          </p:nvGrpSpPr>
          <p:grpSpPr>
            <a:xfrm>
              <a:off x="9829800" y="4437554"/>
              <a:ext cx="7581900" cy="4579230"/>
              <a:chOff x="0" y="0"/>
              <a:chExt cx="1859526" cy="1392819"/>
            </a:xfrm>
          </p:grpSpPr>
          <p:sp>
            <p:nvSpPr>
              <p:cNvPr id="11" name="Freeform 11"/>
              <p:cNvSpPr/>
              <p:nvPr/>
            </p:nvSpPr>
            <p:spPr>
              <a:xfrm>
                <a:off x="0" y="0"/>
                <a:ext cx="1859526" cy="1392819"/>
              </a:xfrm>
              <a:custGeom>
                <a:avLst/>
                <a:gdLst/>
                <a:ahLst/>
                <a:cxnLst/>
                <a:rect l="l" t="t" r="r" b="b"/>
                <a:pathLst>
                  <a:path w="1859526" h="1392819">
                    <a:moveTo>
                      <a:pt x="27413" y="0"/>
                    </a:moveTo>
                    <a:lnTo>
                      <a:pt x="1832113" y="0"/>
                    </a:lnTo>
                    <a:cubicBezTo>
                      <a:pt x="1839384" y="0"/>
                      <a:pt x="1846356" y="2888"/>
                      <a:pt x="1851497" y="8029"/>
                    </a:cubicBezTo>
                    <a:cubicBezTo>
                      <a:pt x="1856638" y="13170"/>
                      <a:pt x="1859526" y="20143"/>
                      <a:pt x="1859526" y="27413"/>
                    </a:cubicBezTo>
                    <a:lnTo>
                      <a:pt x="1859526" y="1365406"/>
                    </a:lnTo>
                    <a:cubicBezTo>
                      <a:pt x="1859526" y="1380546"/>
                      <a:pt x="1847253" y="1392819"/>
                      <a:pt x="1832113" y="1392819"/>
                    </a:cubicBezTo>
                    <a:lnTo>
                      <a:pt x="27413" y="1392819"/>
                    </a:lnTo>
                    <a:cubicBezTo>
                      <a:pt x="12273" y="1392819"/>
                      <a:pt x="0" y="1380546"/>
                      <a:pt x="0" y="1365406"/>
                    </a:cubicBezTo>
                    <a:lnTo>
                      <a:pt x="0" y="27413"/>
                    </a:lnTo>
                    <a:cubicBezTo>
                      <a:pt x="0" y="12273"/>
                      <a:pt x="12273" y="0"/>
                      <a:pt x="27413" y="0"/>
                    </a:cubicBezTo>
                    <a:close/>
                  </a:path>
                </a:pathLst>
              </a:custGeom>
              <a:solidFill>
                <a:srgbClr val="EBE3E5"/>
              </a:solidFill>
            </p:spPr>
            <p:txBody>
              <a:bodyPr/>
              <a:lstStyle/>
              <a:p>
                <a:endParaRPr lang="en-US" dirty="0"/>
              </a:p>
            </p:txBody>
          </p:sp>
          <p:sp>
            <p:nvSpPr>
              <p:cNvPr id="12" name="TextBox 12"/>
              <p:cNvSpPr txBox="1"/>
              <p:nvPr/>
            </p:nvSpPr>
            <p:spPr>
              <a:xfrm>
                <a:off x="0" y="-28575"/>
                <a:ext cx="1859526" cy="1421394"/>
              </a:xfrm>
              <a:prstGeom prst="rect">
                <a:avLst/>
              </a:prstGeom>
            </p:spPr>
            <p:txBody>
              <a:bodyPr lIns="50800" tIns="50800" rIns="50800" bIns="50800" rtlCol="0" anchor="ctr"/>
              <a:lstStyle/>
              <a:p>
                <a:pPr algn="ctr">
                  <a:lnSpc>
                    <a:spcPts val="2380"/>
                  </a:lnSpc>
                </a:pPr>
                <a:endParaRPr/>
              </a:p>
            </p:txBody>
          </p:sp>
        </p:grpSp>
        <p:sp>
          <p:nvSpPr>
            <p:cNvPr id="13" name="Freeform 13"/>
            <p:cNvSpPr/>
            <p:nvPr/>
          </p:nvSpPr>
          <p:spPr>
            <a:xfrm>
              <a:off x="10046299" y="4716516"/>
              <a:ext cx="636604" cy="636604"/>
            </a:xfrm>
            <a:custGeom>
              <a:avLst/>
              <a:gdLst/>
              <a:ahLst/>
              <a:cxnLst/>
              <a:rect l="l" t="t" r="r" b="b"/>
              <a:pathLst>
                <a:path w="636604" h="636604">
                  <a:moveTo>
                    <a:pt x="0" y="0"/>
                  </a:moveTo>
                  <a:lnTo>
                    <a:pt x="636604" y="0"/>
                  </a:lnTo>
                  <a:lnTo>
                    <a:pt x="636604" y="636603"/>
                  </a:lnTo>
                  <a:lnTo>
                    <a:pt x="0" y="636603"/>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TextBox 19"/>
            <p:cNvSpPr txBox="1"/>
            <p:nvPr/>
          </p:nvSpPr>
          <p:spPr>
            <a:xfrm>
              <a:off x="10899402" y="4770335"/>
              <a:ext cx="6163620" cy="4138056"/>
            </a:xfrm>
            <a:prstGeom prst="rect">
              <a:avLst/>
            </a:prstGeom>
          </p:spPr>
          <p:txBody>
            <a:bodyPr wrap="square" lIns="0" tIns="0" rIns="0" bIns="0" rtlCol="0" anchor="t">
              <a:spAutoFit/>
            </a:bodyPr>
            <a:lstStyle/>
            <a:p>
              <a:pPr>
                <a:lnSpc>
                  <a:spcPts val="2660"/>
                </a:lnSpc>
              </a:pPr>
              <a:r>
                <a:rPr lang="en-US" sz="1900" b="1" dirty="0">
                  <a:solidFill>
                    <a:srgbClr val="000000"/>
                  </a:solidFill>
                  <a:latin typeface="DM Sans Bold"/>
                  <a:ea typeface="DM Sans Bold"/>
                  <a:cs typeface="DM Sans Bold"/>
                  <a:sym typeface="DM Sans Bold"/>
                </a:rPr>
                <a:t>Example: Analysis for “Interdisciplinary Work”</a:t>
              </a:r>
            </a:p>
            <a:p>
              <a:pPr algn="l">
                <a:lnSpc>
                  <a:spcPts val="2660"/>
                </a:lnSpc>
              </a:pPr>
              <a:endParaRPr lang="en-US" sz="1900" b="1" dirty="0">
                <a:solidFill>
                  <a:srgbClr val="000000"/>
                </a:solidFill>
                <a:latin typeface="DM Sans Bold"/>
                <a:ea typeface="DM Sans Bold"/>
                <a:cs typeface="DM Sans Bold"/>
                <a:sym typeface="DM Sans Bold"/>
              </a:endParaRPr>
            </a:p>
            <a:p>
              <a:pPr>
                <a:lnSpc>
                  <a:spcPts val="2660"/>
                </a:lnSpc>
              </a:pPr>
              <a:r>
                <a:rPr lang="en-US" sz="1900" dirty="0">
                  <a:solidFill>
                    <a:srgbClr val="000000"/>
                  </a:solidFill>
                  <a:latin typeface="DM Sans"/>
                  <a:ea typeface="DM Sans"/>
                  <a:cs typeface="DM Sans"/>
                  <a:sym typeface="DM Sans"/>
                </a:rPr>
                <a:t>While our benchmark score for “Interdisciplinary Work” is strong overall, the subitem “Interdisciplinary work is rewarded in tenure decisions” received lower ratings.</a:t>
              </a:r>
            </a:p>
            <a:p>
              <a:pPr>
                <a:lnSpc>
                  <a:spcPts val="2660"/>
                </a:lnSpc>
              </a:pPr>
              <a:endParaRPr lang="en-US" sz="1900" dirty="0">
                <a:solidFill>
                  <a:srgbClr val="000000"/>
                </a:solidFill>
                <a:latin typeface="DM Sans"/>
                <a:ea typeface="DM Sans"/>
                <a:cs typeface="DM Sans"/>
                <a:sym typeface="DM Sans"/>
              </a:endParaRPr>
            </a:p>
            <a:p>
              <a:pPr>
                <a:lnSpc>
                  <a:spcPts val="2660"/>
                </a:lnSpc>
              </a:pPr>
              <a:r>
                <a:rPr lang="en-US" sz="1900" dirty="0">
                  <a:solidFill>
                    <a:srgbClr val="000000"/>
                  </a:solidFill>
                  <a:latin typeface="DM Sans"/>
                  <a:ea typeface="DM Sans"/>
                  <a:cs typeface="DM Sans"/>
                  <a:sym typeface="DM Sans"/>
                </a:rPr>
                <a:t>When examining within-campus differences:</a:t>
              </a:r>
            </a:p>
            <a:p>
              <a:pPr marL="410211" lvl="1" indent="-205106">
                <a:lnSpc>
                  <a:spcPts val="2660"/>
                </a:lnSpc>
                <a:buFont typeface="Arial"/>
                <a:buChar char="•"/>
              </a:pPr>
              <a:r>
                <a:rPr lang="en-US" sz="1900" b="1" dirty="0">
                  <a:solidFill>
                    <a:srgbClr val="000000"/>
                  </a:solidFill>
                  <a:latin typeface="DM Sans Bold"/>
                  <a:ea typeface="DM Sans Bold"/>
                  <a:cs typeface="DM Sans Bold"/>
                  <a:sym typeface="DM Sans Bold"/>
                </a:rPr>
                <a:t>Tenured faculty </a:t>
              </a:r>
              <a:r>
                <a:rPr lang="en-US" sz="1900" dirty="0">
                  <a:solidFill>
                    <a:srgbClr val="000000"/>
                  </a:solidFill>
                  <a:latin typeface="DM Sans"/>
                  <a:ea typeface="DM Sans"/>
                  <a:cs typeface="DM Sans"/>
                  <a:sym typeface="DM Sans"/>
                </a:rPr>
                <a:t>reported lower satisfaction on several subitems within this benchmark compared to pre-tenured and non-tenure-track faculty.</a:t>
              </a:r>
            </a:p>
            <a:p>
              <a:pPr marL="410211" lvl="1" indent="-205106">
                <a:lnSpc>
                  <a:spcPts val="2660"/>
                </a:lnSpc>
                <a:buFont typeface="Arial"/>
                <a:buChar char="•"/>
              </a:pPr>
              <a:r>
                <a:rPr lang="en-US" sz="1900" b="1" dirty="0">
                  <a:solidFill>
                    <a:srgbClr val="000000"/>
                  </a:solidFill>
                  <a:latin typeface="DM Sans Bold"/>
                  <a:ea typeface="DM Sans Bold"/>
                  <a:cs typeface="DM Sans Bold"/>
                  <a:sym typeface="DM Sans Bold"/>
                </a:rPr>
                <a:t>White faculty</a:t>
              </a:r>
              <a:r>
                <a:rPr lang="en-US" sz="1900" dirty="0">
                  <a:solidFill>
                    <a:srgbClr val="000000"/>
                  </a:solidFill>
                  <a:latin typeface="DM Sans"/>
                  <a:ea typeface="DM Sans"/>
                  <a:cs typeface="DM Sans"/>
                  <a:sym typeface="DM Sans"/>
                </a:rPr>
                <a:t> also expressed lower satisfaction than faculty from other racial and ethnic groups.</a:t>
              </a:r>
            </a:p>
          </p:txBody>
        </p:sp>
      </p:grpSp>
      <p:sp>
        <p:nvSpPr>
          <p:cNvPr id="14" name="TextBox 7">
            <a:extLst>
              <a:ext uri="{FF2B5EF4-FFF2-40B4-BE49-F238E27FC236}">
                <a16:creationId xmlns:a16="http://schemas.microsoft.com/office/drawing/2014/main" id="{D604F103-7361-09BA-C4AE-9623791E5010}"/>
              </a:ext>
            </a:extLst>
          </p:cNvPr>
          <p:cNvSpPr txBox="1"/>
          <p:nvPr/>
        </p:nvSpPr>
        <p:spPr>
          <a:xfrm>
            <a:off x="1410053" y="425719"/>
            <a:ext cx="10324747" cy="1400704"/>
          </a:xfrm>
          <a:prstGeom prst="rect">
            <a:avLst/>
          </a:prstGeom>
        </p:spPr>
        <p:txBody>
          <a:bodyPr wrap="square" lIns="0" tIns="0" rIns="0" bIns="0" rtlCol="0" anchor="t">
            <a:spAutoFit/>
          </a:bodyPr>
          <a:lstStyle/>
          <a:p>
            <a:pPr>
              <a:lnSpc>
                <a:spcPts val="5599"/>
              </a:lnSpc>
              <a:spcBef>
                <a:spcPct val="0"/>
              </a:spcBef>
            </a:pPr>
            <a:r>
              <a:rPr lang="en-US" sz="3999" b="1" dirty="0">
                <a:solidFill>
                  <a:srgbClr val="A51C30"/>
                </a:solidFill>
                <a:latin typeface="Garamond Bold"/>
                <a:ea typeface="Garamond Bold"/>
                <a:cs typeface="Garamond Bold"/>
                <a:sym typeface="Garamond Bold"/>
              </a:rPr>
              <a:t>DEEPENING ANALYSIS: THEMATIC BREAKOUTS</a:t>
            </a:r>
            <a:endParaRPr lang="en-US" sz="3999" b="1" dirty="0">
              <a:solidFill>
                <a:srgbClr val="A51C30"/>
              </a:solidFill>
              <a:latin typeface="Garamond Bold"/>
              <a:ea typeface="Garamond Bold"/>
              <a:cs typeface="Garamond Bold"/>
              <a:sym typeface="Garamond Bold"/>
              <a:hlinkClick r:id="rId5" tooltip="https://youtu.be/GZhqcFU0Avg"/>
            </a:endParaRPr>
          </a:p>
        </p:txBody>
      </p:sp>
      <p:sp>
        <p:nvSpPr>
          <p:cNvPr id="20" name="TextBox 19">
            <a:extLst>
              <a:ext uri="{FF2B5EF4-FFF2-40B4-BE49-F238E27FC236}">
                <a16:creationId xmlns:a16="http://schemas.microsoft.com/office/drawing/2014/main" id="{A8D768D7-18F0-BFB6-60A4-5909587A6AA8}"/>
              </a:ext>
            </a:extLst>
          </p:cNvPr>
          <p:cNvSpPr txBox="1"/>
          <p:nvPr/>
        </p:nvSpPr>
        <p:spPr>
          <a:xfrm>
            <a:off x="2209800" y="3085174"/>
            <a:ext cx="14714994" cy="1114151"/>
          </a:xfrm>
          <a:prstGeom prst="rect">
            <a:avLst/>
          </a:prstGeom>
          <a:noFill/>
        </p:spPr>
        <p:txBody>
          <a:bodyPr wrap="square">
            <a:spAutoFit/>
          </a:bodyPr>
          <a:lstStyle/>
          <a:p>
            <a:pPr marL="342900" indent="-342900">
              <a:lnSpc>
                <a:spcPts val="2660"/>
              </a:lnSpc>
              <a:buFont typeface="Arial" panose="020B0604020202020204" pitchFamily="34" charset="0"/>
              <a:buChar char="•"/>
            </a:pPr>
            <a:r>
              <a:rPr lang="en-US" sz="1900" dirty="0">
                <a:solidFill>
                  <a:srgbClr val="000000"/>
                </a:solidFill>
                <a:latin typeface="DM Sans"/>
                <a:ea typeface="DM Sans"/>
                <a:cs typeface="DM Sans"/>
                <a:sym typeface="DM Sans"/>
              </a:rPr>
              <a:t>Are there lower-rated subitems within an otherwise strong benchmark, or higher-rated subitems within a weaker benchmark?</a:t>
            </a:r>
          </a:p>
          <a:p>
            <a:pPr marL="342900" indent="-342900">
              <a:lnSpc>
                <a:spcPts val="2660"/>
              </a:lnSpc>
              <a:buFont typeface="Arial" panose="020B0604020202020204" pitchFamily="34" charset="0"/>
              <a:buChar char="•"/>
            </a:pPr>
            <a:r>
              <a:rPr lang="en-US" sz="1900" dirty="0">
                <a:solidFill>
                  <a:srgbClr val="000000"/>
                </a:solidFill>
                <a:latin typeface="DM Sans"/>
                <a:ea typeface="DM Sans"/>
                <a:cs typeface="DM Sans"/>
                <a:sym typeface="DM Sans"/>
              </a:rPr>
              <a:t>Does a benchmark’s mean score mask a mix of strong and weak subitem ratings?</a:t>
            </a:r>
          </a:p>
          <a:p>
            <a:pPr marL="342900" indent="-342900">
              <a:lnSpc>
                <a:spcPts val="2660"/>
              </a:lnSpc>
              <a:buFont typeface="Arial" panose="020B0604020202020204" pitchFamily="34" charset="0"/>
              <a:buChar char="•"/>
            </a:pPr>
            <a:r>
              <a:rPr lang="en-US" sz="1900" dirty="0">
                <a:solidFill>
                  <a:srgbClr val="000000"/>
                </a:solidFill>
                <a:latin typeface="DM Sans"/>
                <a:ea typeface="DM Sans"/>
                <a:cs typeface="DM Sans"/>
                <a:sym typeface="DM Sans"/>
              </a:rPr>
              <a:t>Which campus subgroups (consistently) give lower ratings to the benchmark and its subitems?</a:t>
            </a:r>
          </a:p>
        </p:txBody>
      </p:sp>
      <p:sp>
        <p:nvSpPr>
          <p:cNvPr id="21" name="AutoShape 10">
            <a:extLst>
              <a:ext uri="{FF2B5EF4-FFF2-40B4-BE49-F238E27FC236}">
                <a16:creationId xmlns:a16="http://schemas.microsoft.com/office/drawing/2014/main" id="{335197D8-3427-5AB0-D77A-1BA943CD3995}"/>
              </a:ext>
            </a:extLst>
          </p:cNvPr>
          <p:cNvSpPr/>
          <p:nvPr/>
        </p:nvSpPr>
        <p:spPr>
          <a:xfrm flipH="1" flipV="1">
            <a:off x="1981200" y="3133112"/>
            <a:ext cx="8725" cy="1018274"/>
          </a:xfrm>
          <a:prstGeom prst="line">
            <a:avLst/>
          </a:prstGeom>
          <a:ln w="38100" cap="flat">
            <a:solidFill>
              <a:srgbClr val="696465"/>
            </a:solidFill>
            <a:prstDash val="solid"/>
            <a:headEnd type="none" w="sm" len="sm"/>
            <a:tailEnd type="none" w="sm" len="sm"/>
          </a:ln>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2B701-CFFC-4939-8112-95D802D95543}"/>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0024A638-FE1A-6EDF-0D6F-E861F99C64EC}"/>
              </a:ext>
            </a:extLst>
          </p:cNvPr>
          <p:cNvSpPr txBox="1"/>
          <p:nvPr/>
        </p:nvSpPr>
        <p:spPr>
          <a:xfrm>
            <a:off x="1295400" y="2376738"/>
            <a:ext cx="15697200" cy="6415602"/>
          </a:xfrm>
          <a:prstGeom prst="rect">
            <a:avLst/>
          </a:prstGeom>
          <a:noFill/>
        </p:spPr>
        <p:txBody>
          <a:bodyPr wrap="square">
            <a:spAutoFit/>
          </a:bodyPr>
          <a:lstStyle/>
          <a:p>
            <a:pPr>
              <a:lnSpc>
                <a:spcPts val="4199"/>
              </a:lnSpc>
              <a:spcBef>
                <a:spcPct val="0"/>
              </a:spcBef>
            </a:pPr>
            <a:r>
              <a:rPr lang="en-US" sz="3000" b="1" spc="71" dirty="0">
                <a:solidFill>
                  <a:srgbClr val="A51C30"/>
                </a:solidFill>
                <a:latin typeface="Garamond Bold"/>
                <a:sym typeface="Garamond Bold"/>
              </a:rPr>
              <a:t>Looking Beneath the Mean Score</a:t>
            </a:r>
          </a:p>
          <a:p>
            <a:pPr>
              <a:lnSpc>
                <a:spcPct val="150000"/>
              </a:lnSpc>
              <a:spcBef>
                <a:spcPct val="0"/>
              </a:spcBef>
            </a:pPr>
            <a:r>
              <a:rPr lang="en-US" sz="1900" dirty="0">
                <a:solidFill>
                  <a:srgbClr val="000000"/>
                </a:solidFill>
                <a:latin typeface="DM Sans"/>
                <a:sym typeface="DM Sans"/>
              </a:rPr>
              <a:t>Does a benchmark’s mean score mask variation across subitems? Are there subitems that stand out from the overall benchmark score?</a:t>
            </a:r>
            <a:endParaRPr lang="en-US" sz="1900" dirty="0">
              <a:latin typeface="DM Sans" pitchFamily="2" charset="0"/>
            </a:endParaRPr>
          </a:p>
          <a:p>
            <a:pPr>
              <a:lnSpc>
                <a:spcPct val="150000"/>
              </a:lnSpc>
              <a:spcBef>
                <a:spcPct val="0"/>
              </a:spcBef>
            </a:pPr>
            <a:r>
              <a:rPr lang="en-US" sz="1900" dirty="0">
                <a:latin typeface="DM Sans" pitchFamily="2" charset="0"/>
              </a:rPr>
              <a:t>__________________________________________________________________________________________________</a:t>
            </a:r>
          </a:p>
          <a:p>
            <a:pPr>
              <a:lnSpc>
                <a:spcPct val="150000"/>
              </a:lnSpc>
              <a:spcBef>
                <a:spcPct val="0"/>
              </a:spcBef>
            </a:pPr>
            <a:r>
              <a:rPr lang="en-US" sz="1900" dirty="0">
                <a:latin typeface="DM Sans" pitchFamily="2" charset="0"/>
              </a:rPr>
              <a:t>__________________________________________________________________________________________________.</a:t>
            </a:r>
          </a:p>
          <a:p>
            <a:pPr>
              <a:lnSpc>
                <a:spcPct val="150000"/>
              </a:lnSpc>
              <a:spcBef>
                <a:spcPct val="0"/>
              </a:spcBef>
            </a:pPr>
            <a:endParaRPr lang="en-US" sz="1900" dirty="0">
              <a:solidFill>
                <a:srgbClr val="000000"/>
              </a:solidFill>
              <a:latin typeface="DM Sans"/>
              <a:sym typeface="DM Sans"/>
            </a:endParaRPr>
          </a:p>
          <a:p>
            <a:pPr>
              <a:lnSpc>
                <a:spcPts val="4199"/>
              </a:lnSpc>
              <a:spcBef>
                <a:spcPct val="0"/>
              </a:spcBef>
            </a:pPr>
            <a:r>
              <a:rPr lang="en-US" sz="3000" b="1" spc="71" dirty="0">
                <a:solidFill>
                  <a:srgbClr val="A51C30"/>
                </a:solidFill>
                <a:latin typeface="Garamond Bold"/>
                <a:sym typeface="Garamond Bold"/>
              </a:rPr>
              <a:t>Subgroup Differences</a:t>
            </a:r>
          </a:p>
          <a:p>
            <a:pPr>
              <a:lnSpc>
                <a:spcPct val="150000"/>
              </a:lnSpc>
              <a:spcBef>
                <a:spcPct val="0"/>
              </a:spcBef>
            </a:pPr>
            <a:r>
              <a:rPr lang="en-US" sz="1900" dirty="0">
                <a:solidFill>
                  <a:srgbClr val="000000"/>
                </a:solidFill>
                <a:latin typeface="DM Sans"/>
                <a:sym typeface="DM Sans"/>
              </a:rPr>
              <a:t>Which campus subgroups consistently gave lower ratings?</a:t>
            </a:r>
          </a:p>
          <a:p>
            <a:pPr marL="342900" indent="-342900">
              <a:lnSpc>
                <a:spcPct val="150000"/>
              </a:lnSpc>
              <a:spcBef>
                <a:spcPct val="0"/>
              </a:spcBef>
              <a:buFont typeface="Arial" panose="020B0604020202020204" pitchFamily="34" charset="0"/>
              <a:buChar char="•"/>
            </a:pPr>
            <a:r>
              <a:rPr lang="en-US" sz="1900" dirty="0">
                <a:latin typeface="DM Sans" pitchFamily="2" charset="0"/>
              </a:rPr>
              <a:t>Subgroup(s)_________________________________</a:t>
            </a:r>
          </a:p>
          <a:p>
            <a:pPr marL="342900" indent="-342900">
              <a:lnSpc>
                <a:spcPct val="150000"/>
              </a:lnSpc>
              <a:spcBef>
                <a:spcPct val="0"/>
              </a:spcBef>
              <a:buFont typeface="Arial" panose="020B0604020202020204" pitchFamily="34" charset="0"/>
              <a:buChar char="•"/>
            </a:pPr>
            <a:r>
              <a:rPr lang="en-US" sz="1900" dirty="0">
                <a:latin typeface="DM Sans" pitchFamily="2" charset="0"/>
              </a:rPr>
              <a:t>Benchmark / subitems affected: __________________________________</a:t>
            </a:r>
          </a:p>
          <a:p>
            <a:pPr>
              <a:lnSpc>
                <a:spcPct val="150000"/>
              </a:lnSpc>
              <a:spcBef>
                <a:spcPct val="0"/>
              </a:spcBef>
            </a:pPr>
            <a:endParaRPr lang="en-US" sz="1900" dirty="0">
              <a:solidFill>
                <a:srgbClr val="000000"/>
              </a:solidFill>
              <a:latin typeface="DM Sans"/>
              <a:sym typeface="DM Sans"/>
            </a:endParaRPr>
          </a:p>
          <a:p>
            <a:r>
              <a:rPr lang="en-US" sz="3000" b="1" spc="71" dirty="0">
                <a:solidFill>
                  <a:srgbClr val="A51C30"/>
                </a:solidFill>
                <a:latin typeface="Garamond Bold"/>
              </a:rPr>
              <a:t>Insights/Question Raised</a:t>
            </a:r>
          </a:p>
          <a:p>
            <a:pPr>
              <a:lnSpc>
                <a:spcPct val="150000"/>
              </a:lnSpc>
              <a:spcBef>
                <a:spcPct val="0"/>
              </a:spcBef>
            </a:pPr>
            <a:r>
              <a:rPr lang="en-US" sz="1900" dirty="0">
                <a:solidFill>
                  <a:srgbClr val="000000"/>
                </a:solidFill>
                <a:latin typeface="DM Sans"/>
                <a:sym typeface="DM Sans"/>
              </a:rPr>
              <a:t>What does this deeper look suggest for interpretation or action?</a:t>
            </a:r>
            <a:endParaRPr lang="en-US" sz="1900" dirty="0">
              <a:latin typeface="DM Sans" pitchFamily="2" charset="0"/>
            </a:endParaRPr>
          </a:p>
          <a:p>
            <a:pPr>
              <a:lnSpc>
                <a:spcPct val="150000"/>
              </a:lnSpc>
              <a:spcBef>
                <a:spcPct val="0"/>
              </a:spcBef>
            </a:pPr>
            <a:r>
              <a:rPr lang="en-US" sz="1900" dirty="0">
                <a:latin typeface="DM Sans" pitchFamily="2" charset="0"/>
              </a:rPr>
              <a:t>__________________________________________________________________________________________________</a:t>
            </a:r>
          </a:p>
          <a:p>
            <a:pPr>
              <a:lnSpc>
                <a:spcPct val="150000"/>
              </a:lnSpc>
              <a:spcBef>
                <a:spcPct val="0"/>
              </a:spcBef>
            </a:pPr>
            <a:r>
              <a:rPr lang="en-US" sz="1900" dirty="0">
                <a:latin typeface="DM Sans" pitchFamily="2" charset="0"/>
              </a:rPr>
              <a:t>__________________________________________________________________________________________________.</a:t>
            </a:r>
          </a:p>
        </p:txBody>
      </p:sp>
      <p:sp>
        <p:nvSpPr>
          <p:cNvPr id="2" name="AutoShape 2">
            <a:extLst>
              <a:ext uri="{FF2B5EF4-FFF2-40B4-BE49-F238E27FC236}">
                <a16:creationId xmlns:a16="http://schemas.microsoft.com/office/drawing/2014/main" id="{8674F574-9484-4412-FCF6-4F9D768DF263}"/>
              </a:ext>
            </a:extLst>
          </p:cNvPr>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a:extLst>
              <a:ext uri="{FF2B5EF4-FFF2-40B4-BE49-F238E27FC236}">
                <a16:creationId xmlns:a16="http://schemas.microsoft.com/office/drawing/2014/main" id="{72EABFEE-E672-FE05-21ED-457F7E4FF999}"/>
              </a:ext>
            </a:extLst>
          </p:cNvPr>
          <p:cNvGrpSpPr/>
          <p:nvPr/>
        </p:nvGrpSpPr>
        <p:grpSpPr>
          <a:xfrm>
            <a:off x="0" y="9634321"/>
            <a:ext cx="18288000" cy="652679"/>
            <a:chOff x="0" y="0"/>
            <a:chExt cx="4816593" cy="171899"/>
          </a:xfrm>
        </p:grpSpPr>
        <p:sp>
          <p:nvSpPr>
            <p:cNvPr id="4" name="Freeform 4">
              <a:extLst>
                <a:ext uri="{FF2B5EF4-FFF2-40B4-BE49-F238E27FC236}">
                  <a16:creationId xmlns:a16="http://schemas.microsoft.com/office/drawing/2014/main" id="{568B5A02-FCC1-FE5F-8CF3-FE1A4D315308}"/>
                </a:ext>
              </a:extLst>
            </p:cNvPr>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a:extLst>
                <a:ext uri="{FF2B5EF4-FFF2-40B4-BE49-F238E27FC236}">
                  <a16:creationId xmlns:a16="http://schemas.microsoft.com/office/drawing/2014/main" id="{A26AC84B-60A2-7B0E-B4A0-870593BDCE74}"/>
                </a:ext>
              </a:extLst>
            </p:cNvPr>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9" name="TextBox 9">
            <a:extLst>
              <a:ext uri="{FF2B5EF4-FFF2-40B4-BE49-F238E27FC236}">
                <a16:creationId xmlns:a16="http://schemas.microsoft.com/office/drawing/2014/main" id="{8FA39B54-9976-27F3-D680-51BA8A321D8D}"/>
              </a:ext>
            </a:extLst>
          </p:cNvPr>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20" name="Group 20">
            <a:extLst>
              <a:ext uri="{FF2B5EF4-FFF2-40B4-BE49-F238E27FC236}">
                <a16:creationId xmlns:a16="http://schemas.microsoft.com/office/drawing/2014/main" id="{9E601ED2-EF79-CBD9-FB44-7022D40CAD1E}"/>
              </a:ext>
            </a:extLst>
          </p:cNvPr>
          <p:cNvGrpSpPr/>
          <p:nvPr/>
        </p:nvGrpSpPr>
        <p:grpSpPr>
          <a:xfrm>
            <a:off x="13018196" y="412504"/>
            <a:ext cx="4771697" cy="1256933"/>
            <a:chOff x="0" y="0"/>
            <a:chExt cx="6362263" cy="1675910"/>
          </a:xfrm>
        </p:grpSpPr>
        <p:grpSp>
          <p:nvGrpSpPr>
            <p:cNvPr id="21" name="Group 21">
              <a:extLst>
                <a:ext uri="{FF2B5EF4-FFF2-40B4-BE49-F238E27FC236}">
                  <a16:creationId xmlns:a16="http://schemas.microsoft.com/office/drawing/2014/main" id="{A5DB6D9D-533B-5367-7AC2-DA03BDE79A3A}"/>
                </a:ext>
              </a:extLst>
            </p:cNvPr>
            <p:cNvGrpSpPr/>
            <p:nvPr/>
          </p:nvGrpSpPr>
          <p:grpSpPr>
            <a:xfrm>
              <a:off x="0" y="0"/>
              <a:ext cx="6362263" cy="1675910"/>
              <a:chOff x="0" y="0"/>
              <a:chExt cx="1256743" cy="331044"/>
            </a:xfrm>
          </p:grpSpPr>
          <p:sp>
            <p:nvSpPr>
              <p:cNvPr id="22" name="Freeform 22">
                <a:extLst>
                  <a:ext uri="{FF2B5EF4-FFF2-40B4-BE49-F238E27FC236}">
                    <a16:creationId xmlns:a16="http://schemas.microsoft.com/office/drawing/2014/main" id="{9ED08DCF-E3E1-1E9C-8663-267DC6BBAE82}"/>
                  </a:ext>
                </a:extLst>
              </p:cNvPr>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23" name="TextBox 23">
                <a:extLst>
                  <a:ext uri="{FF2B5EF4-FFF2-40B4-BE49-F238E27FC236}">
                    <a16:creationId xmlns:a16="http://schemas.microsoft.com/office/drawing/2014/main" id="{05A88E3D-5A24-5805-8262-E4EE0EA64BD7}"/>
                  </a:ext>
                </a:extLst>
              </p:cNvPr>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24" name="TextBox 24">
              <a:extLst>
                <a:ext uri="{FF2B5EF4-FFF2-40B4-BE49-F238E27FC236}">
                  <a16:creationId xmlns:a16="http://schemas.microsoft.com/office/drawing/2014/main" id="{C12E1980-BA10-5C98-A561-76A0797549F6}"/>
                </a:ext>
              </a:extLst>
            </p:cNvPr>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dirty="0">
                  <a:solidFill>
                    <a:srgbClr val="000000"/>
                  </a:solidFill>
                  <a:latin typeface="Garamond"/>
                  <a:ea typeface="Garamond"/>
                  <a:cs typeface="Garamond"/>
                  <a:sym typeface="Garamond"/>
                </a:rPr>
                <a:t>Add Your Branding Here</a:t>
              </a:r>
            </a:p>
          </p:txBody>
        </p:sp>
      </p:grpSp>
      <p:sp>
        <p:nvSpPr>
          <p:cNvPr id="6" name="TextBox 7">
            <a:extLst>
              <a:ext uri="{FF2B5EF4-FFF2-40B4-BE49-F238E27FC236}">
                <a16:creationId xmlns:a16="http://schemas.microsoft.com/office/drawing/2014/main" id="{58D5F9C8-5E82-53BA-A82E-E2BD20C52D17}"/>
              </a:ext>
            </a:extLst>
          </p:cNvPr>
          <p:cNvSpPr txBox="1"/>
          <p:nvPr/>
        </p:nvSpPr>
        <p:spPr>
          <a:xfrm>
            <a:off x="1410053" y="425719"/>
            <a:ext cx="10324747" cy="1400704"/>
          </a:xfrm>
          <a:prstGeom prst="rect">
            <a:avLst/>
          </a:prstGeom>
        </p:spPr>
        <p:txBody>
          <a:bodyPr wrap="square" lIns="0" tIns="0" rIns="0" bIns="0" rtlCol="0" anchor="t">
            <a:spAutoFit/>
          </a:bodyPr>
          <a:lstStyle/>
          <a:p>
            <a:pPr>
              <a:lnSpc>
                <a:spcPts val="5599"/>
              </a:lnSpc>
              <a:spcBef>
                <a:spcPct val="0"/>
              </a:spcBef>
            </a:pPr>
            <a:r>
              <a:rPr lang="en-US" sz="3999" b="1" dirty="0">
                <a:solidFill>
                  <a:srgbClr val="A51C30"/>
                </a:solidFill>
                <a:latin typeface="Garamond Bold"/>
                <a:ea typeface="Garamond Bold"/>
                <a:cs typeface="Garamond Bold"/>
                <a:sym typeface="Garamond Bold"/>
              </a:rPr>
              <a:t>DEEPENING ANALYSIS: THEMATIC BREAKOUTS</a:t>
            </a:r>
            <a:endParaRPr lang="en-US" sz="3999" b="1" dirty="0">
              <a:solidFill>
                <a:srgbClr val="A51C30"/>
              </a:solidFill>
              <a:latin typeface="Garamond Bold"/>
              <a:ea typeface="Garamond Bold"/>
              <a:cs typeface="Garamond Bold"/>
              <a:sym typeface="Garamond Bold"/>
              <a:hlinkClick r:id="rId3" tooltip="https://youtu.be/GZhqcFU0Avg"/>
            </a:endParaRPr>
          </a:p>
        </p:txBody>
      </p:sp>
    </p:spTree>
    <p:extLst>
      <p:ext uri="{BB962C8B-B14F-4D97-AF65-F5344CB8AC3E}">
        <p14:creationId xmlns:p14="http://schemas.microsoft.com/office/powerpoint/2010/main" val="1951646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PART 3</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0" name="Picture 10"/>
          <p:cNvPicPr>
            <a:picLocks noChangeAspect="1"/>
          </p:cNvPicPr>
          <p:nvPr/>
        </p:nvPicPr>
        <p:blipFill>
          <a:blip r:embed="rId3"/>
          <a:stretch>
            <a:fillRect/>
          </a:stretch>
        </p:blipFill>
        <p:spPr>
          <a:xfrm>
            <a:off x="6057900" y="6660947"/>
            <a:ext cx="6172200" cy="1954530"/>
          </a:xfrm>
          <a:prstGeom prst="rect">
            <a:avLst/>
          </a:prstGeom>
        </p:spPr>
      </p:pic>
      <p:sp>
        <p:nvSpPr>
          <p:cNvPr id="11" name="TextBox 11"/>
          <p:cNvSpPr txBox="1"/>
          <p:nvPr/>
        </p:nvSpPr>
        <p:spPr>
          <a:xfrm>
            <a:off x="1796111" y="2763905"/>
            <a:ext cx="14695778" cy="1898651"/>
          </a:xfrm>
          <a:prstGeom prst="rect">
            <a:avLst/>
          </a:prstGeom>
        </p:spPr>
        <p:txBody>
          <a:bodyPr lIns="0" tIns="0" rIns="0" bIns="0" rtlCol="0" anchor="t">
            <a:spAutoFit/>
          </a:bodyPr>
          <a:lstStyle/>
          <a:p>
            <a:pPr algn="ctr">
              <a:lnSpc>
                <a:spcPts val="13999"/>
              </a:lnSpc>
            </a:pPr>
            <a:r>
              <a:rPr lang="en-US" sz="9999">
                <a:solidFill>
                  <a:srgbClr val="000000"/>
                </a:solidFill>
                <a:latin typeface="Adobe Garamond Pro"/>
                <a:ea typeface="Adobe Garamond Pro"/>
                <a:cs typeface="Adobe Garamond Pro"/>
                <a:sym typeface="Adobe Garamond Pro"/>
              </a:rPr>
              <a:t>GLOBAL VIEWS</a:t>
            </a:r>
          </a:p>
        </p:txBody>
      </p:sp>
      <p:sp>
        <p:nvSpPr>
          <p:cNvPr id="14" name="TextBox 13">
            <a:extLst>
              <a:ext uri="{FF2B5EF4-FFF2-40B4-BE49-F238E27FC236}">
                <a16:creationId xmlns:a16="http://schemas.microsoft.com/office/drawing/2014/main" id="{458031AE-976B-4D26-916F-BE7E12A68AE0}"/>
              </a:ext>
            </a:extLst>
          </p:cNvPr>
          <p:cNvSpPr txBox="1"/>
          <p:nvPr/>
        </p:nvSpPr>
        <p:spPr>
          <a:xfrm>
            <a:off x="4571998" y="4560790"/>
            <a:ext cx="9144000" cy="646331"/>
          </a:xfrm>
          <a:prstGeom prst="rect">
            <a:avLst/>
          </a:prstGeom>
          <a:noFill/>
        </p:spPr>
        <p:txBody>
          <a:bodyPr wrap="square">
            <a:spAutoFit/>
          </a:bodyPr>
          <a:lstStyle/>
          <a:p>
            <a:pPr algn="ctr"/>
            <a:r>
              <a:rPr lang="en-US" sz="3600" dirty="0">
                <a:solidFill>
                  <a:srgbClr val="000000"/>
                </a:solidFill>
                <a:latin typeface="DM Sans" pitchFamily="2" charset="0"/>
                <a:ea typeface="Adobe Bengali"/>
                <a:cs typeface="Adobe Bengali"/>
              </a:rPr>
              <a:t>(p.16</a:t>
            </a:r>
            <a:r>
              <a:rPr lang="en-US" sz="3600" dirty="0">
                <a:solidFill>
                  <a:srgbClr val="000000"/>
                </a:solidFill>
                <a:latin typeface="DM Sans" pitchFamily="2" charset="0"/>
              </a:rPr>
              <a:t>-23</a:t>
            </a:r>
            <a:r>
              <a:rPr lang="en-US" sz="3600" dirty="0">
                <a:solidFill>
                  <a:srgbClr val="000000"/>
                </a:solidFill>
                <a:latin typeface="DM Sans" pitchFamily="2" charset="0"/>
                <a:ea typeface="Adobe Bengali"/>
                <a:cs typeface="Adobe Bengali"/>
              </a:rPr>
              <a:t>)</a:t>
            </a:r>
          </a:p>
        </p:txBody>
      </p:sp>
      <p:sp>
        <p:nvSpPr>
          <p:cNvPr id="15" name="TextBox 13">
            <a:extLst>
              <a:ext uri="{FF2B5EF4-FFF2-40B4-BE49-F238E27FC236}">
                <a16:creationId xmlns:a16="http://schemas.microsoft.com/office/drawing/2014/main" id="{900301DC-5379-1BB7-2884-59D3A75BD541}"/>
              </a:ext>
            </a:extLst>
          </p:cNvPr>
          <p:cNvSpPr txBox="1"/>
          <p:nvPr/>
        </p:nvSpPr>
        <p:spPr>
          <a:xfrm>
            <a:off x="5382782" y="5433951"/>
            <a:ext cx="7522431" cy="1364861"/>
          </a:xfrm>
          <a:prstGeom prst="rect">
            <a:avLst/>
          </a:prstGeom>
        </p:spPr>
        <p:txBody>
          <a:bodyPr wrap="square" lIns="0" tIns="0" rIns="0" bIns="0" rtlCol="0" anchor="t">
            <a:spAutoFit/>
          </a:bodyPr>
          <a:lstStyle/>
          <a:p>
            <a:pPr marL="853441" lvl="2" indent="-457200" algn="l">
              <a:lnSpc>
                <a:spcPts val="3640"/>
              </a:lnSpc>
              <a:buFont typeface="Arial" panose="020B0604020202020204" pitchFamily="34" charset="0"/>
              <a:buChar char="•"/>
            </a:pPr>
            <a:r>
              <a:rPr lang="en-US" sz="2600" dirty="0">
                <a:solidFill>
                  <a:srgbClr val="000000"/>
                </a:solidFill>
                <a:latin typeface="DM Sans"/>
                <a:ea typeface="DM Sans"/>
                <a:cs typeface="DM Sans"/>
                <a:sym typeface="DM Sans"/>
              </a:rPr>
              <a:t>Global Views: Best &amp; Worst Aspects</a:t>
            </a:r>
          </a:p>
          <a:p>
            <a:pPr marL="853441" lvl="2" indent="-457200" algn="l">
              <a:lnSpc>
                <a:spcPts val="3640"/>
              </a:lnSpc>
              <a:buFont typeface="Arial" panose="020B0604020202020204" pitchFamily="34" charset="0"/>
              <a:buChar char="•"/>
            </a:pPr>
            <a:r>
              <a:rPr lang="en-US" sz="2600" dirty="0">
                <a:solidFill>
                  <a:srgbClr val="000000"/>
                </a:solidFill>
                <a:latin typeface="DM Sans"/>
                <a:ea typeface="DM Sans"/>
                <a:cs typeface="DM Sans"/>
                <a:sym typeface="DM Sans"/>
              </a:rPr>
              <a:t>Deepening Analysis: Best &amp; Worst Aspects</a:t>
            </a:r>
          </a:p>
          <a:p>
            <a:pPr marL="853440" lvl="2" indent="-457200" algn="l">
              <a:lnSpc>
                <a:spcPts val="3640"/>
              </a:lnSpc>
              <a:buFont typeface="Arial" panose="020B0604020202020204" pitchFamily="34" charset="0"/>
              <a:buChar char="•"/>
            </a:pPr>
            <a:r>
              <a:rPr lang="en-US" sz="2600" dirty="0">
                <a:solidFill>
                  <a:srgbClr val="000000"/>
                </a:solidFill>
                <a:latin typeface="DM Sans"/>
                <a:ea typeface="DM Sans"/>
                <a:cs typeface="DM Sans"/>
                <a:sym typeface="DM Sans"/>
              </a:rPr>
              <a:t>Global Views: How to Improve</a:t>
            </a:r>
          </a:p>
        </p:txBody>
      </p:sp>
      <p:sp>
        <p:nvSpPr>
          <p:cNvPr id="12" name="TextBox 12">
            <a:extLst>
              <a:ext uri="{FF2B5EF4-FFF2-40B4-BE49-F238E27FC236}">
                <a16:creationId xmlns:a16="http://schemas.microsoft.com/office/drawing/2014/main" id="{1D0C1914-5086-1DE1-08C9-20E9DBD97FD6}"/>
              </a:ext>
            </a:extLst>
          </p:cNvPr>
          <p:cNvSpPr txBox="1"/>
          <p:nvPr/>
        </p:nvSpPr>
        <p:spPr>
          <a:xfrm>
            <a:off x="6184491" y="8385278"/>
            <a:ext cx="5919014" cy="342530"/>
          </a:xfrm>
          <a:prstGeom prst="rect">
            <a:avLst/>
          </a:prstGeom>
        </p:spPr>
        <p:txBody>
          <a:bodyPr wrap="square" lIns="0" tIns="0" rIns="0" bIns="0" rtlCol="0" anchor="t">
            <a:spAutoFit/>
          </a:bodyPr>
          <a:lstStyle/>
          <a:p>
            <a:pPr algn="ctr">
              <a:lnSpc>
                <a:spcPts val="2799"/>
              </a:lnSpc>
            </a:pPr>
            <a:r>
              <a:rPr lang="en-US" sz="1999" dirty="0">
                <a:solidFill>
                  <a:srgbClr val="000000"/>
                </a:solidFill>
                <a:latin typeface="DM Sans"/>
                <a:ea typeface="DM Sans"/>
                <a:cs typeface="DM Sans"/>
                <a:sym typeface="DM Sans"/>
              </a:rPr>
              <a:t>Your progress with the workbook: 52% completed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1" y="927645"/>
              <a:ext cx="17987127" cy="880535"/>
            </a:xfrm>
            <a:prstGeom prst="rect">
              <a:avLst/>
            </a:prstGeom>
          </p:spPr>
          <p:txBody>
            <a:bodyPr lIns="0" tIns="0" rIns="0" bIns="0" rtlCol="0" anchor="t">
              <a:spAutoFit/>
            </a:bodyPr>
            <a:lstStyle/>
            <a:p>
              <a:pPr algn="l">
                <a:lnSpc>
                  <a:spcPts val="5599"/>
                </a:lnSpc>
                <a:spcBef>
                  <a:spcPct val="0"/>
                </a:spcBef>
              </a:pPr>
              <a:r>
                <a:rPr lang="en-US" sz="3999" b="1" dirty="0">
                  <a:solidFill>
                    <a:srgbClr val="A51C30"/>
                  </a:solidFill>
                  <a:latin typeface="Garamond Bold"/>
                  <a:ea typeface="Garamond Bold"/>
                  <a:cs typeface="Garamond Bold"/>
                  <a:sym typeface="Garamond Bold"/>
                </a:rPr>
                <a:t>GLOBAL VIEWS: BEST &amp; WORST ASPECTS</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410052" y="5341577"/>
            <a:ext cx="8419748" cy="3445559"/>
          </a:xfrm>
          <a:prstGeom prst="rect">
            <a:avLst/>
          </a:prstGeom>
        </p:spPr>
        <p:txBody>
          <a:bodyPr wrap="square" lIns="0" tIns="0" rIns="0" bIns="0" rtlCol="0" anchor="t">
            <a:spAutoFit/>
          </a:bodyPr>
          <a:lstStyle/>
          <a:p>
            <a:pPr marL="410213"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Step 1:</a:t>
            </a:r>
            <a:r>
              <a:rPr lang="en-US" sz="1900" dirty="0">
                <a:solidFill>
                  <a:srgbClr val="000000"/>
                </a:solidFill>
                <a:latin typeface="DM Sans"/>
                <a:ea typeface="DM Sans"/>
                <a:cs typeface="DM Sans"/>
                <a:sym typeface="DM Sans"/>
              </a:rPr>
              <a:t> Go to the "</a:t>
            </a:r>
            <a:r>
              <a:rPr lang="en-US" sz="1900" b="1" dirty="0">
                <a:solidFill>
                  <a:srgbClr val="000000"/>
                </a:solidFill>
                <a:latin typeface="DM Sans Bold"/>
                <a:ea typeface="DM Sans Bold"/>
                <a:cs typeface="DM Sans Bold"/>
                <a:sym typeface="DM Sans Bold"/>
              </a:rPr>
              <a:t>Preview &gt; Global Considerations: Best Aspects“ </a:t>
            </a:r>
            <a:r>
              <a:rPr lang="en-US" sz="1900" dirty="0">
                <a:solidFill>
                  <a:srgbClr val="000000"/>
                </a:solidFill>
                <a:latin typeface="DM Sans" pitchFamily="2" charset="0"/>
                <a:ea typeface="DM Sans Bold"/>
                <a:cs typeface="DM Sans Bold"/>
                <a:sym typeface="DM Sans Bold"/>
              </a:rPr>
              <a:t>section of your report.</a:t>
            </a:r>
            <a:r>
              <a:rPr lang="en-US" sz="1900" dirty="0">
                <a:solidFill>
                  <a:srgbClr val="000000"/>
                </a:solidFill>
                <a:latin typeface="DM Sans" pitchFamily="2" charset="0"/>
                <a:ea typeface="DM Sans"/>
                <a:cs typeface="DM Sans"/>
                <a:sym typeface="DM Sans"/>
              </a:rPr>
              <a:t> </a:t>
            </a:r>
          </a:p>
          <a:p>
            <a:pPr algn="l">
              <a:lnSpc>
                <a:spcPts val="2660"/>
              </a:lnSpc>
            </a:pPr>
            <a:endParaRPr lang="en-US" sz="1900" dirty="0">
              <a:solidFill>
                <a:srgbClr val="000000"/>
              </a:solidFill>
              <a:latin typeface="DM Sans"/>
              <a:ea typeface="DM Sans"/>
              <a:cs typeface="DM Sans"/>
              <a:sym typeface="DM Sans"/>
            </a:endParaRPr>
          </a:p>
          <a:p>
            <a:pPr marL="410213" lvl="1" indent="-205106">
              <a:lnSpc>
                <a:spcPts val="2660"/>
              </a:lnSpc>
              <a:buFont typeface="Arial"/>
              <a:buChar char="•"/>
            </a:pPr>
            <a:r>
              <a:rPr lang="en-US" sz="1900" b="1" dirty="0">
                <a:solidFill>
                  <a:srgbClr val="000000"/>
                </a:solidFill>
                <a:latin typeface="DM Sans Bold"/>
                <a:ea typeface="DM Sans Bold"/>
                <a:cs typeface="DM Sans Bold"/>
                <a:sym typeface="DM Sans Bold"/>
              </a:rPr>
              <a:t>Step 2</a:t>
            </a:r>
            <a:r>
              <a:rPr lang="en-US" sz="1900" dirty="0">
                <a:solidFill>
                  <a:srgbClr val="000000"/>
                </a:solidFill>
                <a:latin typeface="DM Sans"/>
                <a:ea typeface="DM Sans"/>
                <a:cs typeface="DM Sans"/>
                <a:sym typeface="DM Sans"/>
              </a:rPr>
              <a:t>: On slide 18, list your institution’s top 4 most frequently cited “Best Aspects,” indicated by the </a:t>
            </a:r>
            <a:r>
              <a:rPr lang="en-US" sz="1900" dirty="0">
                <a:solidFill>
                  <a:srgbClr val="A51C30"/>
                </a:solidFill>
                <a:latin typeface="DM Sans"/>
                <a:ea typeface="DM Sans"/>
                <a:cs typeface="DM Sans"/>
                <a:sym typeface="DM Sans"/>
              </a:rPr>
              <a:t>percentages in red </a:t>
            </a:r>
            <a:r>
              <a:rPr lang="en-US" sz="1900" dirty="0">
                <a:solidFill>
                  <a:srgbClr val="000000"/>
                </a:solidFill>
                <a:latin typeface="DM Sans"/>
                <a:ea typeface="DM Sans"/>
                <a:cs typeface="DM Sans"/>
                <a:sym typeface="DM Sans"/>
              </a:rPr>
              <a:t>on your report.</a:t>
            </a:r>
          </a:p>
          <a:p>
            <a:pPr algn="l">
              <a:lnSpc>
                <a:spcPts val="2660"/>
              </a:lnSpc>
            </a:pPr>
            <a:endParaRPr lang="en-US" sz="1900" dirty="0">
              <a:solidFill>
                <a:srgbClr val="000000"/>
              </a:solidFill>
              <a:latin typeface="DM Sans"/>
              <a:ea typeface="DM Sans"/>
              <a:cs typeface="DM Sans"/>
              <a:sym typeface="DM Sans"/>
            </a:endParaRPr>
          </a:p>
          <a:p>
            <a:pPr marL="410213"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Step 3</a:t>
            </a:r>
            <a:r>
              <a:rPr lang="en-US" sz="1900" dirty="0">
                <a:solidFill>
                  <a:srgbClr val="000000"/>
                </a:solidFill>
                <a:latin typeface="DM Sans"/>
                <a:ea typeface="DM Sans"/>
                <a:cs typeface="DM Sans"/>
                <a:sym typeface="DM Sans"/>
              </a:rPr>
              <a:t>: Use the dropdown menu to continue to "</a:t>
            </a:r>
            <a:r>
              <a:rPr lang="en-US" sz="1900" b="1" dirty="0">
                <a:solidFill>
                  <a:srgbClr val="000000"/>
                </a:solidFill>
                <a:latin typeface="DM Sans Bold"/>
                <a:ea typeface="DM Sans Bold"/>
                <a:cs typeface="DM Sans Bold"/>
                <a:sym typeface="DM Sans Bold"/>
              </a:rPr>
              <a:t>Worst Aspects</a:t>
            </a:r>
            <a:r>
              <a:rPr lang="en-US" sz="1900" dirty="0">
                <a:solidFill>
                  <a:srgbClr val="000000"/>
                </a:solidFill>
                <a:latin typeface="DM Sans"/>
                <a:ea typeface="DM Sans"/>
                <a:cs typeface="DM Sans"/>
                <a:sym typeface="DM Sans"/>
              </a:rPr>
              <a:t>". </a:t>
            </a:r>
          </a:p>
          <a:p>
            <a:pPr algn="l">
              <a:lnSpc>
                <a:spcPts val="2660"/>
              </a:lnSpc>
            </a:pPr>
            <a:endParaRPr lang="en-US" sz="1900" dirty="0">
              <a:solidFill>
                <a:srgbClr val="000000"/>
              </a:solidFill>
              <a:latin typeface="DM Sans"/>
              <a:ea typeface="DM Sans"/>
              <a:cs typeface="DM Sans"/>
              <a:sym typeface="DM Sans"/>
            </a:endParaRPr>
          </a:p>
          <a:p>
            <a:pPr marL="410213" lvl="1" indent="-205106">
              <a:lnSpc>
                <a:spcPts val="2660"/>
              </a:lnSpc>
              <a:buFont typeface="Arial"/>
              <a:buChar char="•"/>
            </a:pPr>
            <a:r>
              <a:rPr lang="en-US" sz="1900" b="1" dirty="0">
                <a:solidFill>
                  <a:srgbClr val="000000"/>
                </a:solidFill>
                <a:latin typeface="DM Sans Bold"/>
                <a:ea typeface="DM Sans Bold"/>
                <a:cs typeface="DM Sans Bold"/>
                <a:sym typeface="DM Sans Bold"/>
              </a:rPr>
              <a:t>Step 4: </a:t>
            </a:r>
            <a:r>
              <a:rPr lang="en-US" sz="1900" dirty="0">
                <a:solidFill>
                  <a:srgbClr val="000000"/>
                </a:solidFill>
                <a:latin typeface="DM Sans"/>
                <a:ea typeface="DM Sans"/>
                <a:cs typeface="DM Sans"/>
                <a:sym typeface="DM Sans"/>
              </a:rPr>
              <a:t>On slide 18, list your institution’s top 4 most frequently cited “Worst Aspects,” indicated by the </a:t>
            </a:r>
            <a:r>
              <a:rPr lang="en-US" sz="1900" dirty="0">
                <a:solidFill>
                  <a:srgbClr val="A51C30"/>
                </a:solidFill>
                <a:latin typeface="DM Sans"/>
                <a:ea typeface="DM Sans"/>
                <a:cs typeface="DM Sans"/>
                <a:sym typeface="DM Sans"/>
              </a:rPr>
              <a:t>percentages in red </a:t>
            </a:r>
            <a:r>
              <a:rPr lang="en-US" sz="1900" dirty="0">
                <a:solidFill>
                  <a:srgbClr val="000000"/>
                </a:solidFill>
                <a:latin typeface="DM Sans"/>
                <a:ea typeface="DM Sans"/>
                <a:cs typeface="DM Sans"/>
                <a:sym typeface="DM Sans"/>
              </a:rPr>
              <a:t>on your report.</a:t>
            </a:r>
          </a:p>
        </p:txBody>
      </p:sp>
      <p:sp>
        <p:nvSpPr>
          <p:cNvPr id="11" name="TextBox 11"/>
          <p:cNvSpPr txBox="1"/>
          <p:nvPr/>
        </p:nvSpPr>
        <p:spPr>
          <a:xfrm>
            <a:off x="1410052" y="4503778"/>
            <a:ext cx="6945139" cy="533400"/>
          </a:xfrm>
          <a:prstGeom prst="rect">
            <a:avLst/>
          </a:prstGeom>
        </p:spPr>
        <p:txBody>
          <a:bodyPr lIns="0" tIns="0" rIns="0" bIns="0" rtlCol="0" anchor="t">
            <a:spAutoFit/>
          </a:bodyPr>
          <a:lstStyle/>
          <a:p>
            <a:pPr algn="l">
              <a:lnSpc>
                <a:spcPts val="4200"/>
              </a:lnSpc>
            </a:pPr>
            <a:r>
              <a:rPr lang="en-US" sz="3000" b="1" dirty="0">
                <a:solidFill>
                  <a:srgbClr val="A51C30"/>
                </a:solidFill>
                <a:latin typeface="Garamond Bold"/>
                <a:ea typeface="Garamond Bold"/>
                <a:cs typeface="Garamond Bold"/>
                <a:sym typeface="Garamond Bold"/>
              </a:rPr>
              <a:t>Coming up next: </a:t>
            </a:r>
          </a:p>
        </p:txBody>
      </p:sp>
      <p:sp>
        <p:nvSpPr>
          <p:cNvPr id="12" name="TextBox 12"/>
          <p:cNvSpPr txBox="1"/>
          <p:nvPr/>
        </p:nvSpPr>
        <p:spPr>
          <a:xfrm>
            <a:off x="1410052" y="2531054"/>
            <a:ext cx="15849248" cy="2060564"/>
          </a:xfrm>
          <a:prstGeom prst="rect">
            <a:avLst/>
          </a:prstGeom>
        </p:spPr>
        <p:txBody>
          <a:bodyPr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We are going to unpack</a:t>
            </a:r>
            <a:r>
              <a:rPr lang="en-US" sz="1900" b="1" dirty="0">
                <a:solidFill>
                  <a:srgbClr val="000000"/>
                </a:solidFill>
                <a:latin typeface="DM Sans Bold"/>
                <a:ea typeface="DM Sans Bold"/>
                <a:cs typeface="DM Sans Bold"/>
                <a:sym typeface="DM Sans Bold"/>
              </a:rPr>
              <a:t> Global Views (or Global Considerations). </a:t>
            </a:r>
            <a:r>
              <a:rPr lang="en-US" sz="1900" dirty="0">
                <a:solidFill>
                  <a:srgbClr val="000000"/>
                </a:solidFill>
                <a:latin typeface="DM Sans"/>
                <a:ea typeface="DM Sans"/>
                <a:cs typeface="DM Sans"/>
                <a:sym typeface="DM Sans"/>
              </a:rPr>
              <a:t>This section of your CAO report includes survey items that touch on overall faculty experiences rather than specific themes. </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We’ll review what your faculty reported as the best or worst aspects of working at your institution and highlight the top 4 most frequently cited responses in each category.</a:t>
            </a:r>
          </a:p>
          <a:p>
            <a:pPr algn="l">
              <a:lnSpc>
                <a:spcPts val="2660"/>
              </a:lnSpc>
            </a:pPr>
            <a:endParaRPr lang="en-US" sz="1900" dirty="0">
              <a:solidFill>
                <a:srgbClr val="000000"/>
              </a:solidFill>
              <a:latin typeface="DM Sans"/>
              <a:ea typeface="DM Sans"/>
              <a:cs typeface="DM Sans"/>
              <a:sym typeface="DM Sans"/>
            </a:endParaRPr>
          </a:p>
        </p:txBody>
      </p:sp>
      <p:sp>
        <p:nvSpPr>
          <p:cNvPr id="15" name="TextBox 15"/>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7" name="Picture 16">
            <a:extLst>
              <a:ext uri="{FF2B5EF4-FFF2-40B4-BE49-F238E27FC236}">
                <a16:creationId xmlns:a16="http://schemas.microsoft.com/office/drawing/2014/main" id="{B8A92952-5FD2-381A-7A0E-0709496FD49B}"/>
              </a:ext>
            </a:extLst>
          </p:cNvPr>
          <p:cNvPicPr>
            <a:picLocks noChangeAspect="1"/>
          </p:cNvPicPr>
          <p:nvPr/>
        </p:nvPicPr>
        <p:blipFill>
          <a:blip r:embed="rId3"/>
          <a:srcRect b="7705"/>
          <a:stretch>
            <a:fillRect/>
          </a:stretch>
        </p:blipFill>
        <p:spPr>
          <a:xfrm>
            <a:off x="10949451" y="4437851"/>
            <a:ext cx="5884970" cy="4628217"/>
          </a:xfrm>
          <a:prstGeom prst="rect">
            <a:avLst/>
          </a:prstGeom>
        </p:spPr>
      </p:pic>
      <p:sp>
        <p:nvSpPr>
          <p:cNvPr id="18" name="Oval 17">
            <a:extLst>
              <a:ext uri="{FF2B5EF4-FFF2-40B4-BE49-F238E27FC236}">
                <a16:creationId xmlns:a16="http://schemas.microsoft.com/office/drawing/2014/main" id="{8D40F5ED-6503-DFA3-2464-0322E5098FFF}"/>
              </a:ext>
            </a:extLst>
          </p:cNvPr>
          <p:cNvSpPr/>
          <p:nvPr/>
        </p:nvSpPr>
        <p:spPr>
          <a:xfrm>
            <a:off x="10363200" y="7658100"/>
            <a:ext cx="4233819" cy="5334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79531-2984-CCE3-4D8D-D87299646609}"/>
            </a:ext>
          </a:extLst>
        </p:cNvPr>
        <p:cNvGrpSpPr/>
        <p:nvPr/>
      </p:nvGrpSpPr>
      <p:grpSpPr>
        <a:xfrm>
          <a:off x="0" y="0"/>
          <a:ext cx="0" cy="0"/>
          <a:chOff x="0" y="0"/>
          <a:chExt cx="0" cy="0"/>
        </a:xfrm>
      </p:grpSpPr>
      <p:sp>
        <p:nvSpPr>
          <p:cNvPr id="29" name="TextBox 28">
            <a:extLst>
              <a:ext uri="{FF2B5EF4-FFF2-40B4-BE49-F238E27FC236}">
                <a16:creationId xmlns:a16="http://schemas.microsoft.com/office/drawing/2014/main" id="{DAC2D4FC-5856-B27B-9D42-AF6CEB543D2E}"/>
              </a:ext>
            </a:extLst>
          </p:cNvPr>
          <p:cNvSpPr txBox="1"/>
          <p:nvPr/>
        </p:nvSpPr>
        <p:spPr>
          <a:xfrm>
            <a:off x="1410052" y="2549802"/>
            <a:ext cx="15849248" cy="1275349"/>
          </a:xfrm>
          <a:prstGeom prst="rect">
            <a:avLst/>
          </a:prstGeom>
          <a:noFill/>
        </p:spPr>
        <p:txBody>
          <a:bodyPr wrap="square">
            <a:spAutoFit/>
          </a:bodyPr>
          <a:lstStyle/>
          <a:p>
            <a:pPr>
              <a:lnSpc>
                <a:spcPts val="2659"/>
              </a:lnSpc>
              <a:spcBef>
                <a:spcPct val="0"/>
              </a:spcBef>
            </a:pPr>
            <a:r>
              <a:rPr lang="en-US" sz="3000" b="1" spc="71" dirty="0">
                <a:solidFill>
                  <a:srgbClr val="A51C30"/>
                </a:solidFill>
                <a:latin typeface="Garamond Bold"/>
                <a:sym typeface="Garamond Bold"/>
              </a:rPr>
              <a:t>What Are the Best &amp; Worst Aspects?</a:t>
            </a:r>
          </a:p>
          <a:p>
            <a:pPr marL="342900" indent="-342900">
              <a:lnSpc>
                <a:spcPct val="150000"/>
              </a:lnSpc>
              <a:spcBef>
                <a:spcPct val="0"/>
              </a:spcBef>
              <a:buFont typeface="Arial" panose="020B0604020202020204" pitchFamily="34" charset="0"/>
              <a:buChar char="•"/>
            </a:pPr>
            <a:r>
              <a:rPr lang="en-US" sz="1899" dirty="0">
                <a:solidFill>
                  <a:srgbClr val="000000"/>
                </a:solidFill>
                <a:latin typeface="DM Sans"/>
                <a:ea typeface="DM Sans"/>
                <a:cs typeface="DM Sans"/>
                <a:sym typeface="DM Sans"/>
              </a:rPr>
              <a:t>The COACHE survey also asked faculty to identify two best and two worst aspects of their work experience at the institution, when thinking about the institution as a whole. The four most frequently cited responses are listed below:</a:t>
            </a:r>
          </a:p>
        </p:txBody>
      </p:sp>
      <p:sp>
        <p:nvSpPr>
          <p:cNvPr id="4" name="TextBox 4">
            <a:extLst>
              <a:ext uri="{FF2B5EF4-FFF2-40B4-BE49-F238E27FC236}">
                <a16:creationId xmlns:a16="http://schemas.microsoft.com/office/drawing/2014/main" id="{6E46BBDD-59F1-F257-23B5-2FF9B97395E5}"/>
              </a:ext>
            </a:extLst>
          </p:cNvPr>
          <p:cNvSpPr txBox="1"/>
          <p:nvPr/>
        </p:nvSpPr>
        <p:spPr>
          <a:xfrm>
            <a:off x="1410052" y="1054896"/>
            <a:ext cx="15439000" cy="679450"/>
          </a:xfrm>
          <a:prstGeom prst="rect">
            <a:avLst/>
          </a:prstGeom>
        </p:spPr>
        <p:txBody>
          <a:bodyPr lIns="0" tIns="0" rIns="0" bIns="0" rtlCol="0" anchor="t">
            <a:spAutoFit/>
          </a:bodyPr>
          <a:lstStyle/>
          <a:p>
            <a:pPr algn="l">
              <a:lnSpc>
                <a:spcPts val="5599"/>
              </a:lnSpc>
              <a:spcBef>
                <a:spcPct val="0"/>
              </a:spcBef>
            </a:pPr>
            <a:r>
              <a:rPr lang="en-US" sz="3999" b="1" dirty="0">
                <a:solidFill>
                  <a:srgbClr val="A51C30"/>
                </a:solidFill>
                <a:latin typeface="Garamond Bold"/>
                <a:ea typeface="Garamond Bold"/>
                <a:cs typeface="Garamond Bold"/>
                <a:sym typeface="Garamond Bold"/>
              </a:rPr>
              <a:t>GLOBAL VIEWS: BEST &amp; WORST ASPECTS</a:t>
            </a:r>
          </a:p>
        </p:txBody>
      </p:sp>
      <p:sp>
        <p:nvSpPr>
          <p:cNvPr id="5" name="TextBox 5">
            <a:extLst>
              <a:ext uri="{FF2B5EF4-FFF2-40B4-BE49-F238E27FC236}">
                <a16:creationId xmlns:a16="http://schemas.microsoft.com/office/drawing/2014/main" id="{B300C63C-C853-4AF7-CF31-65CDDCB1BE24}"/>
              </a:ext>
            </a:extLst>
          </p:cNvPr>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11" name="Group 11">
            <a:extLst>
              <a:ext uri="{FF2B5EF4-FFF2-40B4-BE49-F238E27FC236}">
                <a16:creationId xmlns:a16="http://schemas.microsoft.com/office/drawing/2014/main" id="{45C0E7A5-B107-9908-209D-55FF7D6A4D67}"/>
              </a:ext>
            </a:extLst>
          </p:cNvPr>
          <p:cNvGrpSpPr/>
          <p:nvPr/>
        </p:nvGrpSpPr>
        <p:grpSpPr>
          <a:xfrm>
            <a:off x="9477971" y="4209630"/>
            <a:ext cx="5802182" cy="715092"/>
            <a:chOff x="0" y="0"/>
            <a:chExt cx="3297485" cy="406400"/>
          </a:xfrm>
        </p:grpSpPr>
        <p:sp>
          <p:nvSpPr>
            <p:cNvPr id="12" name="Freeform 12">
              <a:extLst>
                <a:ext uri="{FF2B5EF4-FFF2-40B4-BE49-F238E27FC236}">
                  <a16:creationId xmlns:a16="http://schemas.microsoft.com/office/drawing/2014/main" id="{3F2E4660-3290-221C-AD00-52CCB9EE98C3}"/>
                </a:ext>
              </a:extLst>
            </p:cNvPr>
            <p:cNvSpPr/>
            <p:nvPr/>
          </p:nvSpPr>
          <p:spPr>
            <a:xfrm>
              <a:off x="0" y="0"/>
              <a:ext cx="3297485" cy="406400"/>
            </a:xfrm>
            <a:custGeom>
              <a:avLst/>
              <a:gdLst/>
              <a:ahLst/>
              <a:cxnLst/>
              <a:rect l="l" t="t" r="r" b="b"/>
              <a:pathLst>
                <a:path w="3297485" h="406400">
                  <a:moveTo>
                    <a:pt x="3094285" y="0"/>
                  </a:moveTo>
                  <a:cubicBezTo>
                    <a:pt x="3206509" y="0"/>
                    <a:pt x="3297485" y="90976"/>
                    <a:pt x="3297485" y="203200"/>
                  </a:cubicBezTo>
                  <a:cubicBezTo>
                    <a:pt x="3297485" y="315424"/>
                    <a:pt x="3206509" y="406400"/>
                    <a:pt x="3094285" y="406400"/>
                  </a:cubicBezTo>
                  <a:lnTo>
                    <a:pt x="203200" y="406400"/>
                  </a:lnTo>
                  <a:cubicBezTo>
                    <a:pt x="90976" y="406400"/>
                    <a:pt x="0" y="315424"/>
                    <a:pt x="0" y="203200"/>
                  </a:cubicBezTo>
                  <a:cubicBezTo>
                    <a:pt x="0" y="90976"/>
                    <a:pt x="90976" y="0"/>
                    <a:pt x="203200" y="0"/>
                  </a:cubicBezTo>
                  <a:close/>
                </a:path>
              </a:pathLst>
            </a:custGeom>
            <a:solidFill>
              <a:srgbClr val="A51C30"/>
            </a:solidFill>
          </p:spPr>
          <p:txBody>
            <a:bodyPr/>
            <a:lstStyle/>
            <a:p>
              <a:endParaRPr lang="en-US"/>
            </a:p>
          </p:txBody>
        </p:sp>
        <p:sp>
          <p:nvSpPr>
            <p:cNvPr id="13" name="TextBox 13">
              <a:extLst>
                <a:ext uri="{FF2B5EF4-FFF2-40B4-BE49-F238E27FC236}">
                  <a16:creationId xmlns:a16="http://schemas.microsoft.com/office/drawing/2014/main" id="{1D36B4C2-B32E-F724-4DE6-96BCC226E2AC}"/>
                </a:ext>
              </a:extLst>
            </p:cNvPr>
            <p:cNvSpPr txBox="1"/>
            <p:nvPr/>
          </p:nvSpPr>
          <p:spPr>
            <a:xfrm>
              <a:off x="0" y="-28575"/>
              <a:ext cx="3297485" cy="434975"/>
            </a:xfrm>
            <a:prstGeom prst="rect">
              <a:avLst/>
            </a:prstGeom>
          </p:spPr>
          <p:txBody>
            <a:bodyPr lIns="50800" tIns="50800" rIns="50800" bIns="50800" rtlCol="0" anchor="ctr"/>
            <a:lstStyle/>
            <a:p>
              <a:pPr marL="0" lvl="0" indent="0" algn="l">
                <a:lnSpc>
                  <a:spcPts val="3640"/>
                </a:lnSpc>
                <a:spcBef>
                  <a:spcPct val="0"/>
                </a:spcBef>
              </a:pPr>
              <a:endParaRPr/>
            </a:p>
          </p:txBody>
        </p:sp>
      </p:grpSp>
      <p:sp>
        <p:nvSpPr>
          <p:cNvPr id="14" name="TextBox 14">
            <a:extLst>
              <a:ext uri="{FF2B5EF4-FFF2-40B4-BE49-F238E27FC236}">
                <a16:creationId xmlns:a16="http://schemas.microsoft.com/office/drawing/2014/main" id="{BA7675E1-108B-0F76-E430-BF627D623695}"/>
              </a:ext>
            </a:extLst>
          </p:cNvPr>
          <p:cNvSpPr txBox="1"/>
          <p:nvPr/>
        </p:nvSpPr>
        <p:spPr>
          <a:xfrm>
            <a:off x="9806233" y="4321758"/>
            <a:ext cx="4595567" cy="447045"/>
          </a:xfrm>
          <a:prstGeom prst="rect">
            <a:avLst/>
          </a:prstGeom>
        </p:spPr>
        <p:txBody>
          <a:bodyPr wrap="square" lIns="0" tIns="0" rIns="0" bIns="0" rtlCol="0" anchor="t">
            <a:spAutoFit/>
          </a:bodyPr>
          <a:lstStyle/>
          <a:p>
            <a:pPr marL="0" lvl="0" indent="0" algn="l">
              <a:lnSpc>
                <a:spcPts val="3640"/>
              </a:lnSpc>
              <a:spcBef>
                <a:spcPct val="0"/>
              </a:spcBef>
            </a:pPr>
            <a:r>
              <a:rPr lang="en-US" sz="2800" b="1" spc="67" dirty="0">
                <a:solidFill>
                  <a:srgbClr val="FFFFFF"/>
                </a:solidFill>
                <a:latin typeface="Garamond Bold"/>
                <a:ea typeface="Garamond Bold"/>
                <a:cs typeface="Garamond Bold"/>
                <a:sym typeface="Garamond Bold"/>
              </a:rPr>
              <a:t>Top Four Worst Aspects</a:t>
            </a:r>
          </a:p>
        </p:txBody>
      </p:sp>
      <p:sp>
        <p:nvSpPr>
          <p:cNvPr id="15" name="AutoShape 15">
            <a:extLst>
              <a:ext uri="{FF2B5EF4-FFF2-40B4-BE49-F238E27FC236}">
                <a16:creationId xmlns:a16="http://schemas.microsoft.com/office/drawing/2014/main" id="{ABFD23AA-2C27-096C-C313-F7BD90F07B3B}"/>
              </a:ext>
            </a:extLst>
          </p:cNvPr>
          <p:cNvSpPr/>
          <p:nvPr/>
        </p:nvSpPr>
        <p:spPr>
          <a:xfrm>
            <a:off x="1014252"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16" name="Group 16">
            <a:extLst>
              <a:ext uri="{FF2B5EF4-FFF2-40B4-BE49-F238E27FC236}">
                <a16:creationId xmlns:a16="http://schemas.microsoft.com/office/drawing/2014/main" id="{E799BC82-7345-3891-5E2B-BB5FD306800A}"/>
              </a:ext>
            </a:extLst>
          </p:cNvPr>
          <p:cNvGrpSpPr/>
          <p:nvPr/>
        </p:nvGrpSpPr>
        <p:grpSpPr>
          <a:xfrm>
            <a:off x="-14448" y="9634321"/>
            <a:ext cx="18288000" cy="652679"/>
            <a:chOff x="0" y="0"/>
            <a:chExt cx="4816593" cy="171899"/>
          </a:xfrm>
        </p:grpSpPr>
        <p:sp>
          <p:nvSpPr>
            <p:cNvPr id="17" name="Freeform 17">
              <a:extLst>
                <a:ext uri="{FF2B5EF4-FFF2-40B4-BE49-F238E27FC236}">
                  <a16:creationId xmlns:a16="http://schemas.microsoft.com/office/drawing/2014/main" id="{8A4769D5-7E40-6AE1-875B-9E8F95AC1007}"/>
                </a:ext>
              </a:extLst>
            </p:cNvPr>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18" name="TextBox 18">
              <a:extLst>
                <a:ext uri="{FF2B5EF4-FFF2-40B4-BE49-F238E27FC236}">
                  <a16:creationId xmlns:a16="http://schemas.microsoft.com/office/drawing/2014/main" id="{8CF05A2D-0B6F-8AAD-9D21-53CCC0B6650B}"/>
                </a:ext>
              </a:extLst>
            </p:cNvPr>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19" name="TextBox 19">
            <a:extLst>
              <a:ext uri="{FF2B5EF4-FFF2-40B4-BE49-F238E27FC236}">
                <a16:creationId xmlns:a16="http://schemas.microsoft.com/office/drawing/2014/main" id="{F3103625-D1A3-07E6-2B70-5C7626C08361}"/>
              </a:ext>
            </a:extLst>
          </p:cNvPr>
          <p:cNvSpPr txBox="1"/>
          <p:nvPr/>
        </p:nvSpPr>
        <p:spPr>
          <a:xfrm>
            <a:off x="-14448"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20" name="Group 20">
            <a:extLst>
              <a:ext uri="{FF2B5EF4-FFF2-40B4-BE49-F238E27FC236}">
                <a16:creationId xmlns:a16="http://schemas.microsoft.com/office/drawing/2014/main" id="{2246A432-17DE-079B-6D45-E6185A984A71}"/>
              </a:ext>
            </a:extLst>
          </p:cNvPr>
          <p:cNvGrpSpPr/>
          <p:nvPr/>
        </p:nvGrpSpPr>
        <p:grpSpPr>
          <a:xfrm>
            <a:off x="13018196" y="412504"/>
            <a:ext cx="4771697" cy="1256933"/>
            <a:chOff x="0" y="0"/>
            <a:chExt cx="6362263" cy="1675910"/>
          </a:xfrm>
        </p:grpSpPr>
        <p:grpSp>
          <p:nvGrpSpPr>
            <p:cNvPr id="21" name="Group 21">
              <a:extLst>
                <a:ext uri="{FF2B5EF4-FFF2-40B4-BE49-F238E27FC236}">
                  <a16:creationId xmlns:a16="http://schemas.microsoft.com/office/drawing/2014/main" id="{952E0113-EBC8-6B59-1F1F-282E90E40F2E}"/>
                </a:ext>
              </a:extLst>
            </p:cNvPr>
            <p:cNvGrpSpPr/>
            <p:nvPr/>
          </p:nvGrpSpPr>
          <p:grpSpPr>
            <a:xfrm>
              <a:off x="0" y="0"/>
              <a:ext cx="6362263" cy="1675910"/>
              <a:chOff x="0" y="0"/>
              <a:chExt cx="1256743" cy="331044"/>
            </a:xfrm>
          </p:grpSpPr>
          <p:sp>
            <p:nvSpPr>
              <p:cNvPr id="22" name="Freeform 22">
                <a:extLst>
                  <a:ext uri="{FF2B5EF4-FFF2-40B4-BE49-F238E27FC236}">
                    <a16:creationId xmlns:a16="http://schemas.microsoft.com/office/drawing/2014/main" id="{C0504481-E778-479B-5E7C-722AE7CE26A5}"/>
                  </a:ext>
                </a:extLst>
              </p:cNvPr>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23" name="TextBox 23">
                <a:extLst>
                  <a:ext uri="{FF2B5EF4-FFF2-40B4-BE49-F238E27FC236}">
                    <a16:creationId xmlns:a16="http://schemas.microsoft.com/office/drawing/2014/main" id="{953D66BC-D94D-95CA-06CE-E45AAC8CEC0F}"/>
                  </a:ext>
                </a:extLst>
              </p:cNvPr>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24" name="TextBox 24">
              <a:extLst>
                <a:ext uri="{FF2B5EF4-FFF2-40B4-BE49-F238E27FC236}">
                  <a16:creationId xmlns:a16="http://schemas.microsoft.com/office/drawing/2014/main" id="{942A2013-E2CB-5809-1844-1F1A3AEEC089}"/>
                </a:ext>
              </a:extLst>
            </p:cNvPr>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grpSp>
        <p:nvGrpSpPr>
          <p:cNvPr id="25" name="Group 12">
            <a:extLst>
              <a:ext uri="{FF2B5EF4-FFF2-40B4-BE49-F238E27FC236}">
                <a16:creationId xmlns:a16="http://schemas.microsoft.com/office/drawing/2014/main" id="{0B36A997-8B49-269B-AFEE-2396F4935055}"/>
              </a:ext>
            </a:extLst>
          </p:cNvPr>
          <p:cNvGrpSpPr/>
          <p:nvPr/>
        </p:nvGrpSpPr>
        <p:grpSpPr>
          <a:xfrm>
            <a:off x="1410052" y="4209630"/>
            <a:ext cx="5802182" cy="715092"/>
            <a:chOff x="0" y="0"/>
            <a:chExt cx="3297485" cy="406400"/>
          </a:xfrm>
        </p:grpSpPr>
        <p:sp>
          <p:nvSpPr>
            <p:cNvPr id="26" name="Freeform 13">
              <a:extLst>
                <a:ext uri="{FF2B5EF4-FFF2-40B4-BE49-F238E27FC236}">
                  <a16:creationId xmlns:a16="http://schemas.microsoft.com/office/drawing/2014/main" id="{3C59E593-4EA9-3260-FF60-5F1AFF2737EC}"/>
                </a:ext>
              </a:extLst>
            </p:cNvPr>
            <p:cNvSpPr/>
            <p:nvPr/>
          </p:nvSpPr>
          <p:spPr>
            <a:xfrm>
              <a:off x="0" y="0"/>
              <a:ext cx="3297485" cy="406400"/>
            </a:xfrm>
            <a:custGeom>
              <a:avLst/>
              <a:gdLst/>
              <a:ahLst/>
              <a:cxnLst/>
              <a:rect l="l" t="t" r="r" b="b"/>
              <a:pathLst>
                <a:path w="3297485" h="406400">
                  <a:moveTo>
                    <a:pt x="3094285" y="0"/>
                  </a:moveTo>
                  <a:cubicBezTo>
                    <a:pt x="3206509" y="0"/>
                    <a:pt x="3297485" y="90976"/>
                    <a:pt x="3297485" y="203200"/>
                  </a:cubicBezTo>
                  <a:cubicBezTo>
                    <a:pt x="3297485" y="315424"/>
                    <a:pt x="3206509" y="406400"/>
                    <a:pt x="3094285" y="406400"/>
                  </a:cubicBezTo>
                  <a:lnTo>
                    <a:pt x="203200" y="406400"/>
                  </a:lnTo>
                  <a:cubicBezTo>
                    <a:pt x="90976" y="406400"/>
                    <a:pt x="0" y="315424"/>
                    <a:pt x="0" y="203200"/>
                  </a:cubicBezTo>
                  <a:cubicBezTo>
                    <a:pt x="0" y="90976"/>
                    <a:pt x="90976" y="0"/>
                    <a:pt x="203200" y="0"/>
                  </a:cubicBezTo>
                  <a:close/>
                </a:path>
              </a:pathLst>
            </a:custGeom>
            <a:solidFill>
              <a:srgbClr val="213153"/>
            </a:solidFill>
          </p:spPr>
          <p:txBody>
            <a:bodyPr/>
            <a:lstStyle/>
            <a:p>
              <a:endParaRPr lang="en-US"/>
            </a:p>
          </p:txBody>
        </p:sp>
        <p:sp>
          <p:nvSpPr>
            <p:cNvPr id="27" name="TextBox 14">
              <a:extLst>
                <a:ext uri="{FF2B5EF4-FFF2-40B4-BE49-F238E27FC236}">
                  <a16:creationId xmlns:a16="http://schemas.microsoft.com/office/drawing/2014/main" id="{8E4D0C36-4F4D-9301-3105-7B19272A8631}"/>
                </a:ext>
              </a:extLst>
            </p:cNvPr>
            <p:cNvSpPr txBox="1"/>
            <p:nvPr/>
          </p:nvSpPr>
          <p:spPr>
            <a:xfrm>
              <a:off x="0" y="-28575"/>
              <a:ext cx="3297485" cy="434975"/>
            </a:xfrm>
            <a:prstGeom prst="rect">
              <a:avLst/>
            </a:prstGeom>
          </p:spPr>
          <p:txBody>
            <a:bodyPr lIns="50800" tIns="50800" rIns="50800" bIns="50800" rtlCol="0" anchor="ctr"/>
            <a:lstStyle/>
            <a:p>
              <a:pPr marL="0" lvl="0" indent="0" algn="l">
                <a:lnSpc>
                  <a:spcPts val="3640"/>
                </a:lnSpc>
                <a:spcBef>
                  <a:spcPct val="0"/>
                </a:spcBef>
              </a:pPr>
              <a:endParaRPr/>
            </a:p>
          </p:txBody>
        </p:sp>
      </p:grpSp>
      <p:sp>
        <p:nvSpPr>
          <p:cNvPr id="28" name="TextBox 15">
            <a:extLst>
              <a:ext uri="{FF2B5EF4-FFF2-40B4-BE49-F238E27FC236}">
                <a16:creationId xmlns:a16="http://schemas.microsoft.com/office/drawing/2014/main" id="{3D412E88-D23B-5817-24D5-0B951EAE0638}"/>
              </a:ext>
            </a:extLst>
          </p:cNvPr>
          <p:cNvSpPr txBox="1"/>
          <p:nvPr/>
        </p:nvSpPr>
        <p:spPr>
          <a:xfrm>
            <a:off x="1738314" y="4321757"/>
            <a:ext cx="5195886" cy="447045"/>
          </a:xfrm>
          <a:prstGeom prst="rect">
            <a:avLst/>
          </a:prstGeom>
        </p:spPr>
        <p:txBody>
          <a:bodyPr wrap="square" lIns="0" tIns="0" rIns="0" bIns="0" rtlCol="0" anchor="t">
            <a:spAutoFit/>
          </a:bodyPr>
          <a:lstStyle/>
          <a:p>
            <a:pPr lvl="0">
              <a:lnSpc>
                <a:spcPts val="3640"/>
              </a:lnSpc>
              <a:spcBef>
                <a:spcPct val="0"/>
              </a:spcBef>
            </a:pPr>
            <a:r>
              <a:rPr lang="en-US" sz="2800" b="1" spc="67" dirty="0">
                <a:solidFill>
                  <a:srgbClr val="FFFFFF"/>
                </a:solidFill>
                <a:latin typeface="Garamond Bold"/>
                <a:ea typeface="Garamond Bold"/>
                <a:cs typeface="Garamond Bold"/>
                <a:sym typeface="Garamond Bold"/>
              </a:rPr>
              <a:t>Top Four Best Aspects</a:t>
            </a:r>
          </a:p>
        </p:txBody>
      </p:sp>
      <p:sp>
        <p:nvSpPr>
          <p:cNvPr id="2" name="TextBox 7">
            <a:extLst>
              <a:ext uri="{FF2B5EF4-FFF2-40B4-BE49-F238E27FC236}">
                <a16:creationId xmlns:a16="http://schemas.microsoft.com/office/drawing/2014/main" id="{FF7F6A31-2B28-3740-D0E7-A86E966D3DE4}"/>
              </a:ext>
            </a:extLst>
          </p:cNvPr>
          <p:cNvSpPr txBox="1"/>
          <p:nvPr/>
        </p:nvSpPr>
        <p:spPr>
          <a:xfrm>
            <a:off x="1295400" y="5385401"/>
            <a:ext cx="6514748" cy="2152897"/>
          </a:xfrm>
          <a:prstGeom prst="rect">
            <a:avLst/>
          </a:prstGeom>
        </p:spPr>
        <p:txBody>
          <a:bodyPr wrap="square" lIns="0" tIns="0" rIns="0" bIns="0" rtlCol="0" anchor="t">
            <a:spAutoFit/>
          </a:bodyPr>
          <a:lstStyle/>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endParaRPr lang="en-US" sz="1900" dirty="0">
              <a:solidFill>
                <a:srgbClr val="000000"/>
              </a:solidFill>
              <a:latin typeface="DM Sans"/>
              <a:ea typeface="DM Sans"/>
              <a:cs typeface="DM Sans"/>
              <a:sym typeface="DM Sans"/>
            </a:endParaRPr>
          </a:p>
        </p:txBody>
      </p:sp>
      <p:sp>
        <p:nvSpPr>
          <p:cNvPr id="7" name="TextBox 7">
            <a:extLst>
              <a:ext uri="{FF2B5EF4-FFF2-40B4-BE49-F238E27FC236}">
                <a16:creationId xmlns:a16="http://schemas.microsoft.com/office/drawing/2014/main" id="{76BDCD90-7E11-24EE-B424-F47B5E39545E}"/>
              </a:ext>
            </a:extLst>
          </p:cNvPr>
          <p:cNvSpPr txBox="1"/>
          <p:nvPr/>
        </p:nvSpPr>
        <p:spPr>
          <a:xfrm>
            <a:off x="9296400" y="5347301"/>
            <a:ext cx="6514748" cy="2152897"/>
          </a:xfrm>
          <a:prstGeom prst="rect">
            <a:avLst/>
          </a:prstGeom>
        </p:spPr>
        <p:txBody>
          <a:bodyPr wrap="square" lIns="0" tIns="0" rIns="0" bIns="0" rtlCol="0" anchor="t">
            <a:spAutoFit/>
          </a:bodyPr>
          <a:lstStyle/>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endParaRPr lang="en-US" sz="1900" dirty="0">
              <a:solidFill>
                <a:srgbClr val="000000"/>
              </a:solidFill>
              <a:latin typeface="DM Sans"/>
              <a:ea typeface="DM Sans"/>
              <a:cs typeface="DM Sans"/>
              <a:sym typeface="DM Sans"/>
            </a:endParaRPr>
          </a:p>
        </p:txBody>
      </p:sp>
    </p:spTree>
    <p:extLst>
      <p:ext uri="{BB962C8B-B14F-4D97-AF65-F5344CB8AC3E}">
        <p14:creationId xmlns:p14="http://schemas.microsoft.com/office/powerpoint/2010/main" val="76685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471511"/>
            <a:ext cx="18288000" cy="652679"/>
            <a:chOff x="0" y="12341478"/>
            <a:chExt cx="24384000" cy="870238"/>
          </a:xfrm>
        </p:grpSpPr>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sp>
        <p:nvSpPr>
          <p:cNvPr id="10" name="AutoShape 10"/>
          <p:cNvSpPr/>
          <p:nvPr/>
        </p:nvSpPr>
        <p:spPr>
          <a:xfrm flipV="1">
            <a:off x="1743875" y="5619182"/>
            <a:ext cx="0" cy="2559122"/>
          </a:xfrm>
          <a:prstGeom prst="line">
            <a:avLst/>
          </a:prstGeom>
          <a:ln w="38100" cap="flat">
            <a:solidFill>
              <a:srgbClr val="696465"/>
            </a:solidFill>
            <a:prstDash val="solid"/>
            <a:headEnd type="none" w="sm" len="sm"/>
            <a:tailEnd type="none" w="sm" len="sm"/>
          </a:ln>
        </p:spPr>
        <p:txBody>
          <a:bodyPr/>
          <a:lstStyle/>
          <a:p>
            <a:endParaRPr lang="en-US" dirty="0"/>
          </a:p>
        </p:txBody>
      </p:sp>
      <p:sp>
        <p:nvSpPr>
          <p:cNvPr id="12" name="TextBox 12"/>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3" name="TextBox 13"/>
          <p:cNvSpPr txBox="1"/>
          <p:nvPr/>
        </p:nvSpPr>
        <p:spPr>
          <a:xfrm>
            <a:off x="1410052" y="2512949"/>
            <a:ext cx="4720128" cy="2753061"/>
          </a:xfrm>
          <a:prstGeom prst="rect">
            <a:avLst/>
          </a:prstGeom>
        </p:spPr>
        <p:txBody>
          <a:bodyPr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Similar to our work with Benchmarks, we’re now going to dig deeper into the Best and Worst Aspects data.</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In this section, we’ll explore comparative insights and within-campus differences to help you more effectively frame conversations about these data.</a:t>
            </a:r>
          </a:p>
        </p:txBody>
      </p:sp>
      <p:sp>
        <p:nvSpPr>
          <p:cNvPr id="14" name="TextBox 14"/>
          <p:cNvSpPr txBox="1"/>
          <p:nvPr/>
        </p:nvSpPr>
        <p:spPr>
          <a:xfrm>
            <a:off x="2047112" y="5678627"/>
            <a:ext cx="4083068" cy="2406749"/>
          </a:xfrm>
          <a:prstGeom prst="rect">
            <a:avLst/>
          </a:prstGeom>
        </p:spPr>
        <p:txBody>
          <a:bodyPr lIns="0" tIns="0" rIns="0" bIns="0" rtlCol="0" anchor="t">
            <a:spAutoFit/>
          </a:bodyPr>
          <a:lstStyle/>
          <a:p>
            <a:pPr algn="l">
              <a:lnSpc>
                <a:spcPts val="2659"/>
              </a:lnSpc>
              <a:spcBef>
                <a:spcPct val="0"/>
              </a:spcBef>
            </a:pPr>
            <a:r>
              <a:rPr lang="en-US" sz="1899" b="1" dirty="0">
                <a:solidFill>
                  <a:srgbClr val="000000"/>
                </a:solidFill>
                <a:latin typeface="DM Sans"/>
                <a:ea typeface="DM Sans"/>
                <a:cs typeface="DM Sans"/>
                <a:sym typeface="DM Sans"/>
              </a:rPr>
              <a:t>Watch the 2-minute demo video to learn how to:</a:t>
            </a:r>
          </a:p>
          <a:p>
            <a:pPr marL="342900" indent="-342900" algn="l">
              <a:lnSpc>
                <a:spcPts val="2659"/>
              </a:lnSpc>
              <a:spcBef>
                <a:spcPct val="0"/>
              </a:spcBef>
              <a:buFont typeface="Arial" panose="020B0604020202020204" pitchFamily="34" charset="0"/>
              <a:buChar char="•"/>
            </a:pPr>
            <a:r>
              <a:rPr lang="en-US" sz="1899" dirty="0">
                <a:solidFill>
                  <a:srgbClr val="000000"/>
                </a:solidFill>
                <a:latin typeface="DM Sans"/>
                <a:ea typeface="DM Sans"/>
                <a:cs typeface="DM Sans"/>
                <a:sym typeface="DM Sans"/>
              </a:rPr>
              <a:t>Compare your results with those of your peers and cohort</a:t>
            </a:r>
          </a:p>
          <a:p>
            <a:pPr marL="342900" indent="-342900" algn="l">
              <a:lnSpc>
                <a:spcPts val="2659"/>
              </a:lnSpc>
              <a:spcBef>
                <a:spcPct val="0"/>
              </a:spcBef>
              <a:buFont typeface="Arial" panose="020B0604020202020204" pitchFamily="34" charset="0"/>
              <a:buChar char="•"/>
            </a:pPr>
            <a:r>
              <a:rPr lang="en-US" sz="1899" dirty="0">
                <a:solidFill>
                  <a:srgbClr val="000000"/>
                </a:solidFill>
                <a:latin typeface="DM Sans"/>
                <a:ea typeface="DM Sans"/>
                <a:cs typeface="DM Sans"/>
                <a:sym typeface="DM Sans"/>
              </a:rPr>
              <a:t>Understand how different faculty subgroups experience the best and worst aspects</a:t>
            </a:r>
          </a:p>
        </p:txBody>
      </p:sp>
      <p:sp>
        <p:nvSpPr>
          <p:cNvPr id="15" name="TextBox 15"/>
          <p:cNvSpPr txBox="1"/>
          <p:nvPr/>
        </p:nvSpPr>
        <p:spPr>
          <a:xfrm>
            <a:off x="6726589" y="8691711"/>
            <a:ext cx="10532711" cy="329321"/>
          </a:xfrm>
          <a:prstGeom prst="rect">
            <a:avLst/>
          </a:prstGeom>
        </p:spPr>
        <p:txBody>
          <a:bodyPr wrap="square"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Link to video: </a:t>
            </a:r>
            <a:r>
              <a:rPr lang="en-US" sz="1900" u="sng" dirty="0">
                <a:solidFill>
                  <a:srgbClr val="000000"/>
                </a:solidFill>
                <a:latin typeface="DM Sans"/>
                <a:ea typeface="DM Sans"/>
                <a:cs typeface="DM Sans"/>
                <a:sym typeface="DM Sans"/>
                <a:hlinkClick r:id="rId3" tooltip="https://youtu.be/8QKwhn4sMiM"/>
              </a:rPr>
              <a:t>https://youtu.be/GZhqcFU0Avg</a:t>
            </a:r>
          </a:p>
        </p:txBody>
      </p:sp>
      <p:pic>
        <p:nvPicPr>
          <p:cNvPr id="17" name="Picture 16">
            <a:hlinkClick r:id="rId4"/>
            <a:extLst>
              <a:ext uri="{FF2B5EF4-FFF2-40B4-BE49-F238E27FC236}">
                <a16:creationId xmlns:a16="http://schemas.microsoft.com/office/drawing/2014/main" id="{6E9A4F6B-5BB8-D0C7-2E32-016CD335C5FB}"/>
              </a:ext>
            </a:extLst>
          </p:cNvPr>
          <p:cNvPicPr>
            <a:picLocks noChangeAspect="1"/>
          </p:cNvPicPr>
          <p:nvPr/>
        </p:nvPicPr>
        <p:blipFill>
          <a:blip r:embed="rId5"/>
          <a:stretch>
            <a:fillRect/>
          </a:stretch>
        </p:blipFill>
        <p:spPr>
          <a:xfrm>
            <a:off x="6706117" y="2376547"/>
            <a:ext cx="10203764" cy="6048496"/>
          </a:xfrm>
          <a:prstGeom prst="rect">
            <a:avLst/>
          </a:prstGeom>
        </p:spPr>
      </p:pic>
      <p:sp>
        <p:nvSpPr>
          <p:cNvPr id="18" name="Freeform 9">
            <a:extLst>
              <a:ext uri="{FF2B5EF4-FFF2-40B4-BE49-F238E27FC236}">
                <a16:creationId xmlns:a16="http://schemas.microsoft.com/office/drawing/2014/main" id="{B5D4CB7C-F8DB-3D8E-D415-D9D27B0E76E9}"/>
              </a:ext>
            </a:extLst>
          </p:cNvPr>
          <p:cNvSpPr/>
          <p:nvPr/>
        </p:nvSpPr>
        <p:spPr>
          <a:xfrm>
            <a:off x="12143921" y="378213"/>
            <a:ext cx="5693005" cy="1095903"/>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6"/>
            <a:stretch>
              <a:fillRect/>
            </a:stretch>
          </a:blipFill>
        </p:spPr>
        <p:txBody>
          <a:bodyPr/>
          <a:lstStyle/>
          <a:p>
            <a:endParaRPr lang="en-US"/>
          </a:p>
        </p:txBody>
      </p:sp>
      <p:sp>
        <p:nvSpPr>
          <p:cNvPr id="3" name="AutoShape 2">
            <a:extLst>
              <a:ext uri="{FF2B5EF4-FFF2-40B4-BE49-F238E27FC236}">
                <a16:creationId xmlns:a16="http://schemas.microsoft.com/office/drawing/2014/main" id="{3C2977DD-E722-4092-0EEB-84228A1A9110}"/>
              </a:ext>
            </a:extLst>
          </p:cNvPr>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sp>
        <p:nvSpPr>
          <p:cNvPr id="9" name="TextBox 6">
            <a:extLst>
              <a:ext uri="{FF2B5EF4-FFF2-40B4-BE49-F238E27FC236}">
                <a16:creationId xmlns:a16="http://schemas.microsoft.com/office/drawing/2014/main" id="{4C735DA7-B6A9-7FFC-A62A-4D03AD7ECC7E}"/>
              </a:ext>
            </a:extLst>
          </p:cNvPr>
          <p:cNvSpPr txBox="1"/>
          <p:nvPr/>
        </p:nvSpPr>
        <p:spPr>
          <a:xfrm>
            <a:off x="1410053" y="392425"/>
            <a:ext cx="10400948" cy="1400704"/>
          </a:xfrm>
          <a:prstGeom prst="rect">
            <a:avLst/>
          </a:prstGeom>
        </p:spPr>
        <p:txBody>
          <a:bodyPr wrap="square" lIns="0" tIns="0" rIns="0" bIns="0" rtlCol="0" anchor="t">
            <a:spAutoFit/>
          </a:bodyPr>
          <a:lstStyle/>
          <a:p>
            <a:pPr algn="l">
              <a:lnSpc>
                <a:spcPts val="5599"/>
              </a:lnSpc>
              <a:spcBef>
                <a:spcPct val="0"/>
              </a:spcBef>
            </a:pPr>
            <a:r>
              <a:rPr lang="en-US" sz="3999" b="1" dirty="0">
                <a:solidFill>
                  <a:srgbClr val="A51C30"/>
                </a:solidFill>
                <a:latin typeface="Garamond Bold"/>
                <a:ea typeface="Garamond Bold"/>
                <a:cs typeface="Garamond Bold"/>
                <a:sym typeface="Garamond Bold"/>
              </a:rPr>
              <a:t>DEEPENING ANALYSIS: BEST &amp; WORST ASPECTS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16689"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FROM DATA TO DIALOGUE</a:t>
            </a:r>
          </a:p>
        </p:txBody>
      </p:sp>
      <p:sp>
        <p:nvSpPr>
          <p:cNvPr id="7" name="Freeform 7"/>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grpSp>
        <p:nvGrpSpPr>
          <p:cNvPr id="9" name="Group 9"/>
          <p:cNvGrpSpPr/>
          <p:nvPr/>
        </p:nvGrpSpPr>
        <p:grpSpPr>
          <a:xfrm>
            <a:off x="1216689" y="4695651"/>
            <a:ext cx="5026126" cy="715092"/>
            <a:chOff x="0" y="0"/>
            <a:chExt cx="2856438" cy="406400"/>
          </a:xfrm>
        </p:grpSpPr>
        <p:sp>
          <p:nvSpPr>
            <p:cNvPr id="10" name="Freeform 10"/>
            <p:cNvSpPr/>
            <p:nvPr/>
          </p:nvSpPr>
          <p:spPr>
            <a:xfrm>
              <a:off x="0" y="0"/>
              <a:ext cx="2856438" cy="406400"/>
            </a:xfrm>
            <a:custGeom>
              <a:avLst/>
              <a:gdLst/>
              <a:ahLst/>
              <a:cxnLst/>
              <a:rect l="l" t="t" r="r" b="b"/>
              <a:pathLst>
                <a:path w="2856438" h="406400">
                  <a:moveTo>
                    <a:pt x="2653238" y="0"/>
                  </a:moveTo>
                  <a:cubicBezTo>
                    <a:pt x="2765463" y="0"/>
                    <a:pt x="2856438" y="90976"/>
                    <a:pt x="2856438" y="203200"/>
                  </a:cubicBezTo>
                  <a:cubicBezTo>
                    <a:pt x="2856438" y="315424"/>
                    <a:pt x="2765463" y="406400"/>
                    <a:pt x="2653238" y="406400"/>
                  </a:cubicBezTo>
                  <a:lnTo>
                    <a:pt x="203200" y="406400"/>
                  </a:lnTo>
                  <a:cubicBezTo>
                    <a:pt x="90976" y="406400"/>
                    <a:pt x="0" y="315424"/>
                    <a:pt x="0" y="203200"/>
                  </a:cubicBezTo>
                  <a:cubicBezTo>
                    <a:pt x="0" y="90976"/>
                    <a:pt x="90976" y="0"/>
                    <a:pt x="203200" y="0"/>
                  </a:cubicBezTo>
                  <a:close/>
                </a:path>
              </a:pathLst>
            </a:custGeom>
            <a:solidFill>
              <a:srgbClr val="213153"/>
            </a:solidFill>
          </p:spPr>
          <p:txBody>
            <a:bodyPr/>
            <a:lstStyle/>
            <a:p>
              <a:endParaRPr lang="en-US"/>
            </a:p>
          </p:txBody>
        </p:sp>
        <p:sp>
          <p:nvSpPr>
            <p:cNvPr id="11" name="TextBox 11"/>
            <p:cNvSpPr txBox="1"/>
            <p:nvPr/>
          </p:nvSpPr>
          <p:spPr>
            <a:xfrm>
              <a:off x="0" y="-28575"/>
              <a:ext cx="2856438" cy="434975"/>
            </a:xfrm>
            <a:prstGeom prst="rect">
              <a:avLst/>
            </a:prstGeom>
          </p:spPr>
          <p:txBody>
            <a:bodyPr lIns="50800" tIns="50800" rIns="50800" bIns="50800" rtlCol="0" anchor="ctr"/>
            <a:lstStyle/>
            <a:p>
              <a:pPr marL="0" lvl="0" indent="0" algn="l">
                <a:lnSpc>
                  <a:spcPts val="3640"/>
                </a:lnSpc>
                <a:spcBef>
                  <a:spcPct val="0"/>
                </a:spcBef>
              </a:pPr>
              <a:endParaRPr/>
            </a:p>
          </p:txBody>
        </p:sp>
      </p:grpSp>
      <p:sp>
        <p:nvSpPr>
          <p:cNvPr id="12" name="TextBox 12"/>
          <p:cNvSpPr txBox="1"/>
          <p:nvPr/>
        </p:nvSpPr>
        <p:spPr>
          <a:xfrm>
            <a:off x="14730555" y="2076634"/>
            <a:ext cx="3054463" cy="615823"/>
          </a:xfrm>
          <a:prstGeom prst="rect">
            <a:avLst/>
          </a:prstGeom>
        </p:spPr>
        <p:txBody>
          <a:bodyPr lIns="0" tIns="0" rIns="0" bIns="0" rtlCol="0" anchor="t">
            <a:spAutoFit/>
          </a:bodyPr>
          <a:lstStyle/>
          <a:p>
            <a:pPr algn="l">
              <a:lnSpc>
                <a:spcPts val="2516"/>
              </a:lnSpc>
            </a:pPr>
            <a:r>
              <a:rPr lang="en-US" sz="1700" dirty="0">
                <a:solidFill>
                  <a:srgbClr val="FFFFFF"/>
                </a:solidFill>
                <a:latin typeface="DM Sans"/>
                <a:ea typeface="DM Sans"/>
                <a:cs typeface="DM Sans"/>
                <a:sym typeface="DM Sans"/>
              </a:rPr>
              <a:t>This logo indicates a removable instructional slide.</a:t>
            </a:r>
          </a:p>
        </p:txBody>
      </p:sp>
      <p:sp>
        <p:nvSpPr>
          <p:cNvPr id="13" name="TextBox 13"/>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14" name="TextBox 14"/>
          <p:cNvSpPr txBox="1"/>
          <p:nvPr/>
        </p:nvSpPr>
        <p:spPr>
          <a:xfrm>
            <a:off x="1410052" y="3194384"/>
            <a:ext cx="15556376" cy="1162882"/>
          </a:xfrm>
          <a:prstGeom prst="rect">
            <a:avLst/>
          </a:prstGeom>
        </p:spPr>
        <p:txBody>
          <a:bodyPr lIns="0" tIns="0" rIns="0" bIns="0" rtlCol="0" anchor="t">
            <a:spAutoFit/>
          </a:bodyPr>
          <a:lstStyle/>
          <a:p>
            <a:pPr algn="l">
              <a:lnSpc>
                <a:spcPts val="3059"/>
              </a:lnSpc>
              <a:spcBef>
                <a:spcPct val="0"/>
              </a:spcBef>
            </a:pPr>
            <a:r>
              <a:rPr lang="en-US" sz="1900" dirty="0">
                <a:solidFill>
                  <a:srgbClr val="000000"/>
                </a:solidFill>
                <a:latin typeface="DM Sans"/>
                <a:ea typeface="DM Sans"/>
                <a:cs typeface="DM Sans"/>
                <a:sym typeface="DM Sans"/>
              </a:rPr>
              <a:t>You've achieved many milestones in your COACHE Faculty Job Satisfaction Survey progress so far—engaging faculty, launching the survey, and receiving your Chief Academic Officer (CAO) Report</a:t>
            </a:r>
            <a:r>
              <a:rPr lang="en-US" sz="1900" u="none" dirty="0">
                <a:solidFill>
                  <a:srgbClr val="000000"/>
                </a:solidFill>
                <a:latin typeface="DM Sans"/>
                <a:ea typeface="DM Sans"/>
                <a:cs typeface="DM Sans"/>
                <a:sym typeface="DM Sans"/>
              </a:rPr>
              <a:t>. N</a:t>
            </a:r>
            <a:r>
              <a:rPr lang="en-US" sz="1900" dirty="0">
                <a:solidFill>
                  <a:srgbClr val="000000"/>
                </a:solidFill>
                <a:latin typeface="DM Sans"/>
                <a:ea typeface="DM Sans"/>
                <a:cs typeface="DM Sans"/>
                <a:sym typeface="DM Sans"/>
              </a:rPr>
              <a:t>ow,</a:t>
            </a:r>
            <a:r>
              <a:rPr lang="en-US" sz="1900" u="none" dirty="0">
                <a:solidFill>
                  <a:srgbClr val="000000"/>
                </a:solidFill>
                <a:latin typeface="DM Sans"/>
                <a:ea typeface="DM Sans"/>
                <a:cs typeface="DM Sans"/>
                <a:sym typeface="DM Sans"/>
              </a:rPr>
              <a:t> it’s time to tran</a:t>
            </a:r>
            <a:r>
              <a:rPr lang="en-US" sz="1900" dirty="0">
                <a:solidFill>
                  <a:srgbClr val="000000"/>
                </a:solidFill>
                <a:latin typeface="DM Sans"/>
                <a:ea typeface="DM Sans"/>
                <a:cs typeface="DM Sans"/>
                <a:sym typeface="DM Sans"/>
              </a:rPr>
              <a:t>s</a:t>
            </a:r>
            <a:r>
              <a:rPr lang="en-US" sz="1900" u="none" dirty="0">
                <a:solidFill>
                  <a:srgbClr val="000000"/>
                </a:solidFill>
                <a:latin typeface="DM Sans"/>
                <a:ea typeface="DM Sans"/>
                <a:cs typeface="DM Sans"/>
                <a:sym typeface="DM Sans"/>
              </a:rPr>
              <a:t>late data into dialogue</a:t>
            </a:r>
            <a:r>
              <a:rPr lang="en-US" sz="1900" dirty="0">
                <a:solidFill>
                  <a:srgbClr val="000000"/>
                </a:solidFill>
                <a:latin typeface="DM Sans"/>
                <a:ea typeface="DM Sans"/>
                <a:cs typeface="DM Sans"/>
                <a:sym typeface="DM Sans"/>
              </a:rPr>
              <a:t>. This workbook will help you navigate the full report, identify key findings, and create a presentation-ready slide deck to communicate insights to your stakeholders.</a:t>
            </a:r>
          </a:p>
        </p:txBody>
      </p:sp>
      <p:sp>
        <p:nvSpPr>
          <p:cNvPr id="15" name="TextBox 15"/>
          <p:cNvSpPr txBox="1"/>
          <p:nvPr/>
        </p:nvSpPr>
        <p:spPr>
          <a:xfrm>
            <a:off x="1410052" y="2429844"/>
            <a:ext cx="12938382" cy="450215"/>
          </a:xfrm>
          <a:prstGeom prst="rect">
            <a:avLst/>
          </a:prstGeom>
        </p:spPr>
        <p:txBody>
          <a:bodyPr lIns="0" tIns="0" rIns="0" bIns="0" rtlCol="0" anchor="t">
            <a:spAutoFit/>
          </a:bodyPr>
          <a:lstStyle/>
          <a:p>
            <a:pPr algn="l">
              <a:lnSpc>
                <a:spcPts val="3640"/>
              </a:lnSpc>
            </a:pPr>
            <a:r>
              <a:rPr lang="en-US" sz="2800" b="1" spc="67" dirty="0">
                <a:solidFill>
                  <a:srgbClr val="000000"/>
                </a:solidFill>
                <a:latin typeface="Garamond Bold"/>
                <a:ea typeface="Garamond Bold"/>
                <a:cs typeface="Garamond Bold"/>
                <a:sym typeface="Garamond Bold"/>
              </a:rPr>
              <a:t>Welcome to Your CAO Report Data Dissemination Workbook!</a:t>
            </a:r>
          </a:p>
        </p:txBody>
      </p:sp>
      <p:sp>
        <p:nvSpPr>
          <p:cNvPr id="16" name="TextBox 16"/>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7" name="TextBox 17"/>
          <p:cNvSpPr txBox="1"/>
          <p:nvPr/>
        </p:nvSpPr>
        <p:spPr>
          <a:xfrm>
            <a:off x="9139238" y="4988878"/>
            <a:ext cx="9525" cy="280670"/>
          </a:xfrm>
          <a:prstGeom prst="rect">
            <a:avLst/>
          </a:prstGeom>
        </p:spPr>
        <p:txBody>
          <a:bodyPr lIns="0" tIns="0" rIns="0" bIns="0" rtlCol="0" anchor="t">
            <a:spAutoFit/>
          </a:bodyPr>
          <a:lstStyle/>
          <a:p>
            <a:pPr algn="ctr">
              <a:lnSpc>
                <a:spcPts val="2380"/>
              </a:lnSpc>
              <a:spcBef>
                <a:spcPct val="0"/>
              </a:spcBef>
            </a:pPr>
            <a:endParaRPr/>
          </a:p>
        </p:txBody>
      </p:sp>
      <p:sp>
        <p:nvSpPr>
          <p:cNvPr id="20" name="TextBox 20"/>
          <p:cNvSpPr txBox="1"/>
          <p:nvPr/>
        </p:nvSpPr>
        <p:spPr>
          <a:xfrm>
            <a:off x="1544951" y="4807778"/>
            <a:ext cx="4697864" cy="450215"/>
          </a:xfrm>
          <a:prstGeom prst="rect">
            <a:avLst/>
          </a:prstGeom>
        </p:spPr>
        <p:txBody>
          <a:bodyPr wrap="square" lIns="0" tIns="0" rIns="0" bIns="0" rtlCol="0" anchor="t">
            <a:spAutoFit/>
          </a:bodyPr>
          <a:lstStyle/>
          <a:p>
            <a:pPr marL="0" lvl="0" indent="0" algn="l">
              <a:lnSpc>
                <a:spcPts val="3640"/>
              </a:lnSpc>
              <a:spcBef>
                <a:spcPct val="0"/>
              </a:spcBef>
            </a:pPr>
            <a:r>
              <a:rPr lang="en-US" sz="2800" b="1" u="none" strike="noStrike" spc="67" dirty="0">
                <a:solidFill>
                  <a:srgbClr val="FFFFFF"/>
                </a:solidFill>
                <a:latin typeface="Garamond Bold"/>
                <a:ea typeface="Garamond Bold"/>
                <a:cs typeface="Garamond Bold"/>
                <a:sym typeface="Garamond Bold"/>
              </a:rPr>
              <a:t>How to Use the Workbook</a:t>
            </a:r>
          </a:p>
        </p:txBody>
      </p:sp>
      <p:sp>
        <p:nvSpPr>
          <p:cNvPr id="21" name="TextBox 21"/>
          <p:cNvSpPr txBox="1"/>
          <p:nvPr/>
        </p:nvSpPr>
        <p:spPr>
          <a:xfrm>
            <a:off x="1361049" y="5647024"/>
            <a:ext cx="15556376" cy="367793"/>
          </a:xfrm>
          <a:prstGeom prst="rect">
            <a:avLst/>
          </a:prstGeom>
        </p:spPr>
        <p:txBody>
          <a:bodyPr lIns="0" tIns="0" rIns="0" bIns="0" rtlCol="0" anchor="t">
            <a:spAutoFit/>
          </a:bodyPr>
          <a:lstStyle/>
          <a:p>
            <a:pPr marL="0" lvl="0" indent="0" algn="l">
              <a:lnSpc>
                <a:spcPts val="3059"/>
              </a:lnSpc>
              <a:spcBef>
                <a:spcPct val="0"/>
              </a:spcBef>
            </a:pPr>
            <a:r>
              <a:rPr lang="en-US" sz="1900" u="none" strike="noStrike" dirty="0">
                <a:solidFill>
                  <a:srgbClr val="000000"/>
                </a:solidFill>
                <a:latin typeface="DM Sans"/>
                <a:ea typeface="DM Sans"/>
                <a:cs typeface="DM Sans"/>
                <a:sym typeface="DM Sans"/>
              </a:rPr>
              <a:t>The workbook focuses on two levels of work—data and strategy—and includes two types of slides—instructional and working slides.</a:t>
            </a:r>
          </a:p>
        </p:txBody>
      </p:sp>
      <p:sp>
        <p:nvSpPr>
          <p:cNvPr id="22" name="Freeform 12">
            <a:extLst>
              <a:ext uri="{FF2B5EF4-FFF2-40B4-BE49-F238E27FC236}">
                <a16:creationId xmlns:a16="http://schemas.microsoft.com/office/drawing/2014/main" id="{219E26D6-7AE4-D09D-1685-FE4FA6E97B47}"/>
              </a:ext>
            </a:extLst>
          </p:cNvPr>
          <p:cNvSpPr/>
          <p:nvPr/>
        </p:nvSpPr>
        <p:spPr>
          <a:xfrm flipV="1">
            <a:off x="13001264" y="736249"/>
            <a:ext cx="4981524" cy="1699945"/>
          </a:xfrm>
          <a:custGeom>
            <a:avLst/>
            <a:gdLst/>
            <a:ahLst/>
            <a:cxnLst/>
            <a:rect l="l" t="t" r="r" b="b"/>
            <a:pathLst>
              <a:path w="4981524" h="1699945">
                <a:moveTo>
                  <a:pt x="0" y="1699945"/>
                </a:moveTo>
                <a:lnTo>
                  <a:pt x="4981524" y="1699945"/>
                </a:lnTo>
                <a:lnTo>
                  <a:pt x="4981524" y="0"/>
                </a:lnTo>
                <a:lnTo>
                  <a:pt x="0" y="0"/>
                </a:lnTo>
                <a:lnTo>
                  <a:pt x="0" y="1699945"/>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4" name="TextBox 23">
            <a:extLst>
              <a:ext uri="{FF2B5EF4-FFF2-40B4-BE49-F238E27FC236}">
                <a16:creationId xmlns:a16="http://schemas.microsoft.com/office/drawing/2014/main" id="{929218D7-C7F9-CB91-D758-6A735E11B32F}"/>
              </a:ext>
            </a:extLst>
          </p:cNvPr>
          <p:cNvSpPr txBox="1"/>
          <p:nvPr/>
        </p:nvSpPr>
        <p:spPr>
          <a:xfrm>
            <a:off x="14782463" y="1698924"/>
            <a:ext cx="3054463" cy="615823"/>
          </a:xfrm>
          <a:prstGeom prst="rect">
            <a:avLst/>
          </a:prstGeom>
        </p:spPr>
        <p:txBody>
          <a:bodyPr lIns="0" tIns="0" rIns="0" bIns="0" rtlCol="0" anchor="t">
            <a:spAutoFit/>
          </a:bodyPr>
          <a:lstStyle/>
          <a:p>
            <a:pPr algn="l">
              <a:lnSpc>
                <a:spcPts val="2516"/>
              </a:lnSpc>
            </a:pPr>
            <a:r>
              <a:rPr lang="en-US" sz="1700" dirty="0">
                <a:solidFill>
                  <a:srgbClr val="000000"/>
                </a:solidFill>
                <a:latin typeface="DM Sans"/>
                <a:ea typeface="DM Sans"/>
                <a:cs typeface="DM Sans"/>
                <a:sym typeface="DM Sans"/>
              </a:rPr>
              <a:t>This logo indicates a removable instructional slide.</a:t>
            </a:r>
          </a:p>
        </p:txBody>
      </p:sp>
      <p:sp>
        <p:nvSpPr>
          <p:cNvPr id="8" name="TextBox 18">
            <a:extLst>
              <a:ext uri="{FF2B5EF4-FFF2-40B4-BE49-F238E27FC236}">
                <a16:creationId xmlns:a16="http://schemas.microsoft.com/office/drawing/2014/main" id="{BD7FE58B-7A46-FD98-7639-8F57124E9935}"/>
              </a:ext>
            </a:extLst>
          </p:cNvPr>
          <p:cNvSpPr txBox="1"/>
          <p:nvPr/>
        </p:nvSpPr>
        <p:spPr>
          <a:xfrm>
            <a:off x="9619076" y="6271293"/>
            <a:ext cx="7623066" cy="3150606"/>
          </a:xfrm>
          <a:prstGeom prst="rect">
            <a:avLst/>
          </a:prstGeom>
        </p:spPr>
        <p:txBody>
          <a:bodyPr wrap="square" lIns="0" tIns="0" rIns="0" bIns="0" rtlCol="0" anchor="t">
            <a:spAutoFit/>
          </a:bodyPr>
          <a:lstStyle/>
          <a:p>
            <a:pPr algn="l">
              <a:lnSpc>
                <a:spcPts val="3059"/>
              </a:lnSpc>
              <a:spcBef>
                <a:spcPct val="0"/>
              </a:spcBef>
            </a:pPr>
            <a:r>
              <a:rPr lang="en-US" sz="1900" dirty="0">
                <a:solidFill>
                  <a:srgbClr val="000000"/>
                </a:solidFill>
                <a:latin typeface="DM Sans"/>
                <a:ea typeface="DM Sans"/>
                <a:cs typeface="DM Sans"/>
                <a:sym typeface="DM Sans"/>
              </a:rPr>
              <a:t>💡 </a:t>
            </a:r>
            <a:r>
              <a:rPr lang="en-US" sz="1900" b="1" dirty="0">
                <a:solidFill>
                  <a:srgbClr val="000000"/>
                </a:solidFill>
                <a:latin typeface="DM Sans Bold"/>
                <a:ea typeface="DM Sans Bold"/>
                <a:cs typeface="DM Sans Bold"/>
                <a:sym typeface="DM Sans Bold"/>
              </a:rPr>
              <a:t>Instructional Slides </a:t>
            </a:r>
          </a:p>
          <a:p>
            <a:pPr algn="l">
              <a:lnSpc>
                <a:spcPts val="3059"/>
              </a:lnSpc>
              <a:spcBef>
                <a:spcPct val="0"/>
              </a:spcBef>
            </a:pPr>
            <a:r>
              <a:rPr lang="en-US" sz="1900" dirty="0">
                <a:solidFill>
                  <a:srgbClr val="000000"/>
                </a:solidFill>
                <a:latin typeface="DM Sans"/>
                <a:ea typeface="DM Sans"/>
                <a:cs typeface="DM Sans"/>
                <a:sym typeface="DM Sans"/>
              </a:rPr>
              <a:t>These slides provide detailed instructions. You can identify them by the COACHE logo on top. </a:t>
            </a:r>
          </a:p>
          <a:p>
            <a:pPr algn="l">
              <a:lnSpc>
                <a:spcPts val="3059"/>
              </a:lnSpc>
              <a:spcBef>
                <a:spcPct val="0"/>
              </a:spcBef>
            </a:pPr>
            <a:endParaRPr lang="en-US" sz="1900" dirty="0">
              <a:solidFill>
                <a:srgbClr val="000000"/>
              </a:solidFill>
              <a:latin typeface="DM Sans"/>
              <a:ea typeface="DM Sans"/>
              <a:cs typeface="DM Sans"/>
              <a:sym typeface="DM Sans"/>
            </a:endParaRPr>
          </a:p>
          <a:p>
            <a:pPr algn="l">
              <a:lnSpc>
                <a:spcPts val="3059"/>
              </a:lnSpc>
              <a:spcBef>
                <a:spcPct val="0"/>
              </a:spcBef>
            </a:pPr>
            <a:r>
              <a:rPr lang="en-US" sz="1900" b="1" dirty="0">
                <a:solidFill>
                  <a:srgbClr val="000000"/>
                </a:solidFill>
                <a:latin typeface="DM Sans Bold"/>
                <a:ea typeface="DM Sans Bold"/>
                <a:cs typeface="DM Sans Bold"/>
                <a:sym typeface="DM Sans Bold"/>
              </a:rPr>
              <a:t>📁 Working Slides</a:t>
            </a:r>
            <a:r>
              <a:rPr lang="en-US" sz="1900" dirty="0">
                <a:solidFill>
                  <a:srgbClr val="000000"/>
                </a:solidFill>
                <a:latin typeface="DM Sans"/>
                <a:ea typeface="DM Sans"/>
                <a:cs typeface="DM Sans"/>
                <a:sym typeface="DM Sans"/>
              </a:rPr>
              <a:t> </a:t>
            </a:r>
          </a:p>
          <a:p>
            <a:pPr algn="l">
              <a:lnSpc>
                <a:spcPts val="3059"/>
              </a:lnSpc>
              <a:spcBef>
                <a:spcPct val="0"/>
              </a:spcBef>
            </a:pPr>
            <a:r>
              <a:rPr lang="en-US" sz="1900" dirty="0">
                <a:solidFill>
                  <a:srgbClr val="000000"/>
                </a:solidFill>
                <a:latin typeface="DM Sans"/>
                <a:ea typeface="DM Sans"/>
                <a:cs typeface="DM Sans"/>
                <a:sym typeface="DM Sans"/>
              </a:rPr>
              <a:t>Designed to be plug-and-play, these slides offer templates for you to fill in. Choose the ones that are relevant to you. When you are done, simply remove the instructional slides.</a:t>
            </a:r>
          </a:p>
        </p:txBody>
      </p:sp>
      <p:sp>
        <p:nvSpPr>
          <p:cNvPr id="23" name="TextBox 19">
            <a:extLst>
              <a:ext uri="{FF2B5EF4-FFF2-40B4-BE49-F238E27FC236}">
                <a16:creationId xmlns:a16="http://schemas.microsoft.com/office/drawing/2014/main" id="{3D79F7AB-C000-BB58-A879-0E196BA66A6F}"/>
              </a:ext>
            </a:extLst>
          </p:cNvPr>
          <p:cNvSpPr txBox="1"/>
          <p:nvPr/>
        </p:nvSpPr>
        <p:spPr>
          <a:xfrm>
            <a:off x="1410052" y="5866798"/>
            <a:ext cx="7163171" cy="3945696"/>
          </a:xfrm>
          <a:prstGeom prst="rect">
            <a:avLst/>
          </a:prstGeom>
        </p:spPr>
        <p:txBody>
          <a:bodyPr lIns="0" tIns="0" rIns="0" bIns="0" rtlCol="0" anchor="t">
            <a:spAutoFit/>
          </a:bodyPr>
          <a:lstStyle/>
          <a:p>
            <a:pPr algn="l">
              <a:lnSpc>
                <a:spcPts val="3059"/>
              </a:lnSpc>
              <a:spcBef>
                <a:spcPct val="0"/>
              </a:spcBef>
            </a:pPr>
            <a:endParaRPr dirty="0"/>
          </a:p>
          <a:p>
            <a:pPr algn="l">
              <a:lnSpc>
                <a:spcPts val="3059"/>
              </a:lnSpc>
              <a:spcBef>
                <a:spcPct val="0"/>
              </a:spcBef>
            </a:pPr>
            <a:r>
              <a:rPr lang="en-US" sz="1900" b="1" dirty="0">
                <a:solidFill>
                  <a:srgbClr val="000000"/>
                </a:solidFill>
                <a:latin typeface="DM Sans Bold"/>
                <a:ea typeface="DM Sans Bold"/>
                <a:cs typeface="DM Sans Bold"/>
                <a:sym typeface="DM Sans Bold"/>
              </a:rPr>
              <a:t>🔍 Level 1: Data-Level Work </a:t>
            </a:r>
            <a:r>
              <a:rPr lang="en-US" sz="1900" dirty="0">
                <a:solidFill>
                  <a:srgbClr val="000000"/>
                </a:solidFill>
                <a:latin typeface="DM Sans"/>
                <a:ea typeface="DM Sans"/>
                <a:cs typeface="DM Sans"/>
                <a:sym typeface="DM Sans"/>
              </a:rPr>
              <a:t> </a:t>
            </a:r>
          </a:p>
          <a:p>
            <a:pPr algn="l">
              <a:lnSpc>
                <a:spcPts val="3059"/>
              </a:lnSpc>
              <a:spcBef>
                <a:spcPct val="0"/>
              </a:spcBef>
            </a:pPr>
            <a:r>
              <a:rPr lang="en-US" sz="1900" dirty="0">
                <a:solidFill>
                  <a:srgbClr val="000000"/>
                </a:solidFill>
                <a:latin typeface="DM Sans"/>
                <a:ea typeface="DM Sans"/>
                <a:cs typeface="DM Sans"/>
                <a:sym typeface="DM Sans"/>
              </a:rPr>
              <a:t>You will dive into the CAO report and extract key data points to build </a:t>
            </a:r>
            <a:r>
              <a:rPr lang="en-US" sz="1900" u="sng" dirty="0">
                <a:solidFill>
                  <a:srgbClr val="000000"/>
                </a:solidFill>
                <a:latin typeface="DM Sans" pitchFamily="2" charset="0"/>
                <a:ea typeface="DengXian Light" panose="020B0503020204020204" pitchFamily="2" charset="-122"/>
                <a:cs typeface="DilleniaUPC" panose="020B0502040204020203" pitchFamily="18" charset="-34"/>
                <a:sym typeface="DM Sans Bold"/>
              </a:rPr>
              <a:t>a tailored executive summary</a:t>
            </a:r>
            <a:r>
              <a:rPr lang="en-US" sz="1900" dirty="0">
                <a:solidFill>
                  <a:srgbClr val="000000"/>
                </a:solidFill>
                <a:latin typeface="DM Sans"/>
                <a:ea typeface="DM Sans"/>
                <a:cs typeface="DM Sans"/>
                <a:sym typeface="DM Sans"/>
              </a:rPr>
              <a:t>.</a:t>
            </a:r>
          </a:p>
          <a:p>
            <a:pPr algn="l">
              <a:lnSpc>
                <a:spcPts val="3059"/>
              </a:lnSpc>
              <a:spcBef>
                <a:spcPct val="0"/>
              </a:spcBef>
            </a:pPr>
            <a:endParaRPr lang="en-US" sz="1900" dirty="0">
              <a:solidFill>
                <a:srgbClr val="000000"/>
              </a:solidFill>
              <a:latin typeface="DM Sans"/>
              <a:ea typeface="DM Sans"/>
              <a:cs typeface="DM Sans"/>
              <a:sym typeface="DM Sans"/>
            </a:endParaRPr>
          </a:p>
          <a:p>
            <a:pPr algn="l">
              <a:lnSpc>
                <a:spcPts val="3059"/>
              </a:lnSpc>
              <a:spcBef>
                <a:spcPct val="0"/>
              </a:spcBef>
            </a:pPr>
            <a:r>
              <a:rPr lang="en-US" sz="1900" dirty="0">
                <a:solidFill>
                  <a:srgbClr val="000000"/>
                </a:solidFill>
                <a:latin typeface="DM Sans"/>
                <a:ea typeface="DM Sans"/>
                <a:cs typeface="DM Sans"/>
                <a:sym typeface="DM Sans"/>
              </a:rPr>
              <a:t>🧭 </a:t>
            </a:r>
            <a:r>
              <a:rPr lang="en-US" sz="1900" b="1" dirty="0">
                <a:solidFill>
                  <a:srgbClr val="000000"/>
                </a:solidFill>
                <a:latin typeface="DM Sans Bold"/>
                <a:ea typeface="DM Sans Bold"/>
                <a:cs typeface="DM Sans Bold"/>
                <a:sym typeface="DM Sans Bold"/>
              </a:rPr>
              <a:t>Level 2: Strategy-Level Work </a:t>
            </a:r>
            <a:r>
              <a:rPr lang="en-US" sz="1900" dirty="0">
                <a:solidFill>
                  <a:srgbClr val="000000"/>
                </a:solidFill>
                <a:latin typeface="DM Sans"/>
                <a:ea typeface="DM Sans"/>
                <a:cs typeface="DM Sans"/>
                <a:sym typeface="DM Sans"/>
              </a:rPr>
              <a:t> </a:t>
            </a:r>
          </a:p>
          <a:p>
            <a:pPr algn="l">
              <a:lnSpc>
                <a:spcPts val="3059"/>
              </a:lnSpc>
              <a:spcBef>
                <a:spcPct val="0"/>
              </a:spcBef>
            </a:pPr>
            <a:r>
              <a:rPr lang="en-US" sz="1900" dirty="0">
                <a:solidFill>
                  <a:srgbClr val="000000"/>
                </a:solidFill>
                <a:latin typeface="DM Sans"/>
                <a:ea typeface="DM Sans"/>
                <a:cs typeface="DM Sans"/>
                <a:sym typeface="DM Sans"/>
              </a:rPr>
              <a:t>You will focus on </a:t>
            </a:r>
            <a:r>
              <a:rPr lang="en-US" sz="1900" u="sng" dirty="0">
                <a:solidFill>
                  <a:srgbClr val="000000"/>
                </a:solidFill>
                <a:latin typeface="DM Sans"/>
                <a:ea typeface="DM Sans"/>
                <a:cs typeface="DM Sans"/>
                <a:sym typeface="DM Sans"/>
              </a:rPr>
              <a:t>data dissemination strategies and engagement</a:t>
            </a:r>
            <a:r>
              <a:rPr lang="en-US" sz="1900" b="1" u="sng" dirty="0">
                <a:solidFill>
                  <a:srgbClr val="000000"/>
                </a:solidFill>
                <a:latin typeface="DM Sans"/>
                <a:ea typeface="DM Sans"/>
                <a:cs typeface="DM Sans"/>
                <a:sym typeface="DM Sans"/>
              </a:rPr>
              <a:t>,</a:t>
            </a:r>
            <a:r>
              <a:rPr lang="en-US" sz="1900" dirty="0">
                <a:solidFill>
                  <a:srgbClr val="000000"/>
                </a:solidFill>
                <a:latin typeface="DM Sans"/>
                <a:ea typeface="DM Sans"/>
                <a:cs typeface="DM Sans"/>
                <a:sym typeface="DM Sans"/>
              </a:rPr>
              <a:t> determining when, how and what to communicate. </a:t>
            </a:r>
          </a:p>
          <a:p>
            <a:pPr algn="l">
              <a:lnSpc>
                <a:spcPts val="3059"/>
              </a:lnSpc>
              <a:spcBef>
                <a:spcPct val="0"/>
              </a:spcBef>
            </a:pPr>
            <a:endParaRPr lang="en-US" sz="1900" dirty="0">
              <a:solidFill>
                <a:srgbClr val="000000"/>
              </a:solidFill>
              <a:latin typeface="DM Sans"/>
              <a:ea typeface="DM Sans"/>
              <a:cs typeface="DM Sans"/>
              <a:sym typeface="DM Sans"/>
            </a:endParaRPr>
          </a:p>
          <a:p>
            <a:pPr algn="l">
              <a:lnSpc>
                <a:spcPts val="3059"/>
              </a:lnSpc>
              <a:spcBef>
                <a:spcPct val="0"/>
              </a:spcBef>
            </a:pPr>
            <a:endParaRPr lang="en-US" sz="1900" dirty="0">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3"/>
              <a:stretch>
                <a:fillRect/>
              </a:stretch>
            </a:blipFill>
          </p:spPr>
          <p:txBody>
            <a:bodyPr/>
            <a:lstStyle/>
            <a:p>
              <a:endParaRPr lang="en-US"/>
            </a:p>
          </p:txBody>
        </p:sp>
      </p:grpSp>
      <p:grpSp>
        <p:nvGrpSpPr>
          <p:cNvPr id="10" name="Group 10"/>
          <p:cNvGrpSpPr/>
          <p:nvPr/>
        </p:nvGrpSpPr>
        <p:grpSpPr>
          <a:xfrm>
            <a:off x="9753600" y="4551899"/>
            <a:ext cx="7505700" cy="4597179"/>
            <a:chOff x="0" y="0"/>
            <a:chExt cx="1859526" cy="1210780"/>
          </a:xfrm>
        </p:grpSpPr>
        <p:sp>
          <p:nvSpPr>
            <p:cNvPr id="11" name="Freeform 11"/>
            <p:cNvSpPr/>
            <p:nvPr/>
          </p:nvSpPr>
          <p:spPr>
            <a:xfrm>
              <a:off x="0" y="0"/>
              <a:ext cx="1859526" cy="1210780"/>
            </a:xfrm>
            <a:custGeom>
              <a:avLst/>
              <a:gdLst/>
              <a:ahLst/>
              <a:cxnLst/>
              <a:rect l="l" t="t" r="r" b="b"/>
              <a:pathLst>
                <a:path w="1859526" h="1210780">
                  <a:moveTo>
                    <a:pt x="27413" y="0"/>
                  </a:moveTo>
                  <a:lnTo>
                    <a:pt x="1832113" y="0"/>
                  </a:lnTo>
                  <a:cubicBezTo>
                    <a:pt x="1839384" y="0"/>
                    <a:pt x="1846356" y="2888"/>
                    <a:pt x="1851497" y="8029"/>
                  </a:cubicBezTo>
                  <a:cubicBezTo>
                    <a:pt x="1856638" y="13170"/>
                    <a:pt x="1859526" y="20143"/>
                    <a:pt x="1859526" y="27413"/>
                  </a:cubicBezTo>
                  <a:lnTo>
                    <a:pt x="1859526" y="1183366"/>
                  </a:lnTo>
                  <a:cubicBezTo>
                    <a:pt x="1859526" y="1198506"/>
                    <a:pt x="1847253" y="1210780"/>
                    <a:pt x="1832113" y="1210780"/>
                  </a:cubicBezTo>
                  <a:lnTo>
                    <a:pt x="27413" y="1210780"/>
                  </a:lnTo>
                  <a:cubicBezTo>
                    <a:pt x="12273" y="1210780"/>
                    <a:pt x="0" y="1198506"/>
                    <a:pt x="0" y="1183366"/>
                  </a:cubicBezTo>
                  <a:lnTo>
                    <a:pt x="0" y="27413"/>
                  </a:lnTo>
                  <a:cubicBezTo>
                    <a:pt x="0" y="12273"/>
                    <a:pt x="12273" y="0"/>
                    <a:pt x="27413" y="0"/>
                  </a:cubicBezTo>
                  <a:close/>
                </a:path>
              </a:pathLst>
            </a:custGeom>
            <a:solidFill>
              <a:srgbClr val="EBE3E5"/>
            </a:solidFill>
          </p:spPr>
          <p:txBody>
            <a:bodyPr/>
            <a:lstStyle/>
            <a:p>
              <a:endParaRPr lang="en-US"/>
            </a:p>
          </p:txBody>
        </p:sp>
        <p:sp>
          <p:nvSpPr>
            <p:cNvPr id="12" name="TextBox 12"/>
            <p:cNvSpPr txBox="1"/>
            <p:nvPr/>
          </p:nvSpPr>
          <p:spPr>
            <a:xfrm>
              <a:off x="0" y="-28575"/>
              <a:ext cx="1859526" cy="1239355"/>
            </a:xfrm>
            <a:prstGeom prst="rect">
              <a:avLst/>
            </a:prstGeom>
          </p:spPr>
          <p:txBody>
            <a:bodyPr lIns="50800" tIns="50800" rIns="50800" bIns="50800" rtlCol="0" anchor="ctr"/>
            <a:lstStyle/>
            <a:p>
              <a:pPr algn="ctr">
                <a:lnSpc>
                  <a:spcPts val="2380"/>
                </a:lnSpc>
              </a:pPr>
              <a:endParaRPr/>
            </a:p>
          </p:txBody>
        </p:sp>
      </p:grpSp>
      <p:sp>
        <p:nvSpPr>
          <p:cNvPr id="13" name="Freeform 13"/>
          <p:cNvSpPr/>
          <p:nvPr/>
        </p:nvSpPr>
        <p:spPr>
          <a:xfrm>
            <a:off x="9980487" y="4885274"/>
            <a:ext cx="636604" cy="636604"/>
          </a:xfrm>
          <a:custGeom>
            <a:avLst/>
            <a:gdLst/>
            <a:ahLst/>
            <a:cxnLst/>
            <a:rect l="l" t="t" r="r" b="b"/>
            <a:pathLst>
              <a:path w="636604" h="636604">
                <a:moveTo>
                  <a:pt x="0" y="0"/>
                </a:moveTo>
                <a:lnTo>
                  <a:pt x="636604" y="0"/>
                </a:lnTo>
                <a:lnTo>
                  <a:pt x="636604" y="636604"/>
                </a:lnTo>
                <a:lnTo>
                  <a:pt x="0" y="63660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TextBox 15"/>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6" name="TextBox 16"/>
          <p:cNvSpPr txBox="1"/>
          <p:nvPr/>
        </p:nvSpPr>
        <p:spPr>
          <a:xfrm>
            <a:off x="1448152" y="2512949"/>
            <a:ext cx="15849248" cy="1021818"/>
          </a:xfrm>
          <a:prstGeom prst="rect">
            <a:avLst/>
          </a:prstGeom>
        </p:spPr>
        <p:txBody>
          <a:bodyPr wrap="square"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It’s time to take Global View items to the next level. Consider:</a:t>
            </a:r>
          </a:p>
          <a:p>
            <a:pPr marL="342900" indent="-342900" algn="l">
              <a:lnSpc>
                <a:spcPts val="2660"/>
              </a:lnSpc>
              <a:buFont typeface="Arial" panose="020B0604020202020204" pitchFamily="34" charset="0"/>
              <a:buChar char="•"/>
            </a:pPr>
            <a:r>
              <a:rPr lang="en-US" sz="1900" b="1" dirty="0">
                <a:solidFill>
                  <a:srgbClr val="000000"/>
                </a:solidFill>
                <a:latin typeface="DM Sans"/>
                <a:ea typeface="DM Sans"/>
                <a:cs typeface="DM Sans"/>
                <a:sym typeface="DM Sans"/>
              </a:rPr>
              <a:t>How do your results compare with peers and cohort institutions?</a:t>
            </a:r>
          </a:p>
          <a:p>
            <a:pPr marL="342900" indent="-342900" algn="l">
              <a:lnSpc>
                <a:spcPts val="2660"/>
              </a:lnSpc>
              <a:buFont typeface="Arial" panose="020B0604020202020204" pitchFamily="34" charset="0"/>
              <a:buChar char="•"/>
            </a:pPr>
            <a:r>
              <a:rPr lang="en-US" sz="1900" b="1" dirty="0">
                <a:solidFill>
                  <a:srgbClr val="000000"/>
                </a:solidFill>
                <a:latin typeface="DM Sans"/>
                <a:ea typeface="DM Sans"/>
                <a:cs typeface="DM Sans"/>
                <a:sym typeface="DM Sans"/>
              </a:rPr>
              <a:t>How do perceptions of best and worst aspects vary across faculty subgroups?</a:t>
            </a:r>
          </a:p>
        </p:txBody>
      </p:sp>
      <p:sp>
        <p:nvSpPr>
          <p:cNvPr id="17" name="TextBox 17"/>
          <p:cNvSpPr txBox="1"/>
          <p:nvPr/>
        </p:nvSpPr>
        <p:spPr>
          <a:xfrm>
            <a:off x="1410052" y="4885274"/>
            <a:ext cx="7733948" cy="4137992"/>
          </a:xfrm>
          <a:prstGeom prst="rect">
            <a:avLst/>
          </a:prstGeom>
        </p:spPr>
        <p:txBody>
          <a:bodyPr wrap="square" lIns="0" tIns="0" rIns="0" bIns="0" rtlCol="0" anchor="t">
            <a:spAutoFit/>
          </a:bodyPr>
          <a:lstStyle/>
          <a:p>
            <a:pPr marL="410209" lvl="1" indent="-347472" algn="l">
              <a:lnSpc>
                <a:spcPts val="2660"/>
              </a:lnSpc>
              <a:buFont typeface="Arial"/>
              <a:buChar char="•"/>
            </a:pPr>
            <a:r>
              <a:rPr lang="en-US" sz="1899" b="1" dirty="0">
                <a:solidFill>
                  <a:srgbClr val="000000"/>
                </a:solidFill>
                <a:latin typeface="DM Sans Bold"/>
                <a:ea typeface="DM Sans Bold"/>
                <a:cs typeface="DM Sans Bold"/>
                <a:sym typeface="DM Sans Bold"/>
              </a:rPr>
              <a:t>Step 1:</a:t>
            </a:r>
            <a:r>
              <a:rPr lang="en-US" sz="1899" dirty="0">
                <a:solidFill>
                  <a:srgbClr val="000000"/>
                </a:solidFill>
                <a:latin typeface="DM Sans"/>
                <a:ea typeface="DM Sans"/>
                <a:cs typeface="DM Sans"/>
                <a:sym typeface="DM Sans"/>
              </a:rPr>
              <a:t> In your report, navigate to the “</a:t>
            </a:r>
            <a:r>
              <a:rPr lang="en-US" sz="1899" b="1" dirty="0">
                <a:solidFill>
                  <a:srgbClr val="000000"/>
                </a:solidFill>
                <a:latin typeface="DM Sans Bold"/>
                <a:ea typeface="DM Sans Bold"/>
                <a:cs typeface="DM Sans Bold"/>
                <a:sym typeface="DM Sans Bold"/>
              </a:rPr>
              <a:t>Analyses and Visualizations &gt; Global Views &gt; Best &amp; Worst Aspects</a:t>
            </a:r>
            <a:r>
              <a:rPr lang="en-US" sz="1899" dirty="0">
                <a:solidFill>
                  <a:srgbClr val="000000"/>
                </a:solidFill>
                <a:latin typeface="DM Sans"/>
                <a:ea typeface="DM Sans"/>
                <a:cs typeface="DM Sans"/>
                <a:sym typeface="DM Sans"/>
              </a:rPr>
              <a:t>”. </a:t>
            </a:r>
          </a:p>
          <a:p>
            <a:pPr indent="-347472" algn="l">
              <a:lnSpc>
                <a:spcPts val="2660"/>
              </a:lnSpc>
            </a:pPr>
            <a:endParaRPr lang="en-US" sz="1899" dirty="0">
              <a:solidFill>
                <a:srgbClr val="000000"/>
              </a:solidFill>
              <a:latin typeface="DM Sans"/>
              <a:ea typeface="DM Sans"/>
              <a:cs typeface="DM Sans"/>
              <a:sym typeface="DM Sans"/>
            </a:endParaRPr>
          </a:p>
          <a:p>
            <a:pPr marL="410209" lvl="1" indent="-347472" algn="l">
              <a:lnSpc>
                <a:spcPts val="2660"/>
              </a:lnSpc>
              <a:buFont typeface="Arial"/>
              <a:buChar char="•"/>
            </a:pPr>
            <a:r>
              <a:rPr lang="en-US" sz="1899" b="1" dirty="0">
                <a:solidFill>
                  <a:srgbClr val="000000"/>
                </a:solidFill>
                <a:latin typeface="DM Sans Bold"/>
                <a:ea typeface="DM Sans Bold"/>
                <a:cs typeface="DM Sans Bold"/>
                <a:sym typeface="DM Sans Bold"/>
              </a:rPr>
              <a:t>Step 2:</a:t>
            </a:r>
            <a:r>
              <a:rPr lang="en-US" sz="1899" dirty="0">
                <a:solidFill>
                  <a:srgbClr val="000000"/>
                </a:solidFill>
                <a:latin typeface="DM Sans"/>
                <a:ea typeface="DM Sans"/>
                <a:cs typeface="DM Sans"/>
                <a:sym typeface="DM Sans"/>
              </a:rPr>
              <a:t> For each item of interest, explore comparison with peers and the cohort. Then, explore within-campus differences. Here is an example on the right </a:t>
            </a:r>
            <a:r>
              <a:rPr lang="en-US" sz="1899" dirty="0">
                <a:solidFill>
                  <a:srgbClr val="000000"/>
                </a:solidFill>
                <a:latin typeface="DM Sans"/>
                <a:ea typeface="DM Sans"/>
                <a:cs typeface="DM Sans"/>
                <a:sym typeface="Wingdings" panose="05000000000000000000" pitchFamily="2" charset="2"/>
              </a:rPr>
              <a:t></a:t>
            </a:r>
            <a:endParaRPr lang="en-US" sz="1899" dirty="0">
              <a:solidFill>
                <a:srgbClr val="000000"/>
              </a:solidFill>
              <a:latin typeface="DM Sans"/>
              <a:ea typeface="DM Sans"/>
              <a:cs typeface="DM Sans"/>
              <a:sym typeface="DM Sans"/>
            </a:endParaRPr>
          </a:p>
          <a:p>
            <a:pPr indent="-347472" algn="l">
              <a:lnSpc>
                <a:spcPts val="2660"/>
              </a:lnSpc>
            </a:pPr>
            <a:endParaRPr lang="en-US" sz="1899" dirty="0">
              <a:solidFill>
                <a:srgbClr val="000000"/>
              </a:solidFill>
              <a:latin typeface="DM Sans"/>
              <a:ea typeface="DM Sans"/>
              <a:cs typeface="DM Sans"/>
              <a:sym typeface="DM Sans"/>
            </a:endParaRPr>
          </a:p>
          <a:p>
            <a:pPr marL="410209" lvl="1" indent="-347472" algn="l">
              <a:lnSpc>
                <a:spcPts val="2660"/>
              </a:lnSpc>
              <a:buFont typeface="Arial"/>
              <a:buChar char="•"/>
            </a:pPr>
            <a:r>
              <a:rPr lang="en-US" sz="1899" b="1" dirty="0">
                <a:solidFill>
                  <a:srgbClr val="000000"/>
                </a:solidFill>
                <a:latin typeface="DM Sans Bold"/>
                <a:ea typeface="DM Sans Bold"/>
                <a:cs typeface="DM Sans Bold"/>
                <a:sym typeface="DM Sans Bold"/>
              </a:rPr>
              <a:t>Step 3:</a:t>
            </a:r>
            <a:r>
              <a:rPr lang="en-US" sz="1899" dirty="0">
                <a:solidFill>
                  <a:srgbClr val="000000"/>
                </a:solidFill>
                <a:latin typeface="DM Sans"/>
                <a:ea typeface="DM Sans"/>
                <a:cs typeface="DM Sans"/>
                <a:sym typeface="DM Sans"/>
              </a:rPr>
              <a:t> Go to “</a:t>
            </a:r>
            <a:r>
              <a:rPr lang="en-US" sz="1899" b="1" dirty="0">
                <a:solidFill>
                  <a:srgbClr val="000000"/>
                </a:solidFill>
                <a:latin typeface="DM Sans Bold"/>
                <a:ea typeface="DM Sans Bold"/>
                <a:cs typeface="DM Sans Bold"/>
                <a:sym typeface="DM Sans Bold"/>
              </a:rPr>
              <a:t>How To Improve</a:t>
            </a:r>
            <a:r>
              <a:rPr lang="en-US" sz="1899" dirty="0">
                <a:solidFill>
                  <a:srgbClr val="000000"/>
                </a:solidFill>
                <a:latin typeface="DM Sans"/>
                <a:ea typeface="DM Sans"/>
                <a:cs typeface="DM Sans"/>
                <a:sym typeface="DM Sans"/>
              </a:rPr>
              <a:t>” and filter open-text comments by the theme of interest. If desired, choose a few illustrative examples to include in your slide deck.</a:t>
            </a:r>
          </a:p>
          <a:p>
            <a:pPr indent="-347472" algn="l">
              <a:lnSpc>
                <a:spcPts val="2660"/>
              </a:lnSpc>
            </a:pPr>
            <a:endParaRPr lang="en-US" sz="1899" dirty="0">
              <a:solidFill>
                <a:srgbClr val="000000"/>
              </a:solidFill>
              <a:latin typeface="DM Sans"/>
              <a:ea typeface="DM Sans"/>
              <a:cs typeface="DM Sans"/>
              <a:sym typeface="DM Sans"/>
            </a:endParaRPr>
          </a:p>
          <a:p>
            <a:pPr marL="410209" lvl="1" indent="-347472" algn="l">
              <a:lnSpc>
                <a:spcPts val="2660"/>
              </a:lnSpc>
              <a:buFont typeface="Arial"/>
              <a:buChar char="•"/>
            </a:pPr>
            <a:r>
              <a:rPr lang="en-US" sz="1899" b="1" dirty="0">
                <a:solidFill>
                  <a:srgbClr val="000000"/>
                </a:solidFill>
                <a:latin typeface="DM Sans Bold"/>
                <a:ea typeface="DM Sans Bold"/>
                <a:cs typeface="DM Sans Bold"/>
                <a:sym typeface="DM Sans Bold"/>
              </a:rPr>
              <a:t>Step 4:</a:t>
            </a:r>
            <a:r>
              <a:rPr lang="en-US" sz="1899" dirty="0">
                <a:solidFill>
                  <a:srgbClr val="000000"/>
                </a:solidFill>
                <a:latin typeface="DM Sans"/>
                <a:ea typeface="DM Sans"/>
                <a:cs typeface="DM Sans"/>
                <a:sym typeface="DM Sans"/>
              </a:rPr>
              <a:t> Record your findings on the next slide.</a:t>
            </a:r>
            <a:endParaRPr lang="en-US" sz="1899" dirty="0">
              <a:solidFill>
                <a:srgbClr val="000000"/>
              </a:solidFill>
              <a:latin typeface="DM Sans" pitchFamily="2" charset="0"/>
              <a:ea typeface="DM Sans"/>
              <a:cs typeface="DM Sans"/>
              <a:sym typeface="DM Sans"/>
            </a:endParaRPr>
          </a:p>
        </p:txBody>
      </p:sp>
      <p:sp>
        <p:nvSpPr>
          <p:cNvPr id="18" name="TextBox 18"/>
          <p:cNvSpPr txBox="1"/>
          <p:nvPr/>
        </p:nvSpPr>
        <p:spPr>
          <a:xfrm>
            <a:off x="1410052" y="3927394"/>
            <a:ext cx="6945139" cy="533400"/>
          </a:xfrm>
          <a:prstGeom prst="rect">
            <a:avLst/>
          </a:prstGeom>
        </p:spPr>
        <p:txBody>
          <a:bodyPr lIns="0" tIns="0" rIns="0" bIns="0" rtlCol="0" anchor="t">
            <a:spAutoFit/>
          </a:bodyPr>
          <a:lstStyle/>
          <a:p>
            <a:pPr algn="l">
              <a:lnSpc>
                <a:spcPts val="4200"/>
              </a:lnSpc>
            </a:pPr>
            <a:r>
              <a:rPr lang="en-US" sz="3000" b="1" dirty="0">
                <a:solidFill>
                  <a:srgbClr val="A51C30"/>
                </a:solidFill>
                <a:latin typeface="Garamond Bold"/>
                <a:ea typeface="Garamond Bold"/>
                <a:cs typeface="Garamond Bold"/>
                <a:sym typeface="Garamond Bold"/>
              </a:rPr>
              <a:t>Coming up next: </a:t>
            </a:r>
          </a:p>
        </p:txBody>
      </p:sp>
      <p:sp>
        <p:nvSpPr>
          <p:cNvPr id="19" name="TextBox 19"/>
          <p:cNvSpPr txBox="1"/>
          <p:nvPr/>
        </p:nvSpPr>
        <p:spPr>
          <a:xfrm>
            <a:off x="10843979" y="4847174"/>
            <a:ext cx="6177196" cy="4138056"/>
          </a:xfrm>
          <a:prstGeom prst="rect">
            <a:avLst/>
          </a:prstGeom>
        </p:spPr>
        <p:txBody>
          <a:bodyPr wrap="square" lIns="0" tIns="0" rIns="0" bIns="0" rtlCol="0" anchor="t">
            <a:spAutoFit/>
          </a:bodyPr>
          <a:lstStyle/>
          <a:p>
            <a:pPr algn="l">
              <a:lnSpc>
                <a:spcPts val="2660"/>
              </a:lnSpc>
            </a:pPr>
            <a:r>
              <a:rPr lang="en-US" sz="1900" b="1" dirty="0">
                <a:solidFill>
                  <a:srgbClr val="000000"/>
                </a:solidFill>
                <a:latin typeface="DM Sans Bold"/>
                <a:ea typeface="DM Sans Bold"/>
                <a:cs typeface="DM Sans Bold"/>
                <a:sym typeface="DM Sans Bold"/>
              </a:rPr>
              <a:t>Example: Best Aspect – Academic Freedom</a:t>
            </a:r>
          </a:p>
          <a:p>
            <a:pPr algn="l">
              <a:lnSpc>
                <a:spcPts val="2660"/>
              </a:lnSpc>
            </a:pPr>
            <a:endParaRPr lang="en-US" sz="1900" b="1" dirty="0">
              <a:solidFill>
                <a:srgbClr val="000000"/>
              </a:solidFill>
              <a:latin typeface="DM Sans Bold"/>
              <a:ea typeface="DM Sans Bold"/>
              <a:cs typeface="DM Sans Bold"/>
              <a:sym typeface="DM Sans Bold"/>
            </a:endParaRPr>
          </a:p>
          <a:p>
            <a:pPr algn="l">
              <a:lnSpc>
                <a:spcPts val="2660"/>
              </a:lnSpc>
            </a:pPr>
            <a:r>
              <a:rPr lang="en-US" sz="1900" dirty="0">
                <a:solidFill>
                  <a:srgbClr val="000000"/>
                </a:solidFill>
                <a:latin typeface="DM Sans"/>
                <a:ea typeface="DM Sans"/>
                <a:cs typeface="DM Sans"/>
                <a:sym typeface="DM Sans"/>
              </a:rPr>
              <a:t>Academic freedom was identified by our faculty as one of the top four best aspects of working here—something </a:t>
            </a:r>
            <a:r>
              <a:rPr lang="en-US" sz="1900" b="1" dirty="0">
                <a:solidFill>
                  <a:srgbClr val="000000"/>
                </a:solidFill>
                <a:latin typeface="DM Sans"/>
                <a:ea typeface="DM Sans"/>
                <a:cs typeface="DM Sans"/>
                <a:sym typeface="DM Sans"/>
              </a:rPr>
              <a:t>none</a:t>
            </a:r>
            <a:r>
              <a:rPr lang="en-US" sz="1900" dirty="0">
                <a:solidFill>
                  <a:srgbClr val="000000"/>
                </a:solidFill>
                <a:latin typeface="DM Sans"/>
                <a:ea typeface="DM Sans"/>
                <a:cs typeface="DM Sans"/>
                <a:sym typeface="DM Sans"/>
              </a:rPr>
              <a:t> of our peers and </a:t>
            </a:r>
            <a:r>
              <a:rPr lang="en-US" sz="1900" b="1" dirty="0">
                <a:solidFill>
                  <a:srgbClr val="000000"/>
                </a:solidFill>
                <a:latin typeface="DM Sans"/>
                <a:ea typeface="DM Sans"/>
                <a:cs typeface="DM Sans"/>
                <a:sym typeface="DM Sans"/>
              </a:rPr>
              <a:t>only one </a:t>
            </a:r>
            <a:r>
              <a:rPr lang="en-US" sz="1900" dirty="0">
                <a:solidFill>
                  <a:srgbClr val="000000"/>
                </a:solidFill>
                <a:latin typeface="DM Sans"/>
                <a:ea typeface="DM Sans"/>
                <a:cs typeface="DM Sans"/>
                <a:sym typeface="DM Sans"/>
              </a:rPr>
              <a:t>other institution in the cohort reported, making it a unique strength for us.</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However, </a:t>
            </a:r>
            <a:r>
              <a:rPr lang="en-US" sz="1900" b="1" dirty="0">
                <a:solidFill>
                  <a:srgbClr val="000000"/>
                </a:solidFill>
                <a:latin typeface="DM Sans Bold"/>
                <a:ea typeface="DM Sans Bold"/>
                <a:cs typeface="DM Sans Bold"/>
                <a:sym typeface="DM Sans Bold"/>
              </a:rPr>
              <a:t>this strength is not experienced equally</a:t>
            </a:r>
            <a:r>
              <a:rPr lang="en-US" sz="1900" dirty="0">
                <a:solidFill>
                  <a:srgbClr val="000000"/>
                </a:solidFill>
                <a:latin typeface="DM Sans"/>
                <a:ea typeface="DM Sans"/>
                <a:cs typeface="DM Sans"/>
                <a:sym typeface="DM Sans"/>
              </a:rPr>
              <a:t>: non-tenure-track faculty, associate professors, and Asian/Asia</a:t>
            </a:r>
            <a:r>
              <a:rPr lang="en-US" sz="1900" u="none" dirty="0">
                <a:solidFill>
                  <a:srgbClr val="000000"/>
                </a:solidFill>
                <a:latin typeface="DM Sans"/>
                <a:ea typeface="DM Sans"/>
                <a:cs typeface="DM Sans"/>
                <a:sym typeface="DM Sans"/>
              </a:rPr>
              <a:t>n-Americ</a:t>
            </a:r>
            <a:r>
              <a:rPr lang="en-US" sz="1900" dirty="0">
                <a:solidFill>
                  <a:srgbClr val="000000"/>
                </a:solidFill>
                <a:latin typeface="DM Sans"/>
                <a:ea typeface="DM Sans"/>
                <a:cs typeface="DM Sans"/>
                <a:sym typeface="DM Sans"/>
              </a:rPr>
              <a:t>an f</a:t>
            </a:r>
            <a:r>
              <a:rPr lang="en-US" sz="1900" u="none" dirty="0">
                <a:solidFill>
                  <a:srgbClr val="000000"/>
                </a:solidFill>
                <a:latin typeface="DM Sans"/>
                <a:ea typeface="DM Sans"/>
                <a:cs typeface="DM Sans"/>
                <a:sym typeface="DM Sans"/>
              </a:rPr>
              <a:t>a</a:t>
            </a:r>
            <a:r>
              <a:rPr lang="en-US" sz="1900" dirty="0">
                <a:solidFill>
                  <a:srgbClr val="000000"/>
                </a:solidFill>
                <a:latin typeface="DM Sans"/>
                <a:ea typeface="DM Sans"/>
                <a:cs typeface="DM Sans"/>
                <a:sym typeface="DM Sans"/>
              </a:rPr>
              <a:t>culty a</a:t>
            </a:r>
            <a:r>
              <a:rPr lang="en-US" sz="1900" u="none" dirty="0">
                <a:solidFill>
                  <a:srgbClr val="000000"/>
                </a:solidFill>
                <a:latin typeface="DM Sans"/>
                <a:ea typeface="DM Sans"/>
                <a:cs typeface="DM Sans"/>
                <a:sym typeface="DM Sans"/>
              </a:rPr>
              <a:t>re l</a:t>
            </a:r>
            <a:r>
              <a:rPr lang="en-US" sz="1900" dirty="0">
                <a:solidFill>
                  <a:srgbClr val="000000"/>
                </a:solidFill>
                <a:latin typeface="DM Sans"/>
                <a:ea typeface="DM Sans"/>
                <a:cs typeface="DM Sans"/>
                <a:sym typeface="DM Sans"/>
              </a:rPr>
              <a:t>ess</a:t>
            </a:r>
            <a:r>
              <a:rPr lang="en-US" sz="1900" u="none" dirty="0">
                <a:solidFill>
                  <a:srgbClr val="000000"/>
                </a:solidFill>
                <a:latin typeface="DM Sans"/>
                <a:ea typeface="DM Sans"/>
                <a:cs typeface="DM Sans"/>
                <a:sym typeface="DM Sans"/>
              </a:rPr>
              <a:t> l</a:t>
            </a:r>
            <a:r>
              <a:rPr lang="en-US" sz="1900" dirty="0">
                <a:solidFill>
                  <a:srgbClr val="000000"/>
                </a:solidFill>
                <a:latin typeface="DM Sans"/>
                <a:ea typeface="DM Sans"/>
                <a:cs typeface="DM Sans"/>
                <a:sym typeface="DM Sans"/>
              </a:rPr>
              <a:t>ikely to view academ</a:t>
            </a:r>
            <a:r>
              <a:rPr lang="en-US" sz="1900" u="none" dirty="0">
                <a:solidFill>
                  <a:srgbClr val="000000"/>
                </a:solidFill>
                <a:latin typeface="DM Sans"/>
                <a:ea typeface="DM Sans"/>
                <a:cs typeface="DM Sans"/>
                <a:sym typeface="DM Sans"/>
              </a:rPr>
              <a:t>ic</a:t>
            </a:r>
            <a:r>
              <a:rPr lang="en-US" sz="1900" dirty="0">
                <a:solidFill>
                  <a:srgbClr val="000000"/>
                </a:solidFill>
                <a:latin typeface="DM Sans"/>
                <a:ea typeface="DM Sans"/>
                <a:cs typeface="DM Sans"/>
                <a:sym typeface="DM Sans"/>
              </a:rPr>
              <a:t> freedom a</a:t>
            </a:r>
            <a:r>
              <a:rPr lang="en-US" sz="1900" u="none" dirty="0">
                <a:solidFill>
                  <a:srgbClr val="000000"/>
                </a:solidFill>
                <a:latin typeface="DM Sans"/>
                <a:ea typeface="DM Sans"/>
                <a:cs typeface="DM Sans"/>
                <a:sym typeface="DM Sans"/>
              </a:rPr>
              <a:t>s a best aspect</a:t>
            </a:r>
            <a:r>
              <a:rPr lang="en-US" sz="1900" dirty="0">
                <a:solidFill>
                  <a:srgbClr val="000000"/>
                </a:solidFill>
                <a:latin typeface="DM Sans"/>
                <a:ea typeface="DM Sans"/>
                <a:cs typeface="DM Sans"/>
                <a:sym typeface="DM Sans"/>
              </a:rPr>
              <a:t>.</a:t>
            </a:r>
          </a:p>
        </p:txBody>
      </p:sp>
      <p:sp>
        <p:nvSpPr>
          <p:cNvPr id="20" name="AutoShape 2">
            <a:extLst>
              <a:ext uri="{FF2B5EF4-FFF2-40B4-BE49-F238E27FC236}">
                <a16:creationId xmlns:a16="http://schemas.microsoft.com/office/drawing/2014/main" id="{A48D5D20-5F6D-A1FB-9E63-67B00AD324E9}"/>
              </a:ext>
            </a:extLst>
          </p:cNvPr>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sp>
        <p:nvSpPr>
          <p:cNvPr id="3" name="TextBox 6">
            <a:extLst>
              <a:ext uri="{FF2B5EF4-FFF2-40B4-BE49-F238E27FC236}">
                <a16:creationId xmlns:a16="http://schemas.microsoft.com/office/drawing/2014/main" id="{1864973D-A4BE-9FB6-7D9E-64F8F833B7FA}"/>
              </a:ext>
            </a:extLst>
          </p:cNvPr>
          <p:cNvSpPr txBox="1"/>
          <p:nvPr/>
        </p:nvSpPr>
        <p:spPr>
          <a:xfrm>
            <a:off x="1410053" y="392425"/>
            <a:ext cx="10400948" cy="1400704"/>
          </a:xfrm>
          <a:prstGeom prst="rect">
            <a:avLst/>
          </a:prstGeom>
        </p:spPr>
        <p:txBody>
          <a:bodyPr wrap="square" lIns="0" tIns="0" rIns="0" bIns="0" rtlCol="0" anchor="t">
            <a:spAutoFit/>
          </a:bodyPr>
          <a:lstStyle/>
          <a:p>
            <a:pPr algn="l">
              <a:lnSpc>
                <a:spcPts val="5599"/>
              </a:lnSpc>
              <a:spcBef>
                <a:spcPct val="0"/>
              </a:spcBef>
            </a:pPr>
            <a:r>
              <a:rPr lang="en-US" sz="3999" b="1" dirty="0">
                <a:solidFill>
                  <a:srgbClr val="A51C30"/>
                </a:solidFill>
                <a:latin typeface="Garamond Bold"/>
                <a:ea typeface="Garamond Bold"/>
                <a:cs typeface="Garamond Bold"/>
                <a:sym typeface="Garamond Bold"/>
              </a:rPr>
              <a:t>DEEPENING ANALYSIS: BEST &amp; WORST ASPECTS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D9785-A387-0240-9384-B0DD4C2F570D}"/>
            </a:ext>
          </a:extLst>
        </p:cNvPr>
        <p:cNvGrpSpPr/>
        <p:nvPr/>
      </p:nvGrpSpPr>
      <p:grpSpPr>
        <a:xfrm>
          <a:off x="0" y="0"/>
          <a:ext cx="0" cy="0"/>
          <a:chOff x="0" y="0"/>
          <a:chExt cx="0" cy="0"/>
        </a:xfrm>
      </p:grpSpPr>
      <p:sp>
        <p:nvSpPr>
          <p:cNvPr id="25" name="TextBox 24">
            <a:extLst>
              <a:ext uri="{FF2B5EF4-FFF2-40B4-BE49-F238E27FC236}">
                <a16:creationId xmlns:a16="http://schemas.microsoft.com/office/drawing/2014/main" id="{87DE84F8-15E0-E6FD-F75F-43418EC6BF10}"/>
              </a:ext>
            </a:extLst>
          </p:cNvPr>
          <p:cNvSpPr txBox="1"/>
          <p:nvPr/>
        </p:nvSpPr>
        <p:spPr>
          <a:xfrm>
            <a:off x="1295400" y="2376738"/>
            <a:ext cx="15697200" cy="6415602"/>
          </a:xfrm>
          <a:prstGeom prst="rect">
            <a:avLst/>
          </a:prstGeom>
          <a:noFill/>
        </p:spPr>
        <p:txBody>
          <a:bodyPr wrap="square">
            <a:spAutoFit/>
          </a:bodyPr>
          <a:lstStyle/>
          <a:p>
            <a:pPr>
              <a:lnSpc>
                <a:spcPts val="4199"/>
              </a:lnSpc>
              <a:spcBef>
                <a:spcPct val="0"/>
              </a:spcBef>
            </a:pPr>
            <a:r>
              <a:rPr lang="en-US" sz="3000" b="1" spc="71" dirty="0">
                <a:solidFill>
                  <a:srgbClr val="A51C30"/>
                </a:solidFill>
                <a:latin typeface="Garamond Bold"/>
                <a:sym typeface="Garamond Bold"/>
              </a:rPr>
              <a:t>Comparative Insights</a:t>
            </a:r>
          </a:p>
          <a:p>
            <a:pPr>
              <a:lnSpc>
                <a:spcPct val="150000"/>
              </a:lnSpc>
              <a:spcBef>
                <a:spcPct val="0"/>
              </a:spcBef>
            </a:pPr>
            <a:r>
              <a:rPr lang="en-US" sz="1900" dirty="0">
                <a:solidFill>
                  <a:srgbClr val="000000"/>
                </a:solidFill>
                <a:latin typeface="DM Sans"/>
                <a:sym typeface="DM Sans"/>
              </a:rPr>
              <a:t>Best aspect(s) where our institution stands out: </a:t>
            </a:r>
            <a:r>
              <a:rPr lang="en-US" sz="1900" dirty="0">
                <a:latin typeface="DM Sans" pitchFamily="2" charset="0"/>
              </a:rPr>
              <a:t>__________________________________________.</a:t>
            </a:r>
          </a:p>
          <a:p>
            <a:pPr>
              <a:lnSpc>
                <a:spcPct val="150000"/>
              </a:lnSpc>
              <a:spcBef>
                <a:spcPct val="0"/>
              </a:spcBef>
            </a:pPr>
            <a:r>
              <a:rPr lang="en-US" sz="1900" dirty="0">
                <a:solidFill>
                  <a:srgbClr val="000000"/>
                </a:solidFill>
                <a:latin typeface="DM Sans"/>
                <a:sym typeface="DM Sans"/>
              </a:rPr>
              <a:t>Worst aspect(s) where our institution stands out: </a:t>
            </a:r>
            <a:r>
              <a:rPr lang="en-US" sz="1900" dirty="0">
                <a:latin typeface="DM Sans" pitchFamily="2" charset="0"/>
              </a:rPr>
              <a:t>__________________________________________.</a:t>
            </a:r>
          </a:p>
          <a:p>
            <a:pPr>
              <a:lnSpc>
                <a:spcPct val="150000"/>
              </a:lnSpc>
              <a:spcBef>
                <a:spcPct val="0"/>
              </a:spcBef>
            </a:pPr>
            <a:r>
              <a:rPr lang="en-US" sz="1900" dirty="0">
                <a:latin typeface="DM Sans" pitchFamily="2" charset="0"/>
              </a:rPr>
              <a:t>Other areas where our results differ meaningfully from peers/cohort: __________________________________________.</a:t>
            </a:r>
          </a:p>
          <a:p>
            <a:pPr>
              <a:lnSpc>
                <a:spcPct val="150000"/>
              </a:lnSpc>
              <a:spcBef>
                <a:spcPct val="0"/>
              </a:spcBef>
            </a:pPr>
            <a:endParaRPr lang="en-US" sz="1900" dirty="0">
              <a:solidFill>
                <a:srgbClr val="000000"/>
              </a:solidFill>
              <a:latin typeface="DM Sans"/>
              <a:sym typeface="DM Sans"/>
            </a:endParaRPr>
          </a:p>
          <a:p>
            <a:pPr>
              <a:lnSpc>
                <a:spcPts val="4199"/>
              </a:lnSpc>
              <a:spcBef>
                <a:spcPct val="0"/>
              </a:spcBef>
            </a:pPr>
            <a:r>
              <a:rPr lang="en-US" sz="3000" b="1" spc="71" dirty="0">
                <a:solidFill>
                  <a:srgbClr val="A51C30"/>
                </a:solidFill>
                <a:latin typeface="Garamond Bold"/>
                <a:sym typeface="Garamond Bold"/>
              </a:rPr>
              <a:t>Subgroup Differences</a:t>
            </a:r>
          </a:p>
          <a:p>
            <a:pPr>
              <a:lnSpc>
                <a:spcPct val="150000"/>
              </a:lnSpc>
              <a:spcBef>
                <a:spcPct val="0"/>
              </a:spcBef>
            </a:pPr>
            <a:r>
              <a:rPr lang="en-US" sz="1900" dirty="0">
                <a:solidFill>
                  <a:srgbClr val="000000"/>
                </a:solidFill>
                <a:latin typeface="DM Sans"/>
                <a:sym typeface="DM Sans"/>
              </a:rPr>
              <a:t>Which campus subgroups consistently gave lower ratings?</a:t>
            </a:r>
          </a:p>
          <a:p>
            <a:pPr marL="342900" indent="-342900">
              <a:lnSpc>
                <a:spcPct val="150000"/>
              </a:lnSpc>
              <a:spcBef>
                <a:spcPct val="0"/>
              </a:spcBef>
              <a:buFont typeface="Arial" panose="020B0604020202020204" pitchFamily="34" charset="0"/>
              <a:buChar char="•"/>
            </a:pPr>
            <a:r>
              <a:rPr lang="en-US" sz="1900" dirty="0">
                <a:latin typeface="DM Sans" pitchFamily="2" charset="0"/>
              </a:rPr>
              <a:t>Subgroup(s)_________________________________</a:t>
            </a:r>
          </a:p>
          <a:p>
            <a:pPr marL="342900" indent="-342900">
              <a:lnSpc>
                <a:spcPct val="150000"/>
              </a:lnSpc>
              <a:spcBef>
                <a:spcPct val="0"/>
              </a:spcBef>
              <a:buFont typeface="Arial" panose="020B0604020202020204" pitchFamily="34" charset="0"/>
              <a:buChar char="•"/>
            </a:pPr>
            <a:r>
              <a:rPr lang="en-US" sz="1900" dirty="0">
                <a:latin typeface="DM Sans" pitchFamily="2" charset="0"/>
              </a:rPr>
              <a:t>Benchmark / subitems affected: __________________________________</a:t>
            </a:r>
          </a:p>
          <a:p>
            <a:pPr>
              <a:lnSpc>
                <a:spcPct val="150000"/>
              </a:lnSpc>
              <a:spcBef>
                <a:spcPct val="0"/>
              </a:spcBef>
            </a:pPr>
            <a:endParaRPr lang="en-US" sz="1900" dirty="0">
              <a:solidFill>
                <a:srgbClr val="000000"/>
              </a:solidFill>
              <a:latin typeface="DM Sans"/>
              <a:sym typeface="DM Sans"/>
            </a:endParaRPr>
          </a:p>
          <a:p>
            <a:r>
              <a:rPr lang="en-US" sz="3000" b="1" spc="71" dirty="0">
                <a:solidFill>
                  <a:srgbClr val="A51C30"/>
                </a:solidFill>
                <a:latin typeface="Garamond Bold"/>
              </a:rPr>
              <a:t>Insights/Question Raised</a:t>
            </a:r>
          </a:p>
          <a:p>
            <a:pPr>
              <a:lnSpc>
                <a:spcPct val="150000"/>
              </a:lnSpc>
              <a:spcBef>
                <a:spcPct val="0"/>
              </a:spcBef>
            </a:pPr>
            <a:r>
              <a:rPr lang="en-US" sz="1900" dirty="0">
                <a:solidFill>
                  <a:srgbClr val="000000"/>
                </a:solidFill>
                <a:latin typeface="DM Sans"/>
                <a:sym typeface="DM Sans"/>
              </a:rPr>
              <a:t>What does this deeper look suggest for interpretation or action?</a:t>
            </a:r>
            <a:endParaRPr lang="en-US" sz="1900" dirty="0">
              <a:latin typeface="DM Sans" pitchFamily="2" charset="0"/>
            </a:endParaRPr>
          </a:p>
          <a:p>
            <a:pPr>
              <a:lnSpc>
                <a:spcPct val="150000"/>
              </a:lnSpc>
              <a:spcBef>
                <a:spcPct val="0"/>
              </a:spcBef>
            </a:pPr>
            <a:r>
              <a:rPr lang="en-US" sz="1900" dirty="0">
                <a:latin typeface="DM Sans" pitchFamily="2" charset="0"/>
              </a:rPr>
              <a:t>__________________________________________________________________________________________________</a:t>
            </a:r>
          </a:p>
          <a:p>
            <a:pPr>
              <a:lnSpc>
                <a:spcPct val="150000"/>
              </a:lnSpc>
              <a:spcBef>
                <a:spcPct val="0"/>
              </a:spcBef>
            </a:pPr>
            <a:r>
              <a:rPr lang="en-US" sz="1900" dirty="0">
                <a:latin typeface="DM Sans" pitchFamily="2" charset="0"/>
              </a:rPr>
              <a:t>__________________________________________________________________________________________________.</a:t>
            </a:r>
          </a:p>
        </p:txBody>
      </p:sp>
      <p:sp>
        <p:nvSpPr>
          <p:cNvPr id="2" name="AutoShape 2">
            <a:extLst>
              <a:ext uri="{FF2B5EF4-FFF2-40B4-BE49-F238E27FC236}">
                <a16:creationId xmlns:a16="http://schemas.microsoft.com/office/drawing/2014/main" id="{02D600C8-1A67-7AFB-1806-6EDC0D98A574}"/>
              </a:ext>
            </a:extLst>
          </p:cNvPr>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a:extLst>
              <a:ext uri="{FF2B5EF4-FFF2-40B4-BE49-F238E27FC236}">
                <a16:creationId xmlns:a16="http://schemas.microsoft.com/office/drawing/2014/main" id="{B113EEB0-AF03-5CF3-6FDF-D831593AA0DB}"/>
              </a:ext>
            </a:extLst>
          </p:cNvPr>
          <p:cNvGrpSpPr/>
          <p:nvPr/>
        </p:nvGrpSpPr>
        <p:grpSpPr>
          <a:xfrm>
            <a:off x="0" y="9634321"/>
            <a:ext cx="18288000" cy="652679"/>
            <a:chOff x="0" y="0"/>
            <a:chExt cx="4816593" cy="171899"/>
          </a:xfrm>
        </p:grpSpPr>
        <p:sp>
          <p:nvSpPr>
            <p:cNvPr id="4" name="Freeform 4">
              <a:extLst>
                <a:ext uri="{FF2B5EF4-FFF2-40B4-BE49-F238E27FC236}">
                  <a16:creationId xmlns:a16="http://schemas.microsoft.com/office/drawing/2014/main" id="{DBC89C6D-2DFF-B576-60EF-411F31D16EA2}"/>
                </a:ext>
              </a:extLst>
            </p:cNvPr>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a:extLst>
                <a:ext uri="{FF2B5EF4-FFF2-40B4-BE49-F238E27FC236}">
                  <a16:creationId xmlns:a16="http://schemas.microsoft.com/office/drawing/2014/main" id="{447ECEE5-97EE-F3EE-A35F-6D4BB211CE9C}"/>
                </a:ext>
              </a:extLst>
            </p:cNvPr>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9" name="TextBox 9">
            <a:extLst>
              <a:ext uri="{FF2B5EF4-FFF2-40B4-BE49-F238E27FC236}">
                <a16:creationId xmlns:a16="http://schemas.microsoft.com/office/drawing/2014/main" id="{9E8CC93E-7129-B189-7097-4892ED2BB794}"/>
              </a:ext>
            </a:extLst>
          </p:cNvPr>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20" name="Group 20">
            <a:extLst>
              <a:ext uri="{FF2B5EF4-FFF2-40B4-BE49-F238E27FC236}">
                <a16:creationId xmlns:a16="http://schemas.microsoft.com/office/drawing/2014/main" id="{832C5C40-4B19-F8A9-61B1-E26EA87A69FE}"/>
              </a:ext>
            </a:extLst>
          </p:cNvPr>
          <p:cNvGrpSpPr/>
          <p:nvPr/>
        </p:nvGrpSpPr>
        <p:grpSpPr>
          <a:xfrm>
            <a:off x="13018196" y="412504"/>
            <a:ext cx="4771697" cy="1256933"/>
            <a:chOff x="0" y="0"/>
            <a:chExt cx="6362263" cy="1675910"/>
          </a:xfrm>
        </p:grpSpPr>
        <p:grpSp>
          <p:nvGrpSpPr>
            <p:cNvPr id="21" name="Group 21">
              <a:extLst>
                <a:ext uri="{FF2B5EF4-FFF2-40B4-BE49-F238E27FC236}">
                  <a16:creationId xmlns:a16="http://schemas.microsoft.com/office/drawing/2014/main" id="{CB2B6938-63FE-D53D-187E-FB5AA9AF13B2}"/>
                </a:ext>
              </a:extLst>
            </p:cNvPr>
            <p:cNvGrpSpPr/>
            <p:nvPr/>
          </p:nvGrpSpPr>
          <p:grpSpPr>
            <a:xfrm>
              <a:off x="0" y="0"/>
              <a:ext cx="6362263" cy="1675910"/>
              <a:chOff x="0" y="0"/>
              <a:chExt cx="1256743" cy="331044"/>
            </a:xfrm>
          </p:grpSpPr>
          <p:sp>
            <p:nvSpPr>
              <p:cNvPr id="22" name="Freeform 22">
                <a:extLst>
                  <a:ext uri="{FF2B5EF4-FFF2-40B4-BE49-F238E27FC236}">
                    <a16:creationId xmlns:a16="http://schemas.microsoft.com/office/drawing/2014/main" id="{F3A09496-6287-8174-7F27-80C10E5B7916}"/>
                  </a:ext>
                </a:extLst>
              </p:cNvPr>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23" name="TextBox 23">
                <a:extLst>
                  <a:ext uri="{FF2B5EF4-FFF2-40B4-BE49-F238E27FC236}">
                    <a16:creationId xmlns:a16="http://schemas.microsoft.com/office/drawing/2014/main" id="{BD83F34E-D856-13DC-F05F-5F4AC4E80BBE}"/>
                  </a:ext>
                </a:extLst>
              </p:cNvPr>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24" name="TextBox 24">
              <a:extLst>
                <a:ext uri="{FF2B5EF4-FFF2-40B4-BE49-F238E27FC236}">
                  <a16:creationId xmlns:a16="http://schemas.microsoft.com/office/drawing/2014/main" id="{E4B3D79C-788E-BF19-6655-D93C9256F3BF}"/>
                </a:ext>
              </a:extLst>
            </p:cNvPr>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dirty="0">
                  <a:solidFill>
                    <a:srgbClr val="000000"/>
                  </a:solidFill>
                  <a:latin typeface="Garamond"/>
                  <a:ea typeface="Garamond"/>
                  <a:cs typeface="Garamond"/>
                  <a:sym typeface="Garamond"/>
                </a:rPr>
                <a:t>Add Your Branding Here</a:t>
              </a:r>
            </a:p>
          </p:txBody>
        </p:sp>
      </p:grpSp>
      <p:sp>
        <p:nvSpPr>
          <p:cNvPr id="6" name="TextBox 7">
            <a:extLst>
              <a:ext uri="{FF2B5EF4-FFF2-40B4-BE49-F238E27FC236}">
                <a16:creationId xmlns:a16="http://schemas.microsoft.com/office/drawing/2014/main" id="{219A9BEF-C47F-483A-84E2-56064B319240}"/>
              </a:ext>
            </a:extLst>
          </p:cNvPr>
          <p:cNvSpPr txBox="1"/>
          <p:nvPr/>
        </p:nvSpPr>
        <p:spPr>
          <a:xfrm>
            <a:off x="1410053" y="425719"/>
            <a:ext cx="10324747" cy="1400704"/>
          </a:xfrm>
          <a:prstGeom prst="rect">
            <a:avLst/>
          </a:prstGeom>
        </p:spPr>
        <p:txBody>
          <a:bodyPr wrap="square" lIns="0" tIns="0" rIns="0" bIns="0" rtlCol="0" anchor="t">
            <a:spAutoFit/>
          </a:bodyPr>
          <a:lstStyle/>
          <a:p>
            <a:pPr>
              <a:lnSpc>
                <a:spcPts val="5599"/>
              </a:lnSpc>
              <a:spcBef>
                <a:spcPct val="0"/>
              </a:spcBef>
            </a:pPr>
            <a:r>
              <a:rPr lang="en-US" sz="3999" b="1" dirty="0">
                <a:solidFill>
                  <a:srgbClr val="A51C30"/>
                </a:solidFill>
                <a:latin typeface="Garamond Bold"/>
                <a:ea typeface="Garamond Bold"/>
                <a:cs typeface="Garamond Bold"/>
                <a:sym typeface="Garamond Bold"/>
              </a:rPr>
              <a:t>DEEPENING ANALYSIS: BEST &amp; WORST ASPECTS</a:t>
            </a:r>
          </a:p>
        </p:txBody>
      </p:sp>
    </p:spTree>
    <p:extLst>
      <p:ext uri="{BB962C8B-B14F-4D97-AF65-F5344CB8AC3E}">
        <p14:creationId xmlns:p14="http://schemas.microsoft.com/office/powerpoint/2010/main" val="1352312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1" y="927645"/>
              <a:ext cx="17987127" cy="910079"/>
            </a:xfrm>
            <a:prstGeom prst="rect">
              <a:avLst/>
            </a:prstGeom>
          </p:spPr>
          <p:txBody>
            <a:bodyPr lIns="0" tIns="0" rIns="0" bIns="0" rtlCol="0" anchor="t">
              <a:spAutoFit/>
            </a:bodyPr>
            <a:lstStyle/>
            <a:p>
              <a:pPr algn="l">
                <a:lnSpc>
                  <a:spcPts val="5599"/>
                </a:lnSpc>
                <a:spcBef>
                  <a:spcPct val="0"/>
                </a:spcBef>
              </a:pPr>
              <a:r>
                <a:rPr lang="en-US" sz="3999" b="1" dirty="0">
                  <a:solidFill>
                    <a:srgbClr val="A51C30"/>
                  </a:solidFill>
                  <a:latin typeface="Garamond Bold"/>
                  <a:ea typeface="Garamond Bold"/>
                  <a:cs typeface="Garamond Bold"/>
                  <a:sym typeface="Garamond Bold"/>
                </a:rPr>
                <a:t>HOW TO IMPROVE</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410052" y="5267960"/>
            <a:ext cx="8343548" cy="3099310"/>
          </a:xfrm>
          <a:prstGeom prst="rect">
            <a:avLst/>
          </a:prstGeom>
        </p:spPr>
        <p:txBody>
          <a:bodyPr wrap="square" lIns="0" tIns="0" rIns="0" bIns="0" rtlCol="0" anchor="t">
            <a:spAutoFit/>
          </a:bodyPr>
          <a:lstStyle/>
          <a:p>
            <a:pPr marL="410213"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Step 1:</a:t>
            </a:r>
            <a:r>
              <a:rPr lang="en-US" sz="1900" dirty="0">
                <a:solidFill>
                  <a:srgbClr val="000000"/>
                </a:solidFill>
                <a:latin typeface="DM Sans"/>
                <a:ea typeface="DM Sans"/>
                <a:cs typeface="DM Sans"/>
                <a:sym typeface="DM Sans"/>
              </a:rPr>
              <a:t> Go to "</a:t>
            </a:r>
            <a:r>
              <a:rPr lang="en-US" sz="1900" b="1" dirty="0">
                <a:solidFill>
                  <a:srgbClr val="000000"/>
                </a:solidFill>
                <a:latin typeface="DM Sans Bold"/>
                <a:ea typeface="DM Sans Bold"/>
                <a:cs typeface="DM Sans Bold"/>
                <a:sym typeface="DM Sans Bold"/>
              </a:rPr>
              <a:t>Preview &gt; Global Considerations: Other Perspectives“ </a:t>
            </a:r>
            <a:r>
              <a:rPr lang="en-US" sz="1900" dirty="0">
                <a:solidFill>
                  <a:srgbClr val="000000"/>
                </a:solidFill>
                <a:latin typeface="DM Sans" pitchFamily="2" charset="0"/>
                <a:ea typeface="DM Sans Bold"/>
                <a:cs typeface="DM Sans Bold"/>
                <a:sym typeface="DM Sans Bold"/>
              </a:rPr>
              <a:t>section of the CAO report.</a:t>
            </a:r>
            <a:r>
              <a:rPr lang="en-US" sz="1900" dirty="0">
                <a:solidFill>
                  <a:srgbClr val="000000"/>
                </a:solidFill>
                <a:latin typeface="DM Sans" pitchFamily="2" charset="0"/>
                <a:ea typeface="DM Sans"/>
                <a:cs typeface="DM Sans"/>
                <a:sym typeface="DM Sans"/>
              </a:rPr>
              <a:t> </a:t>
            </a:r>
            <a:r>
              <a:rPr lang="en-US" sz="1900" dirty="0">
                <a:solidFill>
                  <a:srgbClr val="000000"/>
                </a:solidFill>
                <a:latin typeface="DM Sans"/>
                <a:ea typeface="DM Sans"/>
                <a:cs typeface="DM Sans"/>
                <a:sym typeface="DM Sans"/>
              </a:rPr>
              <a:t>On slide 23, list five most common themes that faculty identified for improvement.</a:t>
            </a:r>
          </a:p>
          <a:p>
            <a:pPr algn="l">
              <a:lnSpc>
                <a:spcPts val="2660"/>
              </a:lnSpc>
            </a:pPr>
            <a:endParaRPr lang="en-US" sz="1900" dirty="0">
              <a:solidFill>
                <a:srgbClr val="000000"/>
              </a:solidFill>
              <a:latin typeface="DM Sans"/>
              <a:ea typeface="DM Sans"/>
              <a:cs typeface="DM Sans"/>
              <a:sym typeface="DM Sans"/>
            </a:endParaRPr>
          </a:p>
          <a:p>
            <a:pPr marL="410213"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Step 2</a:t>
            </a:r>
            <a:r>
              <a:rPr lang="en-US" sz="1900" dirty="0">
                <a:solidFill>
                  <a:srgbClr val="000000"/>
                </a:solidFill>
                <a:latin typeface="DM Sans"/>
                <a:ea typeface="DM Sans"/>
                <a:cs typeface="DM Sans"/>
                <a:sym typeface="DM Sans"/>
              </a:rPr>
              <a:t>: On the same page, take a screenshot of the bar graph “</a:t>
            </a:r>
            <a:r>
              <a:rPr lang="en-US" sz="1900" b="1" dirty="0">
                <a:solidFill>
                  <a:srgbClr val="000000"/>
                </a:solidFill>
                <a:latin typeface="DM Sans Bold"/>
                <a:ea typeface="DM Sans Bold"/>
                <a:cs typeface="DM Sans Bold"/>
                <a:sym typeface="DM Sans Bold"/>
              </a:rPr>
              <a:t>Institution as a place to work</a:t>
            </a:r>
            <a:r>
              <a:rPr lang="en-US" sz="1900" dirty="0">
                <a:solidFill>
                  <a:srgbClr val="000000"/>
                </a:solidFill>
                <a:latin typeface="DM Sans"/>
                <a:ea typeface="DM Sans"/>
                <a:cs typeface="DM Sans"/>
                <a:sym typeface="DM Sans"/>
              </a:rPr>
              <a:t>” and insert it to slide 23.</a:t>
            </a:r>
          </a:p>
          <a:p>
            <a:pPr marL="820425" lvl="2" indent="-273475" algn="l">
              <a:lnSpc>
                <a:spcPts val="2660"/>
              </a:lnSpc>
              <a:buFont typeface="Arial"/>
              <a:buChar char="⚬"/>
            </a:pPr>
            <a:r>
              <a:rPr lang="en-US" sz="1900" dirty="0">
                <a:solidFill>
                  <a:srgbClr val="000000"/>
                </a:solidFill>
                <a:latin typeface="DM Sans"/>
                <a:ea typeface="DM Sans"/>
                <a:cs typeface="DM Sans"/>
                <a:sym typeface="DM Sans"/>
              </a:rPr>
              <a:t>For Windows, press </a:t>
            </a:r>
            <a:r>
              <a:rPr lang="en-US" sz="1900" b="1" dirty="0">
                <a:solidFill>
                  <a:srgbClr val="000000"/>
                </a:solidFill>
                <a:latin typeface="DM Sans Bold"/>
                <a:ea typeface="DM Sans Bold"/>
                <a:cs typeface="DM Sans Bold"/>
                <a:sym typeface="DM Sans Bold"/>
              </a:rPr>
              <a:t>Windows logo </a:t>
            </a:r>
            <a:r>
              <a:rPr lang="en-US" sz="1900" b="1" dirty="0" err="1">
                <a:solidFill>
                  <a:srgbClr val="000000"/>
                </a:solidFill>
                <a:latin typeface="DM Sans Bold"/>
                <a:ea typeface="DM Sans Bold"/>
                <a:cs typeface="DM Sans Bold"/>
                <a:sym typeface="DM Sans Bold"/>
              </a:rPr>
              <a:t>key+Shift+S</a:t>
            </a:r>
            <a:r>
              <a:rPr lang="en-US" sz="1900" dirty="0">
                <a:solidFill>
                  <a:srgbClr val="000000"/>
                </a:solidFill>
                <a:latin typeface="DM Sans"/>
                <a:ea typeface="DM Sans"/>
                <a:cs typeface="DM Sans"/>
                <a:sym typeface="DM Sans"/>
              </a:rPr>
              <a:t> to open the snipping tool.</a:t>
            </a:r>
          </a:p>
          <a:p>
            <a:pPr marL="820425" lvl="2" indent="-273475" algn="l">
              <a:lnSpc>
                <a:spcPts val="2660"/>
              </a:lnSpc>
              <a:buFont typeface="Arial"/>
              <a:buChar char="⚬"/>
            </a:pPr>
            <a:r>
              <a:rPr lang="en-US" sz="1900" dirty="0">
                <a:solidFill>
                  <a:srgbClr val="000000"/>
                </a:solidFill>
                <a:latin typeface="DM Sans"/>
                <a:ea typeface="DM Sans"/>
                <a:cs typeface="DM Sans"/>
                <a:sym typeface="DM Sans"/>
              </a:rPr>
              <a:t>For Mac, press </a:t>
            </a:r>
            <a:r>
              <a:rPr lang="en-US" sz="1900" b="1" dirty="0">
                <a:solidFill>
                  <a:srgbClr val="000000"/>
                </a:solidFill>
                <a:latin typeface="DM Sans Bold"/>
                <a:ea typeface="DM Sans Bold"/>
                <a:cs typeface="DM Sans Bold"/>
                <a:sym typeface="DM Sans Bold"/>
              </a:rPr>
              <a:t>Shift + Command + 4</a:t>
            </a:r>
            <a:r>
              <a:rPr lang="en-US" sz="1900" dirty="0">
                <a:solidFill>
                  <a:srgbClr val="000000"/>
                </a:solidFill>
                <a:latin typeface="DM Sans"/>
                <a:ea typeface="DM Sans"/>
                <a:cs typeface="DM Sans"/>
                <a:sym typeface="DM Sans"/>
              </a:rPr>
              <a:t>.</a:t>
            </a:r>
          </a:p>
        </p:txBody>
      </p:sp>
      <p:sp>
        <p:nvSpPr>
          <p:cNvPr id="11" name="TextBox 11"/>
          <p:cNvSpPr txBox="1"/>
          <p:nvPr/>
        </p:nvSpPr>
        <p:spPr>
          <a:xfrm>
            <a:off x="1410052" y="4513554"/>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Coming up next: </a:t>
            </a:r>
          </a:p>
        </p:txBody>
      </p:sp>
      <p:sp>
        <p:nvSpPr>
          <p:cNvPr id="13" name="TextBox 13"/>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4" name="TextBox 12">
            <a:extLst>
              <a:ext uri="{FF2B5EF4-FFF2-40B4-BE49-F238E27FC236}">
                <a16:creationId xmlns:a16="http://schemas.microsoft.com/office/drawing/2014/main" id="{172F43D3-38A1-3635-511D-6DB385BC8CA5}"/>
              </a:ext>
            </a:extLst>
          </p:cNvPr>
          <p:cNvSpPr txBox="1"/>
          <p:nvPr/>
        </p:nvSpPr>
        <p:spPr>
          <a:xfrm>
            <a:off x="1410052" y="2531054"/>
            <a:ext cx="15849248" cy="1368067"/>
          </a:xfrm>
          <a:prstGeom prst="rect">
            <a:avLst/>
          </a:prstGeom>
        </p:spPr>
        <p:txBody>
          <a:bodyPr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At the end of the survey, we asked faculty, </a:t>
            </a:r>
            <a:r>
              <a:rPr lang="en-US" sz="1900" b="1" dirty="0">
                <a:solidFill>
                  <a:srgbClr val="000000"/>
                </a:solidFill>
                <a:latin typeface="DM Sans"/>
                <a:ea typeface="DM Sans"/>
                <a:cs typeface="DM Sans"/>
                <a:sym typeface="DM Sans"/>
              </a:rPr>
              <a:t>"What is the one thing your institution could do to improve the workplace for faculty?" </a:t>
            </a:r>
            <a:r>
              <a:rPr lang="en-US" sz="1900" dirty="0">
                <a:solidFill>
                  <a:srgbClr val="000000"/>
                </a:solidFill>
                <a:latin typeface="DM Sans"/>
                <a:ea typeface="DM Sans"/>
                <a:cs typeface="DM Sans"/>
                <a:sym typeface="DM Sans"/>
              </a:rPr>
              <a:t>These comments, redacted and coded thematically by COACHE, can add depth and context to the quantitative results you see earlier. </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Another “big picture” finding worth highlighting is your faculty respondents' </a:t>
            </a:r>
            <a:r>
              <a:rPr lang="en-US" sz="1900" b="1" dirty="0">
                <a:solidFill>
                  <a:srgbClr val="000000"/>
                </a:solidFill>
                <a:latin typeface="DM Sans"/>
                <a:ea typeface="DM Sans"/>
                <a:cs typeface="DM Sans"/>
                <a:sym typeface="DM Sans"/>
              </a:rPr>
              <a:t>overall satisfaction with your institution as a place to work</a:t>
            </a:r>
            <a:r>
              <a:rPr lang="en-US" sz="1900" dirty="0">
                <a:solidFill>
                  <a:srgbClr val="000000"/>
                </a:solidFill>
                <a:latin typeface="DM Sans"/>
                <a:ea typeface="DM Sans"/>
                <a:cs typeface="DM Sans"/>
                <a:sym typeface="DM Sans"/>
              </a:rPr>
              <a:t>.</a:t>
            </a:r>
          </a:p>
        </p:txBody>
      </p:sp>
      <p:pic>
        <p:nvPicPr>
          <p:cNvPr id="15" name="Picture 14">
            <a:extLst>
              <a:ext uri="{FF2B5EF4-FFF2-40B4-BE49-F238E27FC236}">
                <a16:creationId xmlns:a16="http://schemas.microsoft.com/office/drawing/2014/main" id="{79EBDFA0-E2CB-D6D7-6CDF-2389D3586B4D}"/>
              </a:ext>
            </a:extLst>
          </p:cNvPr>
          <p:cNvPicPr>
            <a:picLocks noChangeAspect="1"/>
          </p:cNvPicPr>
          <p:nvPr/>
        </p:nvPicPr>
        <p:blipFill>
          <a:blip r:embed="rId3"/>
          <a:stretch>
            <a:fillRect/>
          </a:stretch>
        </p:blipFill>
        <p:spPr>
          <a:xfrm>
            <a:off x="11114582" y="4364321"/>
            <a:ext cx="5763366" cy="4780386"/>
          </a:xfrm>
          <a:prstGeom prst="rect">
            <a:avLst/>
          </a:prstGeom>
        </p:spPr>
      </p:pic>
      <p:sp>
        <p:nvSpPr>
          <p:cNvPr id="16" name="Oval 15">
            <a:extLst>
              <a:ext uri="{FF2B5EF4-FFF2-40B4-BE49-F238E27FC236}">
                <a16:creationId xmlns:a16="http://schemas.microsoft.com/office/drawing/2014/main" id="{77758C36-80B6-363F-A1B6-D54A5985E313}"/>
              </a:ext>
            </a:extLst>
          </p:cNvPr>
          <p:cNvSpPr/>
          <p:nvPr/>
        </p:nvSpPr>
        <p:spPr>
          <a:xfrm>
            <a:off x="10753047" y="7048501"/>
            <a:ext cx="3039154" cy="11430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24500" y="2492954"/>
            <a:ext cx="15439000" cy="5491568"/>
          </a:xfrm>
          <a:prstGeom prst="rect">
            <a:avLst/>
          </a:prstGeom>
        </p:spPr>
        <p:txBody>
          <a:bodyPr lIns="0" tIns="0" rIns="0" bIns="0" rtlCol="0" anchor="t">
            <a:spAutoFit/>
          </a:bodyPr>
          <a:lstStyle/>
          <a:p>
            <a:pPr algn="l">
              <a:lnSpc>
                <a:spcPts val="4200"/>
              </a:lnSpc>
              <a:spcBef>
                <a:spcPct val="0"/>
              </a:spcBef>
            </a:pPr>
            <a:r>
              <a:rPr lang="en-US" sz="3000" b="1" dirty="0">
                <a:solidFill>
                  <a:srgbClr val="A51C30"/>
                </a:solidFill>
                <a:latin typeface="Garamond Bold"/>
                <a:ea typeface="Garamond Bold"/>
                <a:cs typeface="Garamond Bold"/>
                <a:sym typeface="Garamond Bold"/>
              </a:rPr>
              <a:t>Top 5 Most Common Themes Identified for Improvement:</a:t>
            </a:r>
          </a:p>
          <a:p>
            <a:pPr algn="l">
              <a:lnSpc>
                <a:spcPct val="150000"/>
              </a:lnSpc>
              <a:spcBef>
                <a:spcPct val="0"/>
              </a:spcBef>
            </a:pPr>
            <a:r>
              <a:rPr lang="en-US" sz="1899" dirty="0">
                <a:solidFill>
                  <a:srgbClr val="000000"/>
                </a:solidFill>
                <a:latin typeface="DM Sans"/>
                <a:ea typeface="DM Sans"/>
                <a:cs typeface="DM Sans"/>
                <a:sym typeface="DM Sans"/>
              </a:rPr>
              <a:t>The COACHE survey provided faculty the opportunity to answer an open-text question, "</a:t>
            </a:r>
            <a:r>
              <a:rPr lang="en-US" sz="1899" i="1" dirty="0">
                <a:solidFill>
                  <a:srgbClr val="000000"/>
                </a:solidFill>
                <a:latin typeface="DM Sans"/>
                <a:ea typeface="DM Sans"/>
                <a:cs typeface="DM Sans"/>
                <a:sym typeface="DM Sans"/>
              </a:rPr>
              <a:t>What is the one thing your institution could do to improve the workplace for faculty?“ </a:t>
            </a:r>
            <a:r>
              <a:rPr lang="en-US" sz="1899" dirty="0">
                <a:solidFill>
                  <a:srgbClr val="000000"/>
                </a:solidFill>
                <a:latin typeface="DM Sans"/>
                <a:ea typeface="DM Sans"/>
                <a:cs typeface="DM Sans"/>
                <a:sym typeface="DM Sans"/>
              </a:rPr>
              <a:t>Comments were redacted and coded thematically by COACHE. The five most common themes are:</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548005" lvl="1" indent="-342900">
              <a:lnSpc>
                <a:spcPct val="150000"/>
              </a:lnSpc>
              <a:buFont typeface="Arial" panose="020B0604020202020204" pitchFamily="34" charset="0"/>
              <a:buChar char="•"/>
            </a:pPr>
            <a:r>
              <a:rPr lang="en-US" sz="1900" dirty="0">
                <a:latin typeface="DM Sans" pitchFamily="2" charset="0"/>
              </a:rPr>
              <a:t>_________________________, ____% selected</a:t>
            </a:r>
          </a:p>
          <a:p>
            <a:pPr marL="205105" lvl="1">
              <a:lnSpc>
                <a:spcPct val="150000"/>
              </a:lnSpc>
            </a:pPr>
            <a:endParaRPr lang="en-US" sz="1899" dirty="0">
              <a:solidFill>
                <a:srgbClr val="000000"/>
              </a:solidFill>
              <a:latin typeface="DM Sans"/>
              <a:ea typeface="DM Sans"/>
              <a:cs typeface="DM Sans"/>
              <a:sym typeface="DM Sans"/>
            </a:endParaRPr>
          </a:p>
          <a:p>
            <a:pPr algn="l">
              <a:lnSpc>
                <a:spcPts val="4200"/>
              </a:lnSpc>
              <a:spcBef>
                <a:spcPct val="0"/>
              </a:spcBef>
            </a:pPr>
            <a:r>
              <a:rPr lang="en-US" sz="3000" b="1" dirty="0">
                <a:solidFill>
                  <a:srgbClr val="A51C30"/>
                </a:solidFill>
                <a:latin typeface="Garamond Bold"/>
                <a:ea typeface="Garamond Bold"/>
                <a:cs typeface="Garamond Bold"/>
                <a:sym typeface="Garamond Bold"/>
              </a:rPr>
              <a:t>Department as a Place to Work:</a:t>
            </a:r>
          </a:p>
          <a:p>
            <a:pPr algn="l">
              <a:lnSpc>
                <a:spcPts val="4200"/>
              </a:lnSpc>
              <a:spcBef>
                <a:spcPct val="0"/>
              </a:spcBef>
            </a:pPr>
            <a:endParaRPr lang="en-US" sz="3000" b="1" dirty="0">
              <a:solidFill>
                <a:srgbClr val="A51C30"/>
              </a:solidFill>
              <a:latin typeface="Garamond Bold"/>
              <a:ea typeface="Garamond Bold"/>
              <a:cs typeface="Garamond Bold"/>
              <a:sym typeface="Garamond Bold"/>
            </a:endParaRPr>
          </a:p>
          <a:p>
            <a:pPr algn="l">
              <a:lnSpc>
                <a:spcPts val="2659"/>
              </a:lnSpc>
              <a:spcBef>
                <a:spcPct val="0"/>
              </a:spcBef>
            </a:pPr>
            <a:endParaRPr lang="en-US" sz="3000" b="1" dirty="0">
              <a:solidFill>
                <a:srgbClr val="A51C30"/>
              </a:solidFill>
              <a:latin typeface="Garamond Bold"/>
              <a:ea typeface="Garamond Bold"/>
              <a:cs typeface="Garamond Bold"/>
              <a:sym typeface="Garamond Bold"/>
            </a:endParaRPr>
          </a:p>
        </p:txBody>
      </p:sp>
      <p:sp>
        <p:nvSpPr>
          <p:cNvPr id="3" name="TextBox 3"/>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4" name="AutoShape 4"/>
          <p:cNvSpPr/>
          <p:nvPr/>
        </p:nvSpPr>
        <p:spPr>
          <a:xfrm>
            <a:off x="1014252"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5" name="Group 5"/>
          <p:cNvGrpSpPr/>
          <p:nvPr/>
        </p:nvGrpSpPr>
        <p:grpSpPr>
          <a:xfrm>
            <a:off x="-14448" y="9634321"/>
            <a:ext cx="18288000" cy="652679"/>
            <a:chOff x="0" y="0"/>
            <a:chExt cx="4816593" cy="171899"/>
          </a:xfrm>
        </p:grpSpPr>
        <p:sp>
          <p:nvSpPr>
            <p:cNvPr id="6" name="Freeform 6"/>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7" name="TextBox 7"/>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410052" y="1054896"/>
            <a:ext cx="15439000" cy="679450"/>
          </a:xfrm>
          <a:prstGeom prst="rect">
            <a:avLst/>
          </a:prstGeom>
        </p:spPr>
        <p:txBody>
          <a:bodyPr lIns="0" tIns="0" rIns="0" bIns="0" rtlCol="0" anchor="t">
            <a:spAutoFit/>
          </a:bodyPr>
          <a:lstStyle/>
          <a:p>
            <a:pPr>
              <a:lnSpc>
                <a:spcPts val="5599"/>
              </a:lnSpc>
              <a:spcBef>
                <a:spcPct val="0"/>
              </a:spcBef>
            </a:pPr>
            <a:r>
              <a:rPr lang="en-US" sz="3999" b="1" dirty="0">
                <a:solidFill>
                  <a:srgbClr val="A51C30"/>
                </a:solidFill>
                <a:latin typeface="Garamond Bold"/>
                <a:ea typeface="Garamond Bold"/>
                <a:cs typeface="Garamond Bold"/>
                <a:sym typeface="Garamond Bold"/>
              </a:rPr>
              <a:t>HOW TO IMPROVE</a:t>
            </a:r>
          </a:p>
        </p:txBody>
      </p:sp>
      <p:sp>
        <p:nvSpPr>
          <p:cNvPr id="24" name="TextBox 24"/>
          <p:cNvSpPr txBox="1"/>
          <p:nvPr/>
        </p:nvSpPr>
        <p:spPr>
          <a:xfrm>
            <a:off x="-14448"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26" name="TextBox 26"/>
          <p:cNvSpPr txBox="1"/>
          <p:nvPr/>
        </p:nvSpPr>
        <p:spPr>
          <a:xfrm>
            <a:off x="7003241" y="4608155"/>
            <a:ext cx="4635998" cy="322077"/>
          </a:xfrm>
          <a:prstGeom prst="rect">
            <a:avLst/>
          </a:prstGeom>
        </p:spPr>
        <p:txBody>
          <a:bodyPr wrap="square" lIns="0" tIns="0" rIns="0" bIns="0" rtlCol="0" anchor="t">
            <a:spAutoFit/>
          </a:bodyPr>
          <a:lstStyle/>
          <a:p>
            <a:pPr lvl="0">
              <a:lnSpc>
                <a:spcPts val="2600"/>
              </a:lnSpc>
              <a:spcBef>
                <a:spcPct val="0"/>
              </a:spcBef>
            </a:pPr>
            <a:r>
              <a:rPr lang="en-US" sz="2000" b="1" spc="48" dirty="0">
                <a:solidFill>
                  <a:srgbClr val="FFFFFF"/>
                </a:solidFill>
                <a:latin typeface="Garamond Bold"/>
                <a:ea typeface="Garamond Bold"/>
                <a:cs typeface="Garamond Bold"/>
                <a:sym typeface="Garamond Bold"/>
              </a:rPr>
              <a:t>e.g., Facilities and Work Resources, 33%</a:t>
            </a:r>
          </a:p>
        </p:txBody>
      </p:sp>
      <p:sp>
        <p:nvSpPr>
          <p:cNvPr id="27" name="TextBox 27"/>
          <p:cNvSpPr txBox="1"/>
          <p:nvPr/>
        </p:nvSpPr>
        <p:spPr>
          <a:xfrm>
            <a:off x="1639930" y="5544197"/>
            <a:ext cx="4626086" cy="322076"/>
          </a:xfrm>
          <a:prstGeom prst="rect">
            <a:avLst/>
          </a:prstGeom>
        </p:spPr>
        <p:txBody>
          <a:bodyPr wrap="square" lIns="0" tIns="0" rIns="0" bIns="0" rtlCol="0" anchor="t">
            <a:spAutoFit/>
          </a:bodyPr>
          <a:lstStyle/>
          <a:p>
            <a:pPr lvl="0">
              <a:lnSpc>
                <a:spcPts val="2600"/>
              </a:lnSpc>
              <a:spcBef>
                <a:spcPct val="0"/>
              </a:spcBef>
            </a:pPr>
            <a:r>
              <a:rPr lang="en-US" sz="2000" b="1" spc="48" dirty="0">
                <a:solidFill>
                  <a:srgbClr val="FFFFFF"/>
                </a:solidFill>
                <a:latin typeface="Garamond Bold"/>
                <a:ea typeface="Garamond Bold"/>
                <a:cs typeface="Garamond Bold"/>
                <a:sym typeface="Garamond Bold"/>
              </a:rPr>
              <a:t>e.g., Facilities and Work Resources, 33%</a:t>
            </a:r>
          </a:p>
        </p:txBody>
      </p:sp>
      <p:grpSp>
        <p:nvGrpSpPr>
          <p:cNvPr id="31" name="Group 31"/>
          <p:cNvGrpSpPr/>
          <p:nvPr/>
        </p:nvGrpSpPr>
        <p:grpSpPr>
          <a:xfrm>
            <a:off x="13018196" y="412504"/>
            <a:ext cx="4771697" cy="1256933"/>
            <a:chOff x="0" y="0"/>
            <a:chExt cx="6362263" cy="1675910"/>
          </a:xfrm>
        </p:grpSpPr>
        <p:grpSp>
          <p:nvGrpSpPr>
            <p:cNvPr id="32" name="Group 32"/>
            <p:cNvGrpSpPr/>
            <p:nvPr/>
          </p:nvGrpSpPr>
          <p:grpSpPr>
            <a:xfrm>
              <a:off x="0" y="0"/>
              <a:ext cx="6362263" cy="1675910"/>
              <a:chOff x="0" y="0"/>
              <a:chExt cx="1256743" cy="331044"/>
            </a:xfrm>
          </p:grpSpPr>
          <p:sp>
            <p:nvSpPr>
              <p:cNvPr id="33" name="Freeform 33"/>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34" name="TextBox 34"/>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35" name="TextBox 35"/>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PART 4</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0" name="Picture 10"/>
          <p:cNvPicPr>
            <a:picLocks noChangeAspect="1"/>
          </p:cNvPicPr>
          <p:nvPr/>
        </p:nvPicPr>
        <p:blipFill>
          <a:blip r:embed="rId4"/>
          <a:stretch>
            <a:fillRect/>
          </a:stretch>
        </p:blipFill>
        <p:spPr>
          <a:xfrm>
            <a:off x="6057900" y="7132053"/>
            <a:ext cx="6172200" cy="1954530"/>
          </a:xfrm>
          <a:prstGeom prst="rect">
            <a:avLst/>
          </a:prstGeom>
        </p:spPr>
      </p:pic>
      <p:sp>
        <p:nvSpPr>
          <p:cNvPr id="12" name="TextBox 12"/>
          <p:cNvSpPr txBox="1"/>
          <p:nvPr/>
        </p:nvSpPr>
        <p:spPr>
          <a:xfrm>
            <a:off x="1796111" y="2763905"/>
            <a:ext cx="14695778" cy="1898651"/>
          </a:xfrm>
          <a:prstGeom prst="rect">
            <a:avLst/>
          </a:prstGeom>
        </p:spPr>
        <p:txBody>
          <a:bodyPr lIns="0" tIns="0" rIns="0" bIns="0" rtlCol="0" anchor="t">
            <a:spAutoFit/>
          </a:bodyPr>
          <a:lstStyle/>
          <a:p>
            <a:pPr algn="ctr">
              <a:lnSpc>
                <a:spcPts val="13999"/>
              </a:lnSpc>
            </a:pPr>
            <a:r>
              <a:rPr lang="en-US" sz="9999">
                <a:solidFill>
                  <a:srgbClr val="000000"/>
                </a:solidFill>
                <a:latin typeface="Adobe Garamond Pro"/>
                <a:ea typeface="Adobe Garamond Pro"/>
                <a:cs typeface="Adobe Garamond Pro"/>
                <a:sym typeface="Adobe Garamond Pro"/>
              </a:rPr>
              <a:t> DISSEMINATION PLAN</a:t>
            </a:r>
          </a:p>
        </p:txBody>
      </p:sp>
      <p:sp>
        <p:nvSpPr>
          <p:cNvPr id="13" name="TextBox 13"/>
          <p:cNvSpPr txBox="1"/>
          <p:nvPr/>
        </p:nvSpPr>
        <p:spPr>
          <a:xfrm>
            <a:off x="6236492" y="5440934"/>
            <a:ext cx="5815012" cy="1826526"/>
          </a:xfrm>
          <a:prstGeom prst="rect">
            <a:avLst/>
          </a:prstGeom>
        </p:spPr>
        <p:txBody>
          <a:bodyPr wrap="square" lIns="0" tIns="0" rIns="0" bIns="0" rtlCol="0" anchor="t">
            <a:spAutoFit/>
          </a:bodyPr>
          <a:lstStyle/>
          <a:p>
            <a:pPr marL="561345" lvl="1" indent="-280673" algn="l">
              <a:lnSpc>
                <a:spcPts val="3640"/>
              </a:lnSpc>
              <a:buFont typeface="Arial"/>
              <a:buChar char="•"/>
            </a:pPr>
            <a:r>
              <a:rPr lang="en-US" sz="2600" dirty="0">
                <a:solidFill>
                  <a:srgbClr val="000000"/>
                </a:solidFill>
                <a:latin typeface="DM Sans"/>
                <a:ea typeface="DM Sans"/>
                <a:cs typeface="DM Sans"/>
                <a:sym typeface="DM Sans"/>
              </a:rPr>
              <a:t>What Are We Already Doing?</a:t>
            </a:r>
          </a:p>
          <a:p>
            <a:pPr marL="561345" lvl="1" indent="-280673" algn="l">
              <a:lnSpc>
                <a:spcPts val="3640"/>
              </a:lnSpc>
              <a:buFont typeface="Arial"/>
              <a:buChar char="•"/>
            </a:pPr>
            <a:r>
              <a:rPr lang="en-US" sz="2600" dirty="0">
                <a:solidFill>
                  <a:srgbClr val="000000"/>
                </a:solidFill>
                <a:latin typeface="DM Sans"/>
                <a:ea typeface="DM Sans"/>
                <a:cs typeface="DM Sans"/>
                <a:sym typeface="DM Sans"/>
              </a:rPr>
              <a:t>What’s Next?</a:t>
            </a:r>
          </a:p>
          <a:p>
            <a:pPr marL="561345" lvl="1" indent="-280673" algn="l">
              <a:lnSpc>
                <a:spcPts val="3640"/>
              </a:lnSpc>
              <a:buFont typeface="Arial"/>
              <a:buChar char="•"/>
            </a:pPr>
            <a:r>
              <a:rPr lang="en-US" sz="2600" dirty="0">
                <a:solidFill>
                  <a:srgbClr val="000000"/>
                </a:solidFill>
                <a:latin typeface="DM Sans"/>
                <a:ea typeface="DM Sans"/>
                <a:cs typeface="DM Sans"/>
                <a:sym typeface="DM Sans"/>
              </a:rPr>
              <a:t>Planning What (and How) to Share</a:t>
            </a:r>
          </a:p>
          <a:p>
            <a:pPr marL="561345" lvl="1" indent="-280673" algn="l">
              <a:lnSpc>
                <a:spcPts val="3640"/>
              </a:lnSpc>
              <a:buFont typeface="Arial"/>
              <a:buChar char="•"/>
            </a:pPr>
            <a:r>
              <a:rPr lang="en-US" sz="2600" dirty="0">
                <a:solidFill>
                  <a:srgbClr val="000000"/>
                </a:solidFill>
                <a:latin typeface="DM Sans"/>
                <a:ea typeface="DM Sans"/>
                <a:cs typeface="DM Sans"/>
                <a:sym typeface="DM Sans"/>
              </a:rPr>
              <a:t>Things to Keep In Mind</a:t>
            </a:r>
          </a:p>
        </p:txBody>
      </p:sp>
      <p:sp>
        <p:nvSpPr>
          <p:cNvPr id="14" name="TextBox 13">
            <a:extLst>
              <a:ext uri="{FF2B5EF4-FFF2-40B4-BE49-F238E27FC236}">
                <a16:creationId xmlns:a16="http://schemas.microsoft.com/office/drawing/2014/main" id="{A4B2A0C1-055E-9B95-4620-54B3BE1A838A}"/>
              </a:ext>
            </a:extLst>
          </p:cNvPr>
          <p:cNvSpPr txBox="1"/>
          <p:nvPr/>
        </p:nvSpPr>
        <p:spPr>
          <a:xfrm>
            <a:off x="4571998" y="4560790"/>
            <a:ext cx="9144000" cy="646331"/>
          </a:xfrm>
          <a:prstGeom prst="rect">
            <a:avLst/>
          </a:prstGeom>
          <a:noFill/>
        </p:spPr>
        <p:txBody>
          <a:bodyPr wrap="square">
            <a:spAutoFit/>
          </a:bodyPr>
          <a:lstStyle/>
          <a:p>
            <a:pPr algn="ctr"/>
            <a:r>
              <a:rPr lang="en-US" sz="3600" dirty="0">
                <a:solidFill>
                  <a:srgbClr val="000000"/>
                </a:solidFill>
                <a:latin typeface="DM Sans" pitchFamily="2" charset="0"/>
                <a:ea typeface="Adobe Bengali"/>
                <a:cs typeface="Adobe Bengali"/>
              </a:rPr>
              <a:t>(p.24</a:t>
            </a:r>
            <a:r>
              <a:rPr lang="en-US" sz="3600" dirty="0">
                <a:solidFill>
                  <a:srgbClr val="000000"/>
                </a:solidFill>
                <a:latin typeface="DM Sans" pitchFamily="2" charset="0"/>
              </a:rPr>
              <a:t>-31</a:t>
            </a:r>
            <a:r>
              <a:rPr lang="en-US" sz="3600" dirty="0">
                <a:solidFill>
                  <a:srgbClr val="000000"/>
                </a:solidFill>
                <a:latin typeface="DM Sans" pitchFamily="2" charset="0"/>
                <a:ea typeface="Adobe Bengali"/>
                <a:cs typeface="Adobe Bengali"/>
              </a:rPr>
              <a:t>)</a:t>
            </a:r>
          </a:p>
        </p:txBody>
      </p:sp>
      <p:sp>
        <p:nvSpPr>
          <p:cNvPr id="15" name="TextBox 12">
            <a:extLst>
              <a:ext uri="{FF2B5EF4-FFF2-40B4-BE49-F238E27FC236}">
                <a16:creationId xmlns:a16="http://schemas.microsoft.com/office/drawing/2014/main" id="{1495DC21-9BE3-E2E1-5C28-3072E8E9A647}"/>
              </a:ext>
            </a:extLst>
          </p:cNvPr>
          <p:cNvSpPr txBox="1"/>
          <p:nvPr/>
        </p:nvSpPr>
        <p:spPr>
          <a:xfrm>
            <a:off x="6184491" y="8889574"/>
            <a:ext cx="5919014" cy="342530"/>
          </a:xfrm>
          <a:prstGeom prst="rect">
            <a:avLst/>
          </a:prstGeom>
        </p:spPr>
        <p:txBody>
          <a:bodyPr wrap="square" lIns="0" tIns="0" rIns="0" bIns="0" rtlCol="0" anchor="t">
            <a:spAutoFit/>
          </a:bodyPr>
          <a:lstStyle/>
          <a:p>
            <a:pPr algn="ctr">
              <a:lnSpc>
                <a:spcPts val="2799"/>
              </a:lnSpc>
            </a:pPr>
            <a:r>
              <a:rPr lang="en-US" sz="1999" dirty="0">
                <a:solidFill>
                  <a:srgbClr val="000000"/>
                </a:solidFill>
                <a:latin typeface="DM Sans"/>
                <a:ea typeface="DM Sans"/>
                <a:cs typeface="DM Sans"/>
                <a:sym typeface="DM Sans"/>
              </a:rPr>
              <a:t>Your progress with the workbook: 76% completed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0" y="927645"/>
              <a:ext cx="17987127" cy="880534"/>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WHAT ARE WE ALREADY DOING?</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1" name="TextBox 11"/>
          <p:cNvSpPr txBox="1"/>
          <p:nvPr/>
        </p:nvSpPr>
        <p:spPr>
          <a:xfrm>
            <a:off x="1410052" y="2512949"/>
            <a:ext cx="15849248" cy="675570"/>
          </a:xfrm>
          <a:prstGeom prst="rect">
            <a:avLst/>
          </a:prstGeom>
        </p:spPr>
        <p:txBody>
          <a:bodyPr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By digging into the report, you may now have some ideas of what to prioritize and how to shape early conversations. But remember, action planning is a multi-year effort. To get started, can you identify some “low-hanging fruit”?</a:t>
            </a:r>
          </a:p>
        </p:txBody>
      </p:sp>
      <p:sp>
        <p:nvSpPr>
          <p:cNvPr id="12" name="AutoShape 12"/>
          <p:cNvSpPr/>
          <p:nvPr/>
        </p:nvSpPr>
        <p:spPr>
          <a:xfrm>
            <a:off x="2082985" y="3400624"/>
            <a:ext cx="0" cy="1236869"/>
          </a:xfrm>
          <a:prstGeom prst="line">
            <a:avLst/>
          </a:prstGeom>
          <a:ln w="38100" cap="flat">
            <a:solidFill>
              <a:srgbClr val="696465"/>
            </a:solidFill>
            <a:prstDash val="solid"/>
            <a:headEnd type="none" w="sm" len="sm"/>
            <a:tailEnd type="none" w="sm" len="sm"/>
          </a:ln>
        </p:spPr>
        <p:txBody>
          <a:bodyPr/>
          <a:lstStyle/>
          <a:p>
            <a:endParaRPr lang="en-US"/>
          </a:p>
        </p:txBody>
      </p:sp>
      <p:sp>
        <p:nvSpPr>
          <p:cNvPr id="13" name="TextBox 13"/>
          <p:cNvSpPr txBox="1"/>
          <p:nvPr/>
        </p:nvSpPr>
        <p:spPr>
          <a:xfrm>
            <a:off x="2399795" y="3482919"/>
            <a:ext cx="14447326" cy="1021755"/>
          </a:xfrm>
          <a:prstGeom prst="rect">
            <a:avLst/>
          </a:prstGeom>
        </p:spPr>
        <p:txBody>
          <a:bodyPr lIns="0" tIns="0" rIns="0" bIns="0" rtlCol="0" anchor="t">
            <a:spAutoFit/>
          </a:bodyPr>
          <a:lstStyle/>
          <a:p>
            <a:pPr algn="l">
              <a:lnSpc>
                <a:spcPts val="2659"/>
              </a:lnSpc>
              <a:spcBef>
                <a:spcPct val="0"/>
              </a:spcBef>
            </a:pPr>
            <a:r>
              <a:rPr lang="en-US" sz="1899" b="1" dirty="0">
                <a:solidFill>
                  <a:srgbClr val="000000"/>
                </a:solidFill>
                <a:latin typeface="DM Sans Bold"/>
                <a:ea typeface="DM Sans Bold"/>
                <a:cs typeface="DM Sans Bold"/>
                <a:sym typeface="DM Sans Bold"/>
              </a:rPr>
              <a:t>One approach to this is by identifying what’s already underway at your institution.</a:t>
            </a:r>
            <a:r>
              <a:rPr lang="en-US" sz="1899" dirty="0">
                <a:solidFill>
                  <a:srgbClr val="000000"/>
                </a:solidFill>
                <a:latin typeface="DM Sans"/>
                <a:ea typeface="DM Sans"/>
                <a:cs typeface="DM Sans"/>
                <a:sym typeface="DM Sans"/>
              </a:rPr>
              <a:t> Faculty aren’t always aware of ongoing efforts—especially when they’re localized to a single department or unit. </a:t>
            </a:r>
            <a:r>
              <a:rPr lang="en-US" sz="1899" b="1" dirty="0">
                <a:solidFill>
                  <a:srgbClr val="000000"/>
                </a:solidFill>
                <a:latin typeface="DM Sans Bold"/>
                <a:ea typeface="DM Sans Bold"/>
                <a:cs typeface="DM Sans Bold"/>
                <a:sym typeface="DM Sans Bold"/>
              </a:rPr>
              <a:t>This is also a chance to find allies working on similar issues and avoid reinventing the wheel.</a:t>
            </a:r>
          </a:p>
        </p:txBody>
      </p:sp>
      <p:sp>
        <p:nvSpPr>
          <p:cNvPr id="14" name="TextBox 14"/>
          <p:cNvSpPr txBox="1"/>
          <p:nvPr/>
        </p:nvSpPr>
        <p:spPr>
          <a:xfrm>
            <a:off x="1410052" y="5668125"/>
            <a:ext cx="7410701" cy="3445559"/>
          </a:xfrm>
          <a:prstGeom prst="rect">
            <a:avLst/>
          </a:prstGeom>
        </p:spPr>
        <p:txBody>
          <a:bodyPr lIns="0" tIns="0" rIns="0" bIns="0" rtlCol="0" anchor="t">
            <a:spAutoFit/>
          </a:bodyPr>
          <a:lstStyle/>
          <a:p>
            <a:pPr marL="410213" lvl="1" indent="-205106" algn="l">
              <a:lnSpc>
                <a:spcPts val="2660"/>
              </a:lnSpc>
              <a:buFont typeface="Arial"/>
              <a:buChar char="•"/>
            </a:pPr>
            <a:r>
              <a:rPr lang="en-US" sz="1900" dirty="0">
                <a:solidFill>
                  <a:srgbClr val="000000"/>
                </a:solidFill>
                <a:latin typeface="DM Sans"/>
                <a:ea typeface="DM Sans"/>
                <a:cs typeface="DM Sans"/>
                <a:sym typeface="DM Sans"/>
              </a:rPr>
              <a:t>Which benchmarks or global view items are already being addressed by ongoing initiatives at your institution?</a:t>
            </a:r>
          </a:p>
          <a:p>
            <a:pPr algn="l">
              <a:lnSpc>
                <a:spcPts val="2660"/>
              </a:lnSpc>
            </a:pPr>
            <a:endParaRPr lang="en-US" sz="1900" dirty="0">
              <a:solidFill>
                <a:srgbClr val="000000"/>
              </a:solidFill>
              <a:latin typeface="DM Sans"/>
              <a:ea typeface="DM Sans"/>
              <a:cs typeface="DM Sans"/>
              <a:sym typeface="DM Sans"/>
            </a:endParaRPr>
          </a:p>
          <a:p>
            <a:pPr marL="410213" lvl="1" indent="-205106" algn="l">
              <a:lnSpc>
                <a:spcPts val="2660"/>
              </a:lnSpc>
              <a:buFont typeface="Arial"/>
              <a:buChar char="•"/>
            </a:pPr>
            <a:r>
              <a:rPr lang="en-US" sz="1900" dirty="0">
                <a:solidFill>
                  <a:srgbClr val="000000"/>
                </a:solidFill>
                <a:latin typeface="DM Sans"/>
                <a:ea typeface="DM Sans"/>
                <a:cs typeface="DM Sans"/>
                <a:sym typeface="DM Sans"/>
              </a:rPr>
              <a:t>Are those efforts widely known to the faculty most concerned about them?</a:t>
            </a:r>
          </a:p>
          <a:p>
            <a:pPr algn="l">
              <a:lnSpc>
                <a:spcPts val="2660"/>
              </a:lnSpc>
            </a:pPr>
            <a:endParaRPr lang="en-US" sz="1900" dirty="0">
              <a:solidFill>
                <a:srgbClr val="000000"/>
              </a:solidFill>
              <a:latin typeface="DM Sans"/>
              <a:ea typeface="DM Sans"/>
              <a:cs typeface="DM Sans"/>
              <a:sym typeface="DM Sans"/>
            </a:endParaRPr>
          </a:p>
          <a:p>
            <a:pPr marL="410213" lvl="1" indent="-205106" algn="l">
              <a:lnSpc>
                <a:spcPts val="2660"/>
              </a:lnSpc>
              <a:buFont typeface="Arial"/>
              <a:buChar char="•"/>
            </a:pPr>
            <a:r>
              <a:rPr lang="en-US" sz="1900" dirty="0">
                <a:solidFill>
                  <a:srgbClr val="000000"/>
                </a:solidFill>
                <a:latin typeface="DM Sans"/>
                <a:ea typeface="DM Sans"/>
                <a:cs typeface="DM Sans"/>
                <a:sym typeface="DM Sans"/>
              </a:rPr>
              <a:t>Who is currently involved in these initiatives? </a:t>
            </a:r>
          </a:p>
          <a:p>
            <a:pPr algn="l">
              <a:lnSpc>
                <a:spcPts val="2660"/>
              </a:lnSpc>
            </a:pPr>
            <a:endParaRPr lang="en-US" sz="1900" dirty="0">
              <a:solidFill>
                <a:srgbClr val="000000"/>
              </a:solidFill>
              <a:latin typeface="DM Sans"/>
              <a:ea typeface="DM Sans"/>
              <a:cs typeface="DM Sans"/>
              <a:sym typeface="DM Sans"/>
            </a:endParaRPr>
          </a:p>
          <a:p>
            <a:pPr marL="410213" lvl="1" indent="-205106" algn="l">
              <a:lnSpc>
                <a:spcPts val="2660"/>
              </a:lnSpc>
              <a:buFont typeface="Arial"/>
              <a:buChar char="•"/>
            </a:pPr>
            <a:r>
              <a:rPr lang="en-US" sz="1900" dirty="0">
                <a:solidFill>
                  <a:srgbClr val="000000"/>
                </a:solidFill>
                <a:latin typeface="DM Sans"/>
                <a:ea typeface="DM Sans"/>
                <a:cs typeface="DM Sans"/>
                <a:sym typeface="DM Sans"/>
              </a:rPr>
              <a:t>How can you align with existing committees or task forces? </a:t>
            </a:r>
          </a:p>
          <a:p>
            <a:pPr algn="l">
              <a:lnSpc>
                <a:spcPts val="2660"/>
              </a:lnSpc>
            </a:pPr>
            <a:endParaRPr lang="en-US" sz="1900" dirty="0">
              <a:solidFill>
                <a:srgbClr val="000000"/>
              </a:solidFill>
              <a:latin typeface="DM Sans"/>
              <a:ea typeface="DM Sans"/>
              <a:cs typeface="DM Sans"/>
              <a:sym typeface="DM Sans"/>
            </a:endParaRPr>
          </a:p>
        </p:txBody>
      </p:sp>
      <p:sp>
        <p:nvSpPr>
          <p:cNvPr id="15" name="TextBox 15"/>
          <p:cNvSpPr txBox="1"/>
          <p:nvPr/>
        </p:nvSpPr>
        <p:spPr>
          <a:xfrm>
            <a:off x="1410052" y="4913718"/>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Discuss with Your Team:  </a:t>
            </a:r>
          </a:p>
        </p:txBody>
      </p:sp>
      <p:sp>
        <p:nvSpPr>
          <p:cNvPr id="16" name="TextBox 16"/>
          <p:cNvSpPr txBox="1"/>
          <p:nvPr/>
        </p:nvSpPr>
        <p:spPr>
          <a:xfrm>
            <a:off x="9530278" y="4913718"/>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Coming up next: </a:t>
            </a:r>
          </a:p>
        </p:txBody>
      </p:sp>
      <p:sp>
        <p:nvSpPr>
          <p:cNvPr id="17" name="TextBox 17"/>
          <p:cNvSpPr txBox="1"/>
          <p:nvPr/>
        </p:nvSpPr>
        <p:spPr>
          <a:xfrm>
            <a:off x="9530278" y="5668125"/>
            <a:ext cx="7410701" cy="1021818"/>
          </a:xfrm>
          <a:prstGeom prst="rect">
            <a:avLst/>
          </a:prstGeom>
        </p:spPr>
        <p:txBody>
          <a:bodyPr lIns="0" tIns="0" rIns="0" bIns="0" rtlCol="0" anchor="t">
            <a:spAutoFit/>
          </a:bodyPr>
          <a:lstStyle/>
          <a:p>
            <a:pPr marL="410213" lvl="1" indent="-205106" algn="l">
              <a:lnSpc>
                <a:spcPts val="2660"/>
              </a:lnSpc>
              <a:buFont typeface="Arial"/>
              <a:buChar char="•"/>
            </a:pPr>
            <a:r>
              <a:rPr lang="en-US" sz="1900" dirty="0">
                <a:solidFill>
                  <a:srgbClr val="000000"/>
                </a:solidFill>
                <a:latin typeface="DM Sans"/>
                <a:ea typeface="DM Sans"/>
                <a:cs typeface="DM Sans"/>
                <a:sym typeface="DM Sans"/>
              </a:rPr>
              <a:t>Use the template on slide 27 to map current efforts and identify potential collaborators addressing the benchmark or area of concern.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5439000"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WHAT ARE WE ALREADY DOING?</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9" name="Group 9"/>
          <p:cNvGrpSpPr/>
          <p:nvPr/>
        </p:nvGrpSpPr>
        <p:grpSpPr>
          <a:xfrm>
            <a:off x="13018196" y="412504"/>
            <a:ext cx="4771697" cy="1256933"/>
            <a:chOff x="0" y="0"/>
            <a:chExt cx="6362263" cy="1675910"/>
          </a:xfrm>
        </p:grpSpPr>
        <p:grpSp>
          <p:nvGrpSpPr>
            <p:cNvPr id="10" name="Group 10"/>
            <p:cNvGrpSpPr/>
            <p:nvPr/>
          </p:nvGrpSpPr>
          <p:grpSpPr>
            <a:xfrm>
              <a:off x="0" y="0"/>
              <a:ext cx="6362263" cy="1675910"/>
              <a:chOff x="0" y="0"/>
              <a:chExt cx="1256743" cy="331044"/>
            </a:xfrm>
          </p:grpSpPr>
          <p:sp>
            <p:nvSpPr>
              <p:cNvPr id="11" name="Freeform 11"/>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2" name="TextBox 12"/>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3" name="TextBox 13"/>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graphicFrame>
        <p:nvGraphicFramePr>
          <p:cNvPr id="14" name="Table 13">
            <a:extLst>
              <a:ext uri="{FF2B5EF4-FFF2-40B4-BE49-F238E27FC236}">
                <a16:creationId xmlns:a16="http://schemas.microsoft.com/office/drawing/2014/main" id="{96F5BBEB-0646-EEB7-47E7-D9DDA1612CE1}"/>
              </a:ext>
            </a:extLst>
          </p:cNvPr>
          <p:cNvGraphicFramePr>
            <a:graphicFrameLocks noGrp="1"/>
          </p:cNvGraphicFramePr>
          <p:nvPr>
            <p:extLst>
              <p:ext uri="{D42A27DB-BD31-4B8C-83A1-F6EECF244321}">
                <p14:modId xmlns:p14="http://schemas.microsoft.com/office/powerpoint/2010/main" val="1853294624"/>
              </p:ext>
            </p:extLst>
          </p:nvPr>
        </p:nvGraphicFramePr>
        <p:xfrm>
          <a:off x="1422752" y="2324529"/>
          <a:ext cx="15426300" cy="6989581"/>
        </p:xfrm>
        <a:graphic>
          <a:graphicData uri="http://schemas.openxmlformats.org/drawingml/2006/table">
            <a:tbl>
              <a:tblPr firstRow="1" bandRow="1">
                <a:tableStyleId>{5940675A-B579-460E-94D1-54222C63F5DA}</a:tableStyleId>
              </a:tblPr>
              <a:tblGrid>
                <a:gridCol w="3856575">
                  <a:extLst>
                    <a:ext uri="{9D8B030D-6E8A-4147-A177-3AD203B41FA5}">
                      <a16:colId xmlns:a16="http://schemas.microsoft.com/office/drawing/2014/main" val="3286960687"/>
                    </a:ext>
                  </a:extLst>
                </a:gridCol>
                <a:gridCol w="3856575">
                  <a:extLst>
                    <a:ext uri="{9D8B030D-6E8A-4147-A177-3AD203B41FA5}">
                      <a16:colId xmlns:a16="http://schemas.microsoft.com/office/drawing/2014/main" val="211411794"/>
                    </a:ext>
                  </a:extLst>
                </a:gridCol>
                <a:gridCol w="3856575">
                  <a:extLst>
                    <a:ext uri="{9D8B030D-6E8A-4147-A177-3AD203B41FA5}">
                      <a16:colId xmlns:a16="http://schemas.microsoft.com/office/drawing/2014/main" val="3307510277"/>
                    </a:ext>
                  </a:extLst>
                </a:gridCol>
                <a:gridCol w="3856575">
                  <a:extLst>
                    <a:ext uri="{9D8B030D-6E8A-4147-A177-3AD203B41FA5}">
                      <a16:colId xmlns:a16="http://schemas.microsoft.com/office/drawing/2014/main" val="3079141404"/>
                    </a:ext>
                  </a:extLst>
                </a:gridCol>
              </a:tblGrid>
              <a:tr h="739730">
                <a:tc>
                  <a:txBody>
                    <a:bodyPr/>
                    <a:lstStyle/>
                    <a:p>
                      <a:pPr algn="ctr">
                        <a:buNone/>
                      </a:pPr>
                      <a:r>
                        <a:rPr lang="en-US" sz="2000" b="1" dirty="0">
                          <a:effectLst/>
                          <a:latin typeface="+mn-lt"/>
                        </a:rPr>
                        <a:t>Benchmarks/Global View Items</a:t>
                      </a:r>
                    </a:p>
                  </a:txBody>
                  <a:tcPr anchor="ctr"/>
                </a:tc>
                <a:tc>
                  <a:txBody>
                    <a:bodyPr/>
                    <a:lstStyle/>
                    <a:p>
                      <a:pPr algn="ctr">
                        <a:buNone/>
                      </a:pPr>
                      <a:r>
                        <a:rPr lang="en-US" sz="2000" b="1" dirty="0">
                          <a:effectLst/>
                          <a:latin typeface="+mn-lt"/>
                        </a:rPr>
                        <a:t>What’s Already Being Done?</a:t>
                      </a:r>
                    </a:p>
                  </a:txBody>
                  <a:tcPr anchor="ctr"/>
                </a:tc>
                <a:tc>
                  <a:txBody>
                    <a:bodyPr/>
                    <a:lstStyle/>
                    <a:p>
                      <a:pPr algn="ctr">
                        <a:buNone/>
                      </a:pPr>
                      <a:r>
                        <a:rPr lang="en-US" sz="2000" b="1" dirty="0">
                          <a:effectLst/>
                          <a:latin typeface="+mn-lt"/>
                        </a:rPr>
                        <a:t>Who’s Involved?</a:t>
                      </a:r>
                    </a:p>
                  </a:txBody>
                  <a:tcPr anchor="ctr"/>
                </a:tc>
                <a:tc>
                  <a:txBody>
                    <a:bodyPr/>
                    <a:lstStyle/>
                    <a:p>
                      <a:pPr algn="ctr">
                        <a:buNone/>
                      </a:pPr>
                      <a:r>
                        <a:rPr lang="en-US" sz="2000" b="1" dirty="0">
                          <a:effectLst/>
                          <a:latin typeface="+mn-lt"/>
                        </a:rPr>
                        <a:t>Immediate Next Step</a:t>
                      </a:r>
                    </a:p>
                  </a:txBody>
                  <a:tcPr anchor="ctr"/>
                </a:tc>
                <a:extLst>
                  <a:ext uri="{0D108BD9-81ED-4DB2-BD59-A6C34878D82A}">
                    <a16:rowId xmlns:a16="http://schemas.microsoft.com/office/drawing/2014/main" val="3777506766"/>
                  </a:ext>
                </a:extLst>
              </a:tr>
              <a:tr h="1207760">
                <a:tc>
                  <a:txBody>
                    <a:bodyPr/>
                    <a:lstStyle/>
                    <a:p>
                      <a:pPr>
                        <a:buNone/>
                      </a:pPr>
                      <a:r>
                        <a:rPr lang="en-US" sz="1800" i="1" dirty="0">
                          <a:effectLst/>
                          <a:latin typeface="+mn-lt"/>
                        </a:rPr>
                        <a:t>e.g., Support and recognition for interdisciplinary work (tenured faculty)</a:t>
                      </a:r>
                    </a:p>
                  </a:txBody>
                  <a:tcPr anchor="ctr"/>
                </a:tc>
                <a:tc>
                  <a:txBody>
                    <a:bodyPr/>
                    <a:lstStyle/>
                    <a:p>
                      <a:pPr>
                        <a:buNone/>
                      </a:pPr>
                      <a:r>
                        <a:rPr lang="en-US" sz="1800" i="1" dirty="0">
                          <a:effectLst/>
                          <a:latin typeface="+mn-lt"/>
                        </a:rPr>
                        <a:t>e.g., A cross-college research initiative offers seed grants for interdisciplinary projects</a:t>
                      </a:r>
                    </a:p>
                  </a:txBody>
                  <a:tcPr anchor="ctr"/>
                </a:tc>
                <a:tc>
                  <a:txBody>
                    <a:bodyPr/>
                    <a:lstStyle/>
                    <a:p>
                      <a:pPr>
                        <a:buNone/>
                      </a:pPr>
                      <a:r>
                        <a:rPr lang="en-US" sz="1800" i="1">
                          <a:effectLst/>
                          <a:latin typeface="+mn-lt"/>
                        </a:rPr>
                        <a:t>e.g., Office of Research</a:t>
                      </a:r>
                    </a:p>
                  </a:txBody>
                  <a:tcPr anchor="ctr"/>
                </a:tc>
                <a:tc>
                  <a:txBody>
                    <a:bodyPr/>
                    <a:lstStyle/>
                    <a:p>
                      <a:pPr>
                        <a:buNone/>
                      </a:pPr>
                      <a:r>
                        <a:rPr lang="en-US" sz="1800" i="1" dirty="0">
                          <a:effectLst/>
                          <a:latin typeface="+mn-lt"/>
                        </a:rPr>
                        <a:t>e.g., Share data bites from the report with the project lead; schedule a meeting to explore disseminating project results institution-wide</a:t>
                      </a:r>
                    </a:p>
                  </a:txBody>
                  <a:tcPr anchor="ctr"/>
                </a:tc>
                <a:extLst>
                  <a:ext uri="{0D108BD9-81ED-4DB2-BD59-A6C34878D82A}">
                    <a16:rowId xmlns:a16="http://schemas.microsoft.com/office/drawing/2014/main" val="4275986325"/>
                  </a:ext>
                </a:extLst>
              </a:tr>
              <a:tr h="1207760">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2501579384"/>
                  </a:ext>
                </a:extLst>
              </a:tr>
              <a:tr h="1207760">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958649808"/>
                  </a:ext>
                </a:extLst>
              </a:tr>
              <a:tr h="1207760">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659296420"/>
                  </a:ext>
                </a:extLst>
              </a:tr>
              <a:tr h="1418811">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130602758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0" y="927645"/>
              <a:ext cx="17987127" cy="880534"/>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MAPPING PRIORITIES: WHAT’S NEXT?</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410052" y="6974198"/>
            <a:ext cx="15080325" cy="1714315"/>
          </a:xfrm>
          <a:prstGeom prst="rect">
            <a:avLst/>
          </a:prstGeom>
        </p:spPr>
        <p:txBody>
          <a:bodyPr lIns="0" tIns="0" rIns="0" bIns="0" rtlCol="0" anchor="t">
            <a:spAutoFit/>
          </a:bodyPr>
          <a:lstStyle/>
          <a:p>
            <a:pPr marL="410213" lvl="1" indent="-205106" algn="l">
              <a:lnSpc>
                <a:spcPts val="2660"/>
              </a:lnSpc>
              <a:buFont typeface="Arial"/>
              <a:buChar char="•"/>
            </a:pPr>
            <a:r>
              <a:rPr lang="en-US" sz="1900" dirty="0">
                <a:solidFill>
                  <a:srgbClr val="000000"/>
                </a:solidFill>
                <a:latin typeface="DM Sans"/>
                <a:ea typeface="DM Sans"/>
                <a:cs typeface="DM Sans"/>
                <a:sym typeface="DM Sans"/>
              </a:rPr>
              <a:t>Work with your team to map the issues using the template on the next slide. Classify each issue as:</a:t>
            </a:r>
          </a:p>
          <a:p>
            <a:pPr marL="820425" lvl="2" indent="-273475" algn="l">
              <a:lnSpc>
                <a:spcPts val="2660"/>
              </a:lnSpc>
              <a:buFont typeface="Arial"/>
              <a:buChar char="⚬"/>
            </a:pPr>
            <a:r>
              <a:rPr lang="en-US" sz="1900" b="1" dirty="0">
                <a:solidFill>
                  <a:srgbClr val="000000"/>
                </a:solidFill>
                <a:latin typeface="DM Sans"/>
                <a:ea typeface="DM Sans"/>
                <a:cs typeface="DM Sans"/>
                <a:sym typeface="DM Sans"/>
              </a:rPr>
              <a:t>New vs. Ongoing (old) </a:t>
            </a:r>
            <a:r>
              <a:rPr lang="en-US" sz="1900" dirty="0">
                <a:solidFill>
                  <a:srgbClr val="000000"/>
                </a:solidFill>
                <a:latin typeface="DM Sans"/>
                <a:ea typeface="DM Sans"/>
                <a:cs typeface="DM Sans"/>
                <a:sym typeface="DM Sans"/>
              </a:rPr>
              <a:t>— Is this a newly surfaced concern, or a known issue?</a:t>
            </a:r>
          </a:p>
          <a:p>
            <a:pPr marL="820425" lvl="2" indent="-273475" algn="l">
              <a:lnSpc>
                <a:spcPts val="2660"/>
              </a:lnSpc>
              <a:buFont typeface="Arial"/>
              <a:buChar char="⚬"/>
            </a:pPr>
            <a:r>
              <a:rPr lang="en-US" sz="1900" b="1" dirty="0">
                <a:solidFill>
                  <a:srgbClr val="000000"/>
                </a:solidFill>
                <a:latin typeface="DM Sans"/>
                <a:ea typeface="DM Sans"/>
                <a:cs typeface="DM Sans"/>
                <a:sym typeface="DM Sans"/>
              </a:rPr>
              <a:t>Short-term vs. Long-term </a:t>
            </a:r>
            <a:r>
              <a:rPr lang="en-US" sz="1900" dirty="0">
                <a:solidFill>
                  <a:srgbClr val="000000"/>
                </a:solidFill>
                <a:latin typeface="DM Sans"/>
                <a:ea typeface="DM Sans"/>
                <a:cs typeface="DM Sans"/>
                <a:sym typeface="DM Sans"/>
              </a:rPr>
              <a:t>— Can this reasonably be addressed soon, or does it require sustained effort over time?</a:t>
            </a:r>
          </a:p>
          <a:p>
            <a:pPr marL="820425" lvl="2" indent="-273475" algn="l">
              <a:lnSpc>
                <a:spcPts val="2660"/>
              </a:lnSpc>
              <a:buFont typeface="Arial"/>
              <a:buChar char="⚬"/>
            </a:pPr>
            <a:r>
              <a:rPr lang="en-US" sz="1900" b="1" dirty="0">
                <a:solidFill>
                  <a:srgbClr val="000000"/>
                </a:solidFill>
                <a:latin typeface="DM Sans"/>
                <a:ea typeface="DM Sans"/>
                <a:cs typeface="DM Sans"/>
                <a:sym typeface="DM Sans"/>
              </a:rPr>
              <a:t>Who to invite to the conversation?</a:t>
            </a:r>
          </a:p>
          <a:p>
            <a:pPr algn="l">
              <a:lnSpc>
                <a:spcPts val="2660"/>
              </a:lnSpc>
            </a:pPr>
            <a:endParaRPr lang="en-US" sz="1900" dirty="0">
              <a:solidFill>
                <a:srgbClr val="000000"/>
              </a:solidFill>
              <a:latin typeface="DM Sans"/>
              <a:ea typeface="DM Sans"/>
              <a:cs typeface="DM Sans"/>
              <a:sym typeface="DM Sans"/>
            </a:endParaRPr>
          </a:p>
        </p:txBody>
      </p:sp>
      <p:sp>
        <p:nvSpPr>
          <p:cNvPr id="11" name="TextBox 11"/>
          <p:cNvSpPr txBox="1"/>
          <p:nvPr/>
        </p:nvSpPr>
        <p:spPr>
          <a:xfrm>
            <a:off x="1410052" y="6219792"/>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Coming up next: </a:t>
            </a:r>
          </a:p>
        </p:txBody>
      </p:sp>
      <p:sp>
        <p:nvSpPr>
          <p:cNvPr id="12" name="TextBox 12"/>
          <p:cNvSpPr txBox="1"/>
          <p:nvPr/>
        </p:nvSpPr>
        <p:spPr>
          <a:xfrm>
            <a:off x="1410052" y="2531054"/>
            <a:ext cx="15511379" cy="3990340"/>
          </a:xfrm>
          <a:prstGeom prst="rect">
            <a:avLst/>
          </a:prstGeom>
        </p:spPr>
        <p:txBody>
          <a:bodyPr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Good work! You’ve already:</a:t>
            </a:r>
          </a:p>
          <a:p>
            <a:pPr algn="l">
              <a:lnSpc>
                <a:spcPts val="2660"/>
              </a:lnSpc>
            </a:pPr>
            <a:r>
              <a:rPr lang="en-US" sz="1900" dirty="0">
                <a:solidFill>
                  <a:srgbClr val="000000"/>
                </a:solidFill>
                <a:latin typeface="DM Sans"/>
                <a:ea typeface="DM Sans"/>
                <a:cs typeface="DM Sans"/>
                <a:sym typeface="DM Sans"/>
              </a:rPr>
              <a:t> ✅ Reflected on your institutional why</a:t>
            </a:r>
          </a:p>
          <a:p>
            <a:pPr algn="l">
              <a:lnSpc>
                <a:spcPts val="2660"/>
              </a:lnSpc>
            </a:pPr>
            <a:r>
              <a:rPr lang="en-US" sz="1900" dirty="0">
                <a:solidFill>
                  <a:srgbClr val="000000"/>
                </a:solidFill>
                <a:latin typeface="DM Sans"/>
                <a:ea typeface="DM Sans"/>
                <a:cs typeface="DM Sans"/>
                <a:sym typeface="DM Sans"/>
              </a:rPr>
              <a:t> ✅ Reviewed strengths, weaknesses, best &amp; worst aspects</a:t>
            </a:r>
          </a:p>
          <a:p>
            <a:pPr algn="l">
              <a:lnSpc>
                <a:spcPts val="2660"/>
              </a:lnSpc>
            </a:pPr>
            <a:r>
              <a:rPr lang="en-US" sz="1900" dirty="0">
                <a:solidFill>
                  <a:srgbClr val="000000"/>
                </a:solidFill>
                <a:latin typeface="DM Sans"/>
                <a:ea typeface="DM Sans"/>
                <a:cs typeface="DM Sans"/>
                <a:sym typeface="DM Sans"/>
              </a:rPr>
              <a:t> ✅ Considered faculty suggestions for improvement</a:t>
            </a:r>
          </a:p>
          <a:p>
            <a:pPr algn="l">
              <a:lnSpc>
                <a:spcPts val="2660"/>
              </a:lnSpc>
            </a:pPr>
            <a:r>
              <a:rPr lang="en-US" sz="1900" dirty="0">
                <a:solidFill>
                  <a:srgbClr val="000000"/>
                </a:solidFill>
                <a:latin typeface="DM Sans"/>
                <a:ea typeface="DM Sans"/>
                <a:cs typeface="DM Sans"/>
                <a:sym typeface="DM Sans"/>
              </a:rPr>
              <a:t> ✅ Identified what’s already underway</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Now it’s time to prioritize.</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Not every issue can (or should) be addressed at once—some are long-standing and systemic, others are emerging and time-sensitive. Mapping your issues helps clarify where to focus your energy now and who you need to engage to make progress.</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endParaRPr lang="en-US" sz="1900" dirty="0">
              <a:solidFill>
                <a:srgbClr val="000000"/>
              </a:solidFill>
              <a:latin typeface="DM Sans"/>
              <a:ea typeface="DM Sans"/>
              <a:cs typeface="DM Sans"/>
              <a:sym typeface="DM Sans"/>
            </a:endParaRPr>
          </a:p>
        </p:txBody>
      </p:sp>
      <p:sp>
        <p:nvSpPr>
          <p:cNvPr id="13" name="TextBox 13"/>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5439000"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MAPPING PRIORITIES: WHAT’S NEXT?</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9" name="Group 9"/>
          <p:cNvGrpSpPr/>
          <p:nvPr/>
        </p:nvGrpSpPr>
        <p:grpSpPr>
          <a:xfrm>
            <a:off x="13018196" y="412504"/>
            <a:ext cx="4771697" cy="1256933"/>
            <a:chOff x="0" y="0"/>
            <a:chExt cx="6362263" cy="1675910"/>
          </a:xfrm>
        </p:grpSpPr>
        <p:grpSp>
          <p:nvGrpSpPr>
            <p:cNvPr id="10" name="Group 10"/>
            <p:cNvGrpSpPr/>
            <p:nvPr/>
          </p:nvGrpSpPr>
          <p:grpSpPr>
            <a:xfrm>
              <a:off x="0" y="0"/>
              <a:ext cx="6362263" cy="1675910"/>
              <a:chOff x="0" y="0"/>
              <a:chExt cx="1256743" cy="331044"/>
            </a:xfrm>
          </p:grpSpPr>
          <p:sp>
            <p:nvSpPr>
              <p:cNvPr id="11" name="Freeform 11"/>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2" name="TextBox 12"/>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3" name="TextBox 13"/>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graphicFrame>
        <p:nvGraphicFramePr>
          <p:cNvPr id="14" name="Table 13">
            <a:extLst>
              <a:ext uri="{FF2B5EF4-FFF2-40B4-BE49-F238E27FC236}">
                <a16:creationId xmlns:a16="http://schemas.microsoft.com/office/drawing/2014/main" id="{726604E8-BFC3-B41C-55E1-D123B457D93E}"/>
              </a:ext>
            </a:extLst>
          </p:cNvPr>
          <p:cNvGraphicFramePr>
            <a:graphicFrameLocks noGrp="1"/>
          </p:cNvGraphicFramePr>
          <p:nvPr>
            <p:extLst>
              <p:ext uri="{D42A27DB-BD31-4B8C-83A1-F6EECF244321}">
                <p14:modId xmlns:p14="http://schemas.microsoft.com/office/powerpoint/2010/main" val="2668471969"/>
              </p:ext>
            </p:extLst>
          </p:nvPr>
        </p:nvGraphicFramePr>
        <p:xfrm>
          <a:off x="1422752" y="2324529"/>
          <a:ext cx="15426300" cy="6989581"/>
        </p:xfrm>
        <a:graphic>
          <a:graphicData uri="http://schemas.openxmlformats.org/drawingml/2006/table">
            <a:tbl>
              <a:tblPr firstRow="1" bandRow="1">
                <a:tableStyleId>{5940675A-B579-460E-94D1-54222C63F5DA}</a:tableStyleId>
              </a:tblPr>
              <a:tblGrid>
                <a:gridCol w="3856575">
                  <a:extLst>
                    <a:ext uri="{9D8B030D-6E8A-4147-A177-3AD203B41FA5}">
                      <a16:colId xmlns:a16="http://schemas.microsoft.com/office/drawing/2014/main" val="3286960687"/>
                    </a:ext>
                  </a:extLst>
                </a:gridCol>
                <a:gridCol w="3856575">
                  <a:extLst>
                    <a:ext uri="{9D8B030D-6E8A-4147-A177-3AD203B41FA5}">
                      <a16:colId xmlns:a16="http://schemas.microsoft.com/office/drawing/2014/main" val="211411794"/>
                    </a:ext>
                  </a:extLst>
                </a:gridCol>
                <a:gridCol w="3856575">
                  <a:extLst>
                    <a:ext uri="{9D8B030D-6E8A-4147-A177-3AD203B41FA5}">
                      <a16:colId xmlns:a16="http://schemas.microsoft.com/office/drawing/2014/main" val="3307510277"/>
                    </a:ext>
                  </a:extLst>
                </a:gridCol>
                <a:gridCol w="3856575">
                  <a:extLst>
                    <a:ext uri="{9D8B030D-6E8A-4147-A177-3AD203B41FA5}">
                      <a16:colId xmlns:a16="http://schemas.microsoft.com/office/drawing/2014/main" val="3079141404"/>
                    </a:ext>
                  </a:extLst>
                </a:gridCol>
              </a:tblGrid>
              <a:tr h="739730">
                <a:tc>
                  <a:txBody>
                    <a:bodyPr/>
                    <a:lstStyle/>
                    <a:p>
                      <a:pPr algn="ctr">
                        <a:buNone/>
                      </a:pPr>
                      <a:r>
                        <a:rPr lang="en-US" sz="2000" b="1" dirty="0">
                          <a:effectLst/>
                          <a:latin typeface="+mn-lt"/>
                        </a:rPr>
                        <a:t>Issues Identified</a:t>
                      </a:r>
                    </a:p>
                  </a:txBody>
                  <a:tcPr anchor="ctr"/>
                </a:tc>
                <a:tc>
                  <a:txBody>
                    <a:bodyPr/>
                    <a:lstStyle/>
                    <a:p>
                      <a:pPr algn="ctr">
                        <a:buNone/>
                      </a:pPr>
                      <a:r>
                        <a:rPr lang="en-US" sz="2000" b="1" dirty="0">
                          <a:effectLst/>
                          <a:latin typeface="+mn-lt"/>
                        </a:rPr>
                        <a:t>New or Ongoing?</a:t>
                      </a:r>
                    </a:p>
                  </a:txBody>
                  <a:tcPr anchor="ctr"/>
                </a:tc>
                <a:tc>
                  <a:txBody>
                    <a:bodyPr/>
                    <a:lstStyle/>
                    <a:p>
                      <a:pPr algn="ctr">
                        <a:buNone/>
                      </a:pPr>
                      <a:r>
                        <a:rPr lang="en-US" sz="2000" b="1" dirty="0">
                          <a:effectLst/>
                          <a:latin typeface="+mn-lt"/>
                        </a:rPr>
                        <a:t>Short-term or Long-term?</a:t>
                      </a:r>
                    </a:p>
                  </a:txBody>
                  <a:tcPr anchor="ctr"/>
                </a:tc>
                <a:tc>
                  <a:txBody>
                    <a:bodyPr/>
                    <a:lstStyle/>
                    <a:p>
                      <a:pPr algn="ctr">
                        <a:buNone/>
                      </a:pPr>
                      <a:r>
                        <a:rPr lang="en-US" sz="2000" b="1" dirty="0">
                          <a:effectLst/>
                          <a:latin typeface="+mn-lt"/>
                        </a:rPr>
                        <a:t>Who to Invite to the Conversation?</a:t>
                      </a:r>
                    </a:p>
                  </a:txBody>
                  <a:tcPr anchor="ctr"/>
                </a:tc>
                <a:extLst>
                  <a:ext uri="{0D108BD9-81ED-4DB2-BD59-A6C34878D82A}">
                    <a16:rowId xmlns:a16="http://schemas.microsoft.com/office/drawing/2014/main" val="3777506766"/>
                  </a:ext>
                </a:extLst>
              </a:tr>
              <a:tr h="1207760">
                <a:tc>
                  <a:txBody>
                    <a:bodyPr/>
                    <a:lstStyle/>
                    <a:p>
                      <a:pPr>
                        <a:buNone/>
                      </a:pPr>
                      <a:r>
                        <a:rPr lang="en-US" sz="1800" i="1" dirty="0">
                          <a:effectLst/>
                          <a:latin typeface="+mn-lt"/>
                        </a:rPr>
                        <a:t>e.g., Support for faculty who are mentors for other faculty</a:t>
                      </a:r>
                    </a:p>
                  </a:txBody>
                  <a:tcPr anchor="ctr"/>
                </a:tc>
                <a:tc>
                  <a:txBody>
                    <a:bodyPr/>
                    <a:lstStyle/>
                    <a:p>
                      <a:pPr>
                        <a:buNone/>
                      </a:pPr>
                      <a:r>
                        <a:rPr lang="en-US" sz="1800" i="1" dirty="0">
                          <a:effectLst/>
                          <a:latin typeface="+mn-lt"/>
                        </a:rPr>
                        <a:t>e.g., New</a:t>
                      </a:r>
                    </a:p>
                  </a:txBody>
                  <a:tcPr anchor="ctr"/>
                </a:tc>
                <a:tc>
                  <a:txBody>
                    <a:bodyPr/>
                    <a:lstStyle/>
                    <a:p>
                      <a:pPr>
                        <a:buNone/>
                      </a:pPr>
                      <a:r>
                        <a:rPr lang="en-US" sz="1800" i="1" dirty="0">
                          <a:effectLst/>
                          <a:latin typeface="+mn-lt"/>
                        </a:rPr>
                        <a:t>e.g., Short-term</a:t>
                      </a:r>
                    </a:p>
                  </a:txBody>
                  <a:tcPr anchor="ctr"/>
                </a:tc>
                <a:tc>
                  <a:txBody>
                    <a:bodyPr/>
                    <a:lstStyle/>
                    <a:p>
                      <a:pPr>
                        <a:buNone/>
                      </a:pPr>
                      <a:r>
                        <a:rPr lang="en-US" sz="1800" i="1" dirty="0">
                          <a:effectLst/>
                          <a:latin typeface="+mn-lt"/>
                        </a:rPr>
                        <a:t>e.g., Provost’s Office, Faculty Development Committee, department chairs, current faculty mentors</a:t>
                      </a:r>
                    </a:p>
                  </a:txBody>
                  <a:tcPr anchor="ctr"/>
                </a:tc>
                <a:extLst>
                  <a:ext uri="{0D108BD9-81ED-4DB2-BD59-A6C34878D82A}">
                    <a16:rowId xmlns:a16="http://schemas.microsoft.com/office/drawing/2014/main" val="4275986325"/>
                  </a:ext>
                </a:extLst>
              </a:tr>
              <a:tr h="1207760">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2501579384"/>
                  </a:ext>
                </a:extLst>
              </a:tr>
              <a:tr h="1207760">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958649808"/>
                  </a:ext>
                </a:extLst>
              </a:tr>
              <a:tr h="1207760">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659296420"/>
                  </a:ext>
                </a:extLst>
              </a:tr>
              <a:tr h="1418811">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130602758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0" y="927645"/>
              <a:ext cx="17987127" cy="880534"/>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PLANNING WHAT (AND HOW) TO SHARE</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416471" y="8711632"/>
            <a:ext cx="15842829" cy="323215"/>
          </a:xfrm>
          <a:prstGeom prst="rect">
            <a:avLst/>
          </a:prstGeom>
        </p:spPr>
        <p:txBody>
          <a:bodyPr lIns="0" tIns="0" rIns="0" bIns="0" rtlCol="0" anchor="t">
            <a:spAutoFit/>
          </a:bodyPr>
          <a:lstStyle/>
          <a:p>
            <a:pPr marL="410213" lvl="1" indent="-205106" algn="l">
              <a:lnSpc>
                <a:spcPts val="2660"/>
              </a:lnSpc>
              <a:buFont typeface="Arial"/>
              <a:buChar char="•"/>
            </a:pPr>
            <a:r>
              <a:rPr lang="en-US" sz="1900">
                <a:solidFill>
                  <a:srgbClr val="000000"/>
                </a:solidFill>
                <a:latin typeface="DM Sans"/>
                <a:ea typeface="DM Sans"/>
                <a:cs typeface="DM Sans"/>
                <a:sym typeface="DM Sans"/>
              </a:rPr>
              <a:t>Use the template up next, map out what and how to share, and the level of effort required, for each audience group you plan to reach.</a:t>
            </a:r>
          </a:p>
        </p:txBody>
      </p:sp>
      <p:sp>
        <p:nvSpPr>
          <p:cNvPr id="11" name="TextBox 11"/>
          <p:cNvSpPr txBox="1"/>
          <p:nvPr/>
        </p:nvSpPr>
        <p:spPr>
          <a:xfrm>
            <a:off x="1396988" y="8016308"/>
            <a:ext cx="6945139" cy="507365"/>
          </a:xfrm>
          <a:prstGeom prst="rect">
            <a:avLst/>
          </a:prstGeom>
        </p:spPr>
        <p:txBody>
          <a:bodyPr lIns="0" tIns="0" rIns="0" bIns="0" rtlCol="0" anchor="t">
            <a:spAutoFit/>
          </a:bodyPr>
          <a:lstStyle/>
          <a:p>
            <a:pPr algn="l">
              <a:lnSpc>
                <a:spcPts val="4060"/>
              </a:lnSpc>
            </a:pPr>
            <a:r>
              <a:rPr lang="en-US" sz="2900" b="1" dirty="0">
                <a:solidFill>
                  <a:srgbClr val="A51C30"/>
                </a:solidFill>
                <a:latin typeface="Garamond Bold"/>
                <a:ea typeface="Garamond Bold"/>
                <a:cs typeface="Garamond Bold"/>
                <a:sym typeface="Garamond Bold"/>
              </a:rPr>
              <a:t>Coming up next: </a:t>
            </a:r>
          </a:p>
        </p:txBody>
      </p:sp>
      <p:sp>
        <p:nvSpPr>
          <p:cNvPr id="12" name="TextBox 12"/>
          <p:cNvSpPr txBox="1"/>
          <p:nvPr/>
        </p:nvSpPr>
        <p:spPr>
          <a:xfrm>
            <a:off x="1410052" y="2531054"/>
            <a:ext cx="15511379" cy="2753061"/>
          </a:xfrm>
          <a:prstGeom prst="rect">
            <a:avLst/>
          </a:prstGeom>
        </p:spPr>
        <p:txBody>
          <a:bodyPr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Once you’ve reviewed your survey results, the next step is deciding what to share, how much detail to include, and through which channels. Your choices should reflect:</a:t>
            </a:r>
          </a:p>
          <a:p>
            <a:pPr marL="410211"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Strategic priorities</a:t>
            </a:r>
            <a:r>
              <a:rPr lang="en-US" sz="1900" dirty="0">
                <a:solidFill>
                  <a:srgbClr val="000000"/>
                </a:solidFill>
                <a:latin typeface="DM Sans"/>
                <a:ea typeface="DM Sans"/>
                <a:cs typeface="DM Sans"/>
                <a:sym typeface="DM Sans"/>
              </a:rPr>
              <a:t>: Which themes or issues align most closely with your audience?</a:t>
            </a:r>
          </a:p>
          <a:p>
            <a:pPr marL="410211"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Audience needs</a:t>
            </a:r>
            <a:r>
              <a:rPr lang="en-US" sz="1900" dirty="0">
                <a:solidFill>
                  <a:srgbClr val="000000"/>
                </a:solidFill>
                <a:latin typeface="DM Sans"/>
                <a:ea typeface="DM Sans"/>
                <a:cs typeface="DM Sans"/>
                <a:sym typeface="DM Sans"/>
              </a:rPr>
              <a:t>: What level of detail will engage them without overwhelming?</a:t>
            </a:r>
          </a:p>
          <a:p>
            <a:pPr marL="410211"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Available resources</a:t>
            </a:r>
            <a:r>
              <a:rPr lang="en-US" sz="1900" dirty="0">
                <a:solidFill>
                  <a:srgbClr val="000000"/>
                </a:solidFill>
                <a:latin typeface="DM Sans"/>
                <a:ea typeface="DM Sans"/>
                <a:cs typeface="DM Sans"/>
                <a:sym typeface="DM Sans"/>
              </a:rPr>
              <a:t>: Do you have design or data support—or just a small team with limited time?</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No matter your resources, there are simple, effective ways to communicate your findings. Consider the following examples:</a:t>
            </a:r>
          </a:p>
          <a:p>
            <a:pPr algn="l">
              <a:lnSpc>
                <a:spcPts val="2660"/>
              </a:lnSpc>
            </a:pPr>
            <a:endParaRPr lang="en-US" sz="1900" dirty="0">
              <a:solidFill>
                <a:srgbClr val="000000"/>
              </a:solidFill>
              <a:latin typeface="DM Sans"/>
              <a:ea typeface="DM Sans"/>
              <a:cs typeface="DM Sans"/>
              <a:sym typeface="DM Sans"/>
            </a:endParaRPr>
          </a:p>
        </p:txBody>
      </p:sp>
      <p:sp>
        <p:nvSpPr>
          <p:cNvPr id="13" name="TextBox 13"/>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4" name="TextBox 14"/>
          <p:cNvSpPr txBox="1"/>
          <p:nvPr/>
        </p:nvSpPr>
        <p:spPr>
          <a:xfrm>
            <a:off x="1410052" y="5037332"/>
            <a:ext cx="6945139" cy="507365"/>
          </a:xfrm>
          <a:prstGeom prst="rect">
            <a:avLst/>
          </a:prstGeom>
        </p:spPr>
        <p:txBody>
          <a:bodyPr lIns="0" tIns="0" rIns="0" bIns="0" rtlCol="0" anchor="t">
            <a:spAutoFit/>
          </a:bodyPr>
          <a:lstStyle/>
          <a:p>
            <a:pPr algn="l">
              <a:lnSpc>
                <a:spcPts val="4060"/>
              </a:lnSpc>
            </a:pPr>
            <a:r>
              <a:rPr lang="en-US" sz="2900" b="1">
                <a:solidFill>
                  <a:srgbClr val="A51C30"/>
                </a:solidFill>
                <a:latin typeface="Garamond Bold"/>
                <a:ea typeface="Garamond Bold"/>
                <a:cs typeface="Garamond Bold"/>
                <a:sym typeface="Garamond Bold"/>
              </a:rPr>
              <a:t>Resource-Tiered Sharing Examples</a:t>
            </a:r>
          </a:p>
        </p:txBody>
      </p:sp>
      <p:graphicFrame>
        <p:nvGraphicFramePr>
          <p:cNvPr id="16" name="Table 15">
            <a:extLst>
              <a:ext uri="{FF2B5EF4-FFF2-40B4-BE49-F238E27FC236}">
                <a16:creationId xmlns:a16="http://schemas.microsoft.com/office/drawing/2014/main" id="{B79AE167-D14A-8745-BC82-B62403C1E7CB}"/>
              </a:ext>
            </a:extLst>
          </p:cNvPr>
          <p:cNvGraphicFramePr>
            <a:graphicFrameLocks noGrp="1"/>
          </p:cNvGraphicFramePr>
          <p:nvPr>
            <p:extLst>
              <p:ext uri="{D42A27DB-BD31-4B8C-83A1-F6EECF244321}">
                <p14:modId xmlns:p14="http://schemas.microsoft.com/office/powerpoint/2010/main" val="579132950"/>
              </p:ext>
            </p:extLst>
          </p:nvPr>
        </p:nvGraphicFramePr>
        <p:xfrm>
          <a:off x="1396988" y="5761610"/>
          <a:ext cx="13233412" cy="2066740"/>
        </p:xfrm>
        <a:graphic>
          <a:graphicData uri="http://schemas.openxmlformats.org/drawingml/2006/table">
            <a:tbl>
              <a:tblPr firstRow="1" bandRow="1">
                <a:tableStyleId>{5940675A-B579-460E-94D1-54222C63F5DA}</a:tableStyleId>
              </a:tblPr>
              <a:tblGrid>
                <a:gridCol w="2794012">
                  <a:extLst>
                    <a:ext uri="{9D8B030D-6E8A-4147-A177-3AD203B41FA5}">
                      <a16:colId xmlns:a16="http://schemas.microsoft.com/office/drawing/2014/main" val="3981521055"/>
                    </a:ext>
                  </a:extLst>
                </a:gridCol>
                <a:gridCol w="5219700">
                  <a:extLst>
                    <a:ext uri="{9D8B030D-6E8A-4147-A177-3AD203B41FA5}">
                      <a16:colId xmlns:a16="http://schemas.microsoft.com/office/drawing/2014/main" val="3089554471"/>
                    </a:ext>
                  </a:extLst>
                </a:gridCol>
                <a:gridCol w="5219700">
                  <a:extLst>
                    <a:ext uri="{9D8B030D-6E8A-4147-A177-3AD203B41FA5}">
                      <a16:colId xmlns:a16="http://schemas.microsoft.com/office/drawing/2014/main" val="779160964"/>
                    </a:ext>
                  </a:extLst>
                </a:gridCol>
              </a:tblGrid>
              <a:tr h="516685">
                <a:tc>
                  <a:txBody>
                    <a:bodyPr/>
                    <a:lstStyle/>
                    <a:p>
                      <a:pPr algn="ctr">
                        <a:buNone/>
                      </a:pPr>
                      <a:r>
                        <a:rPr lang="en-US" sz="1600" b="1" dirty="0">
                          <a:effectLst/>
                          <a:latin typeface="DM Sans" pitchFamily="2" charset="0"/>
                        </a:rPr>
                        <a:t>Level</a:t>
                      </a:r>
                    </a:p>
                  </a:txBody>
                  <a:tcPr anchor="ctr"/>
                </a:tc>
                <a:tc>
                  <a:txBody>
                    <a:bodyPr/>
                    <a:lstStyle/>
                    <a:p>
                      <a:pPr algn="ctr">
                        <a:buNone/>
                      </a:pPr>
                      <a:r>
                        <a:rPr lang="en-US" sz="1600" b="1" dirty="0">
                          <a:effectLst/>
                          <a:latin typeface="DM Sans" pitchFamily="2" charset="0"/>
                        </a:rPr>
                        <a:t>What You Might Share</a:t>
                      </a:r>
                    </a:p>
                  </a:txBody>
                  <a:tcPr anchor="ctr"/>
                </a:tc>
                <a:tc>
                  <a:txBody>
                    <a:bodyPr/>
                    <a:lstStyle/>
                    <a:p>
                      <a:pPr algn="ctr">
                        <a:buNone/>
                      </a:pPr>
                      <a:r>
                        <a:rPr lang="en-US" sz="1600" b="1" dirty="0">
                          <a:effectLst/>
                          <a:latin typeface="DM Sans" pitchFamily="2" charset="0"/>
                        </a:rPr>
                        <a:t>How You Might Share It</a:t>
                      </a:r>
                    </a:p>
                  </a:txBody>
                  <a:tcPr anchor="ctr"/>
                </a:tc>
                <a:extLst>
                  <a:ext uri="{0D108BD9-81ED-4DB2-BD59-A6C34878D82A}">
                    <a16:rowId xmlns:a16="http://schemas.microsoft.com/office/drawing/2014/main" val="3695959061"/>
                  </a:ext>
                </a:extLst>
              </a:tr>
              <a:tr h="516685">
                <a:tc>
                  <a:txBody>
                    <a:bodyPr/>
                    <a:lstStyle/>
                    <a:p>
                      <a:pPr>
                        <a:buNone/>
                      </a:pPr>
                      <a:r>
                        <a:rPr lang="en-US" sz="1600" b="0" dirty="0">
                          <a:effectLst/>
                          <a:latin typeface="DM Sans" pitchFamily="2" charset="0"/>
                        </a:rPr>
                        <a:t>Basic</a:t>
                      </a:r>
                    </a:p>
                  </a:txBody>
                  <a:tcPr anchor="ctr"/>
                </a:tc>
                <a:tc>
                  <a:txBody>
                    <a:bodyPr/>
                    <a:lstStyle/>
                    <a:p>
                      <a:pPr>
                        <a:buNone/>
                      </a:pPr>
                      <a:r>
                        <a:rPr lang="en-US" sz="1600" dirty="0">
                          <a:effectLst/>
                          <a:latin typeface="DM Sans" pitchFamily="2" charset="0"/>
                        </a:rPr>
                        <a:t>Selected survey themes with quick data visuals</a:t>
                      </a:r>
                    </a:p>
                  </a:txBody>
                  <a:tcPr anchor="ctr"/>
                </a:tc>
                <a:tc>
                  <a:txBody>
                    <a:bodyPr/>
                    <a:lstStyle/>
                    <a:p>
                      <a:pPr>
                        <a:buNone/>
                      </a:pPr>
                      <a:r>
                        <a:rPr lang="en-US" sz="1600" dirty="0">
                          <a:effectLst/>
                          <a:latin typeface="DM Sans" pitchFamily="2" charset="0"/>
                        </a:rPr>
                        <a:t>A newsletter blurb</a:t>
                      </a:r>
                    </a:p>
                  </a:txBody>
                  <a:tcPr anchor="ctr"/>
                </a:tc>
                <a:extLst>
                  <a:ext uri="{0D108BD9-81ED-4DB2-BD59-A6C34878D82A}">
                    <a16:rowId xmlns:a16="http://schemas.microsoft.com/office/drawing/2014/main" val="2598869022"/>
                  </a:ext>
                </a:extLst>
              </a:tr>
              <a:tr h="516685">
                <a:tc>
                  <a:txBody>
                    <a:bodyPr/>
                    <a:lstStyle/>
                    <a:p>
                      <a:pPr>
                        <a:buNone/>
                      </a:pPr>
                      <a:r>
                        <a:rPr lang="en-US" sz="1600" b="0" dirty="0">
                          <a:effectLst/>
                          <a:latin typeface="DM Sans" pitchFamily="2" charset="0"/>
                        </a:rPr>
                        <a:t>Intermediate</a:t>
                      </a:r>
                    </a:p>
                  </a:txBody>
                  <a:tcPr anchor="ctr"/>
                </a:tc>
                <a:tc>
                  <a:txBody>
                    <a:bodyPr/>
                    <a:lstStyle/>
                    <a:p>
                      <a:pPr>
                        <a:buNone/>
                      </a:pPr>
                      <a:r>
                        <a:rPr lang="en-US" sz="1600" dirty="0">
                          <a:effectLst/>
                          <a:latin typeface="DM Sans" pitchFamily="2" charset="0"/>
                        </a:rPr>
                        <a:t>A tailored report executive summary</a:t>
                      </a:r>
                    </a:p>
                  </a:txBody>
                  <a:tcPr anchor="ctr"/>
                </a:tc>
                <a:tc>
                  <a:txBody>
                    <a:bodyPr/>
                    <a:lstStyle/>
                    <a:p>
                      <a:pPr>
                        <a:buNone/>
                      </a:pPr>
                      <a:r>
                        <a:rPr lang="en-US" sz="1600" dirty="0">
                          <a:effectLst/>
                          <a:latin typeface="DM Sans" pitchFamily="2" charset="0"/>
                        </a:rPr>
                        <a:t>A slide deck for faculty meeting</a:t>
                      </a:r>
                    </a:p>
                  </a:txBody>
                  <a:tcPr anchor="ctr"/>
                </a:tc>
                <a:extLst>
                  <a:ext uri="{0D108BD9-81ED-4DB2-BD59-A6C34878D82A}">
                    <a16:rowId xmlns:a16="http://schemas.microsoft.com/office/drawing/2014/main" val="3167115353"/>
                  </a:ext>
                </a:extLst>
              </a:tr>
              <a:tr h="516685">
                <a:tc>
                  <a:txBody>
                    <a:bodyPr/>
                    <a:lstStyle/>
                    <a:p>
                      <a:pPr>
                        <a:buNone/>
                      </a:pPr>
                      <a:r>
                        <a:rPr lang="en-US" sz="1600" b="0" dirty="0">
                          <a:effectLst/>
                          <a:latin typeface="DM Sans" pitchFamily="2" charset="0"/>
                        </a:rPr>
                        <a:t>Advanced</a:t>
                      </a:r>
                    </a:p>
                  </a:txBody>
                  <a:tcPr anchor="ctr"/>
                </a:tc>
                <a:tc>
                  <a:txBody>
                    <a:bodyPr/>
                    <a:lstStyle/>
                    <a:p>
                      <a:pPr>
                        <a:buNone/>
                      </a:pPr>
                      <a:r>
                        <a:rPr lang="en-US" sz="1600" dirty="0">
                          <a:effectLst/>
                          <a:latin typeface="DM Sans" pitchFamily="2" charset="0"/>
                        </a:rPr>
                        <a:t>Full report or multi-theme highlights</a:t>
                      </a:r>
                    </a:p>
                  </a:txBody>
                  <a:tcPr anchor="ctr"/>
                </a:tc>
                <a:tc>
                  <a:txBody>
                    <a:bodyPr/>
                    <a:lstStyle/>
                    <a:p>
                      <a:pPr>
                        <a:buNone/>
                      </a:pPr>
                      <a:r>
                        <a:rPr lang="en-US" sz="1600" dirty="0">
                          <a:effectLst/>
                          <a:latin typeface="DM Sans" pitchFamily="2" charset="0"/>
                        </a:rPr>
                        <a:t>Web dashboard</a:t>
                      </a:r>
                    </a:p>
                  </a:txBody>
                  <a:tcPr anchor="ctr"/>
                </a:tc>
                <a:extLst>
                  <a:ext uri="{0D108BD9-81ED-4DB2-BD59-A6C34878D82A}">
                    <a16:rowId xmlns:a16="http://schemas.microsoft.com/office/drawing/2014/main" val="361293124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94E5-3255-58EA-B928-B529DBC41B0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104DA66-DD4C-33B2-C879-99D27E4F9F17}"/>
              </a:ext>
            </a:extLst>
          </p:cNvPr>
          <p:cNvGrpSpPr/>
          <p:nvPr/>
        </p:nvGrpSpPr>
        <p:grpSpPr>
          <a:xfrm>
            <a:off x="1197639" y="1859937"/>
            <a:ext cx="16268700" cy="38100"/>
            <a:chOff x="0" y="0"/>
            <a:chExt cx="21691600" cy="50800"/>
          </a:xfrm>
        </p:grpSpPr>
        <p:sp>
          <p:nvSpPr>
            <p:cNvPr id="3" name="Freeform 3">
              <a:extLst>
                <a:ext uri="{FF2B5EF4-FFF2-40B4-BE49-F238E27FC236}">
                  <a16:creationId xmlns:a16="http://schemas.microsoft.com/office/drawing/2014/main" id="{A31A6DE3-BCC2-01B5-D697-F5BB4DA90C3D}"/>
                </a:ext>
              </a:extLst>
            </p:cNvPr>
            <p:cNvSpPr/>
            <p:nvPr/>
          </p:nvSpPr>
          <p:spPr>
            <a:xfrm>
              <a:off x="25400" y="0"/>
              <a:ext cx="21640800" cy="50800"/>
            </a:xfrm>
            <a:custGeom>
              <a:avLst/>
              <a:gdLst/>
              <a:ahLst/>
              <a:cxnLst/>
              <a:rect l="l" t="t" r="r" b="b"/>
              <a:pathLst>
                <a:path w="21640800" h="50800">
                  <a:moveTo>
                    <a:pt x="0" y="0"/>
                  </a:moveTo>
                  <a:lnTo>
                    <a:pt x="21640800" y="0"/>
                  </a:lnTo>
                  <a:lnTo>
                    <a:pt x="21640800" y="50800"/>
                  </a:lnTo>
                  <a:lnTo>
                    <a:pt x="0" y="50800"/>
                  </a:lnTo>
                  <a:close/>
                </a:path>
              </a:pathLst>
            </a:custGeom>
            <a:solidFill>
              <a:srgbClr val="000000"/>
            </a:solidFill>
          </p:spPr>
          <p:txBody>
            <a:bodyPr/>
            <a:lstStyle/>
            <a:p>
              <a:endParaRPr lang="en-US"/>
            </a:p>
          </p:txBody>
        </p:sp>
      </p:grpSp>
      <p:sp>
        <p:nvSpPr>
          <p:cNvPr id="4" name="Freeform 4">
            <a:extLst>
              <a:ext uri="{FF2B5EF4-FFF2-40B4-BE49-F238E27FC236}">
                <a16:creationId xmlns:a16="http://schemas.microsoft.com/office/drawing/2014/main" id="{6DB96163-815E-20E7-11C3-624D2CE5317D}"/>
              </a:ext>
            </a:extLst>
          </p:cNvPr>
          <p:cNvSpPr/>
          <p:nvPr/>
        </p:nvSpPr>
        <p:spPr>
          <a:xfrm>
            <a:off x="0" y="9344999"/>
            <a:ext cx="18288000" cy="942001"/>
          </a:xfrm>
          <a:custGeom>
            <a:avLst/>
            <a:gdLst/>
            <a:ahLst/>
            <a:cxnLst/>
            <a:rect l="l" t="t" r="r" b="b"/>
            <a:pathLst>
              <a:path w="18288000" h="942001">
                <a:moveTo>
                  <a:pt x="0" y="0"/>
                </a:moveTo>
                <a:lnTo>
                  <a:pt x="18288000" y="0"/>
                </a:lnTo>
                <a:lnTo>
                  <a:pt x="18288000" y="942001"/>
                </a:lnTo>
                <a:lnTo>
                  <a:pt x="0" y="9420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a:extLst>
              <a:ext uri="{FF2B5EF4-FFF2-40B4-BE49-F238E27FC236}">
                <a16:creationId xmlns:a16="http://schemas.microsoft.com/office/drawing/2014/main" id="{8BA15718-026B-54C1-68A1-C08CBCCB1A75}"/>
              </a:ext>
            </a:extLst>
          </p:cNvPr>
          <p:cNvSpPr txBox="1"/>
          <p:nvPr/>
        </p:nvSpPr>
        <p:spPr>
          <a:xfrm>
            <a:off x="1410052" y="978696"/>
            <a:ext cx="13490345" cy="682559"/>
          </a:xfrm>
          <a:prstGeom prst="rect">
            <a:avLst/>
          </a:prstGeom>
        </p:spPr>
        <p:txBody>
          <a:bodyPr lIns="0" tIns="0" rIns="0" bIns="0" rtlCol="0" anchor="t">
            <a:spAutoFit/>
          </a:bodyPr>
          <a:lstStyle/>
          <a:p>
            <a:pPr algn="l">
              <a:lnSpc>
                <a:spcPts val="5598"/>
              </a:lnSpc>
            </a:pPr>
            <a:r>
              <a:rPr lang="en-US" sz="3999" b="1" dirty="0">
                <a:solidFill>
                  <a:srgbClr val="A51C30"/>
                </a:solidFill>
                <a:latin typeface="Garamond Bold"/>
                <a:ea typeface="Garamond Bold"/>
                <a:cs typeface="Garamond Bold"/>
                <a:sym typeface="Garamond Bold"/>
              </a:rPr>
              <a:t>WORKBOOK STRUCTURE</a:t>
            </a:r>
          </a:p>
        </p:txBody>
      </p:sp>
      <p:grpSp>
        <p:nvGrpSpPr>
          <p:cNvPr id="6" name="Group 6">
            <a:extLst>
              <a:ext uri="{FF2B5EF4-FFF2-40B4-BE49-F238E27FC236}">
                <a16:creationId xmlns:a16="http://schemas.microsoft.com/office/drawing/2014/main" id="{71E8E9FC-FE20-4F6F-F6CC-CF880EDCB6C4}"/>
              </a:ext>
            </a:extLst>
          </p:cNvPr>
          <p:cNvGrpSpPr/>
          <p:nvPr/>
        </p:nvGrpSpPr>
        <p:grpSpPr>
          <a:xfrm>
            <a:off x="12143921" y="378213"/>
            <a:ext cx="5693005" cy="1095903"/>
            <a:chOff x="0" y="0"/>
            <a:chExt cx="7590673" cy="1461204"/>
          </a:xfrm>
        </p:grpSpPr>
        <p:sp>
          <p:nvSpPr>
            <p:cNvPr id="7" name="Freeform 7">
              <a:extLst>
                <a:ext uri="{FF2B5EF4-FFF2-40B4-BE49-F238E27FC236}">
                  <a16:creationId xmlns:a16="http://schemas.microsoft.com/office/drawing/2014/main" id="{ADFD09A6-71B0-ED07-4EFA-BD92383F7544}"/>
                </a:ext>
              </a:extLst>
            </p:cNvPr>
            <p:cNvSpPr/>
            <p:nvPr/>
          </p:nvSpPr>
          <p:spPr>
            <a:xfrm>
              <a:off x="0" y="0"/>
              <a:ext cx="7590663" cy="1461262"/>
            </a:xfrm>
            <a:custGeom>
              <a:avLst/>
              <a:gdLst/>
              <a:ahLst/>
              <a:cxnLst/>
              <a:rect l="l" t="t" r="r" b="b"/>
              <a:pathLst>
                <a:path w="7590663" h="1461262">
                  <a:moveTo>
                    <a:pt x="0" y="0"/>
                  </a:moveTo>
                  <a:lnTo>
                    <a:pt x="7590663" y="0"/>
                  </a:lnTo>
                  <a:lnTo>
                    <a:pt x="7590663" y="1461262"/>
                  </a:lnTo>
                  <a:lnTo>
                    <a:pt x="0" y="1461262"/>
                  </a:lnTo>
                  <a:lnTo>
                    <a:pt x="0" y="0"/>
                  </a:lnTo>
                  <a:close/>
                </a:path>
              </a:pathLst>
            </a:custGeom>
            <a:blipFill>
              <a:blip r:embed="rId4"/>
              <a:stretch>
                <a:fillRect t="-54" b="-50"/>
              </a:stretch>
            </a:blipFill>
          </p:spPr>
          <p:txBody>
            <a:bodyPr/>
            <a:lstStyle/>
            <a:p>
              <a:endParaRPr lang="en-US"/>
            </a:p>
          </p:txBody>
        </p:sp>
      </p:grpSp>
      <p:sp>
        <p:nvSpPr>
          <p:cNvPr id="8" name="Freeform 8">
            <a:extLst>
              <a:ext uri="{FF2B5EF4-FFF2-40B4-BE49-F238E27FC236}">
                <a16:creationId xmlns:a16="http://schemas.microsoft.com/office/drawing/2014/main" id="{845AA2C3-2FC9-4EB9-A80C-A543410BBF40}"/>
              </a:ext>
            </a:extLst>
          </p:cNvPr>
          <p:cNvSpPr/>
          <p:nvPr/>
        </p:nvSpPr>
        <p:spPr>
          <a:xfrm>
            <a:off x="1216688" y="2743800"/>
            <a:ext cx="6594653" cy="765372"/>
          </a:xfrm>
          <a:custGeom>
            <a:avLst/>
            <a:gdLst/>
            <a:ahLst/>
            <a:cxnLst/>
            <a:rect l="l" t="t" r="r" b="b"/>
            <a:pathLst>
              <a:path w="5026126" h="765372">
                <a:moveTo>
                  <a:pt x="0" y="0"/>
                </a:moveTo>
                <a:lnTo>
                  <a:pt x="5026126" y="0"/>
                </a:lnTo>
                <a:lnTo>
                  <a:pt x="5026126" y="765372"/>
                </a:lnTo>
                <a:lnTo>
                  <a:pt x="0" y="76537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9">
            <a:extLst>
              <a:ext uri="{FF2B5EF4-FFF2-40B4-BE49-F238E27FC236}">
                <a16:creationId xmlns:a16="http://schemas.microsoft.com/office/drawing/2014/main" id="{A3D49005-C29B-C494-2990-1E1FEDBEFB2E}"/>
              </a:ext>
            </a:extLst>
          </p:cNvPr>
          <p:cNvSpPr txBox="1"/>
          <p:nvPr/>
        </p:nvSpPr>
        <p:spPr>
          <a:xfrm>
            <a:off x="14730555" y="2029009"/>
            <a:ext cx="3054463" cy="663448"/>
          </a:xfrm>
          <a:prstGeom prst="rect">
            <a:avLst/>
          </a:prstGeom>
        </p:spPr>
        <p:txBody>
          <a:bodyPr lIns="0" tIns="0" rIns="0" bIns="0" rtlCol="0" anchor="t">
            <a:spAutoFit/>
          </a:bodyPr>
          <a:lstStyle/>
          <a:p>
            <a:pPr algn="l">
              <a:lnSpc>
                <a:spcPts val="2516"/>
              </a:lnSpc>
            </a:pPr>
            <a:r>
              <a:rPr lang="en-US" sz="1700">
                <a:solidFill>
                  <a:srgbClr val="FFFFFF"/>
                </a:solidFill>
                <a:latin typeface="DM Sans"/>
                <a:ea typeface="DM Sans"/>
                <a:cs typeface="DM Sans"/>
                <a:sym typeface="DM Sans"/>
              </a:rPr>
              <a:t>This logo indicates a removable instructional slide.</a:t>
            </a:r>
          </a:p>
        </p:txBody>
      </p:sp>
      <p:sp>
        <p:nvSpPr>
          <p:cNvPr id="10" name="TextBox 10">
            <a:extLst>
              <a:ext uri="{FF2B5EF4-FFF2-40B4-BE49-F238E27FC236}">
                <a16:creationId xmlns:a16="http://schemas.microsoft.com/office/drawing/2014/main" id="{A8755CBD-790E-E78A-3E96-1F86EBE5E4E9}"/>
              </a:ext>
            </a:extLst>
          </p:cNvPr>
          <p:cNvSpPr txBox="1"/>
          <p:nvPr/>
        </p:nvSpPr>
        <p:spPr>
          <a:xfrm>
            <a:off x="0" y="9777463"/>
            <a:ext cx="7268707" cy="309245"/>
          </a:xfrm>
          <a:prstGeom prst="rect">
            <a:avLst/>
          </a:prstGeom>
        </p:spPr>
        <p:txBody>
          <a:bodyPr lIns="0" tIns="0" rIns="0" bIns="0" rtlCol="0" anchor="t">
            <a:spAutoFit/>
          </a:bodyPr>
          <a:lstStyle/>
          <a:p>
            <a:pPr algn="ctr">
              <a:lnSpc>
                <a:spcPts val="2379"/>
              </a:lnSpc>
            </a:pPr>
            <a:r>
              <a:rPr lang="en-US" sz="1700" dirty="0">
                <a:solidFill>
                  <a:srgbClr val="FFFFFF"/>
                </a:solidFill>
                <a:latin typeface="DM Sans"/>
                <a:ea typeface="DM Sans"/>
                <a:cs typeface="DM Sans"/>
                <a:sym typeface="DM Sans"/>
              </a:rPr>
              <a:t>Collaborative on Academic Careers in Higher Education | COACHE</a:t>
            </a:r>
          </a:p>
        </p:txBody>
      </p:sp>
      <p:sp>
        <p:nvSpPr>
          <p:cNvPr id="13" name="TextBox 13">
            <a:extLst>
              <a:ext uri="{FF2B5EF4-FFF2-40B4-BE49-F238E27FC236}">
                <a16:creationId xmlns:a16="http://schemas.microsoft.com/office/drawing/2014/main" id="{790F7670-B786-8308-80B3-D2CF892333D5}"/>
              </a:ext>
            </a:extLst>
          </p:cNvPr>
          <p:cNvSpPr txBox="1"/>
          <p:nvPr/>
        </p:nvSpPr>
        <p:spPr>
          <a:xfrm>
            <a:off x="10714081" y="9777463"/>
            <a:ext cx="7268707" cy="309245"/>
          </a:xfrm>
          <a:prstGeom prst="rect">
            <a:avLst/>
          </a:prstGeom>
        </p:spPr>
        <p:txBody>
          <a:bodyPr lIns="0" tIns="0" rIns="0" bIns="0" rtlCol="0" anchor="t">
            <a:spAutoFit/>
          </a:bodyPr>
          <a:lstStyle/>
          <a:p>
            <a:pPr algn="r">
              <a:lnSpc>
                <a:spcPts val="2379"/>
              </a:lnSpc>
            </a:pPr>
            <a:r>
              <a:rPr lang="en-US" sz="1700">
                <a:solidFill>
                  <a:srgbClr val="FFFFFF"/>
                </a:solidFill>
                <a:latin typeface="DM Sans"/>
                <a:ea typeface="DM Sans"/>
                <a:cs typeface="DM Sans"/>
                <a:sym typeface="DM Sans"/>
              </a:rPr>
              <a:t>Instructional Slide (NOT for presenting)</a:t>
            </a:r>
          </a:p>
        </p:txBody>
      </p:sp>
      <p:sp>
        <p:nvSpPr>
          <p:cNvPr id="15" name="TextBox 15">
            <a:extLst>
              <a:ext uri="{FF2B5EF4-FFF2-40B4-BE49-F238E27FC236}">
                <a16:creationId xmlns:a16="http://schemas.microsoft.com/office/drawing/2014/main" id="{69210F4E-1850-1593-DAB4-D7A6B3A58029}"/>
              </a:ext>
            </a:extLst>
          </p:cNvPr>
          <p:cNvSpPr txBox="1"/>
          <p:nvPr/>
        </p:nvSpPr>
        <p:spPr>
          <a:xfrm>
            <a:off x="1410052" y="3642019"/>
            <a:ext cx="7163171" cy="768993"/>
          </a:xfrm>
          <a:prstGeom prst="rect">
            <a:avLst/>
          </a:prstGeom>
        </p:spPr>
        <p:txBody>
          <a:bodyPr lIns="0" tIns="0" rIns="0" bIns="0" rtlCol="0" anchor="t">
            <a:spAutoFit/>
          </a:bodyPr>
          <a:lstStyle/>
          <a:p>
            <a:pPr marL="342900" indent="-342900" algn="l">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Recap on the Institutional “Why”</a:t>
            </a:r>
          </a:p>
          <a:p>
            <a:pPr marL="342900" indent="-342900">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Comparison Group &amp; Response Rates</a:t>
            </a:r>
          </a:p>
        </p:txBody>
      </p:sp>
      <p:sp>
        <p:nvSpPr>
          <p:cNvPr id="16" name="TextBox 16">
            <a:extLst>
              <a:ext uri="{FF2B5EF4-FFF2-40B4-BE49-F238E27FC236}">
                <a16:creationId xmlns:a16="http://schemas.microsoft.com/office/drawing/2014/main" id="{D81AC9F4-B604-014F-7406-3867D0F6B892}"/>
              </a:ext>
            </a:extLst>
          </p:cNvPr>
          <p:cNvSpPr txBox="1"/>
          <p:nvPr/>
        </p:nvSpPr>
        <p:spPr>
          <a:xfrm>
            <a:off x="1544950" y="2877632"/>
            <a:ext cx="6163949" cy="446982"/>
          </a:xfrm>
          <a:prstGeom prst="rect">
            <a:avLst/>
          </a:prstGeom>
        </p:spPr>
        <p:txBody>
          <a:bodyPr wrap="square" lIns="0" tIns="0" rIns="0" bIns="0" rtlCol="0" anchor="t">
            <a:spAutoFit/>
          </a:bodyPr>
          <a:lstStyle/>
          <a:p>
            <a:pPr algn="l">
              <a:lnSpc>
                <a:spcPts val="3640"/>
              </a:lnSpc>
            </a:pPr>
            <a:r>
              <a:rPr lang="en-US" sz="2799" b="1" spc="67" dirty="0">
                <a:solidFill>
                  <a:srgbClr val="FFFFFF"/>
                </a:solidFill>
                <a:latin typeface="Garamond Bold"/>
                <a:ea typeface="Garamond Bold"/>
                <a:cs typeface="Garamond Bold"/>
                <a:sym typeface="Garamond Bold"/>
              </a:rPr>
              <a:t>Part 1: Survey Overview (p.4-8)</a:t>
            </a:r>
          </a:p>
        </p:txBody>
      </p:sp>
      <p:sp>
        <p:nvSpPr>
          <p:cNvPr id="18" name="Freeform 18">
            <a:extLst>
              <a:ext uri="{FF2B5EF4-FFF2-40B4-BE49-F238E27FC236}">
                <a16:creationId xmlns:a16="http://schemas.microsoft.com/office/drawing/2014/main" id="{6CB25400-F408-82EA-430C-71A3A4BDD0DF}"/>
              </a:ext>
            </a:extLst>
          </p:cNvPr>
          <p:cNvSpPr/>
          <p:nvPr/>
        </p:nvSpPr>
        <p:spPr>
          <a:xfrm flipV="1">
            <a:off x="13001264" y="736249"/>
            <a:ext cx="4981524" cy="1699945"/>
          </a:xfrm>
          <a:custGeom>
            <a:avLst/>
            <a:gdLst/>
            <a:ahLst/>
            <a:cxnLst/>
            <a:rect l="l" t="t" r="r" b="b"/>
            <a:pathLst>
              <a:path w="4981524" h="1699945">
                <a:moveTo>
                  <a:pt x="0" y="1699945"/>
                </a:moveTo>
                <a:lnTo>
                  <a:pt x="4981524" y="1699945"/>
                </a:lnTo>
                <a:lnTo>
                  <a:pt x="4981524" y="0"/>
                </a:lnTo>
                <a:lnTo>
                  <a:pt x="0" y="0"/>
                </a:lnTo>
                <a:lnTo>
                  <a:pt x="0" y="1699945"/>
                </a:lnTo>
                <a:close/>
              </a:path>
            </a:pathLst>
          </a:custGeom>
          <a:blipFill>
            <a:blip>
              <a:extLst>
                <a:ext uri="{96DAC541-7B7A-43D3-8B79-37D633B846F1}">
                  <asvg:svgBlip xmlns:asvg="http://schemas.microsoft.com/office/drawing/2016/SVG/main" r:embed="rId6"/>
                </a:ext>
              </a:extLst>
            </a:blip>
            <a:stretch>
              <a:fillRect l="-43" r="-43"/>
            </a:stretch>
          </a:blipFill>
        </p:spPr>
        <p:txBody>
          <a:bodyPr/>
          <a:lstStyle/>
          <a:p>
            <a:endParaRPr lang="en-US"/>
          </a:p>
        </p:txBody>
      </p:sp>
      <p:sp>
        <p:nvSpPr>
          <p:cNvPr id="20" name="TextBox 20">
            <a:extLst>
              <a:ext uri="{FF2B5EF4-FFF2-40B4-BE49-F238E27FC236}">
                <a16:creationId xmlns:a16="http://schemas.microsoft.com/office/drawing/2014/main" id="{3B9B8BC7-55BE-3CDC-203F-B952F48C712F}"/>
              </a:ext>
            </a:extLst>
          </p:cNvPr>
          <p:cNvSpPr txBox="1"/>
          <p:nvPr/>
        </p:nvSpPr>
        <p:spPr>
          <a:xfrm>
            <a:off x="14782463" y="1651299"/>
            <a:ext cx="3054463" cy="663448"/>
          </a:xfrm>
          <a:prstGeom prst="rect">
            <a:avLst/>
          </a:prstGeom>
        </p:spPr>
        <p:txBody>
          <a:bodyPr lIns="0" tIns="0" rIns="0" bIns="0" rtlCol="0" anchor="t">
            <a:spAutoFit/>
          </a:bodyPr>
          <a:lstStyle/>
          <a:p>
            <a:pPr algn="l">
              <a:lnSpc>
                <a:spcPts val="2516"/>
              </a:lnSpc>
            </a:pPr>
            <a:r>
              <a:rPr lang="en-US" sz="1700">
                <a:solidFill>
                  <a:srgbClr val="000000"/>
                </a:solidFill>
                <a:latin typeface="DM Sans"/>
                <a:ea typeface="DM Sans"/>
                <a:cs typeface="DM Sans"/>
                <a:sym typeface="DM Sans"/>
              </a:rPr>
              <a:t>This logo indicates a removable instructional slide.</a:t>
            </a:r>
          </a:p>
        </p:txBody>
      </p:sp>
      <p:sp>
        <p:nvSpPr>
          <p:cNvPr id="21" name="Freeform 8">
            <a:extLst>
              <a:ext uri="{FF2B5EF4-FFF2-40B4-BE49-F238E27FC236}">
                <a16:creationId xmlns:a16="http://schemas.microsoft.com/office/drawing/2014/main" id="{7CB17842-ED47-C0C1-03E7-76097A3401B6}"/>
              </a:ext>
            </a:extLst>
          </p:cNvPr>
          <p:cNvSpPr/>
          <p:nvPr/>
        </p:nvSpPr>
        <p:spPr>
          <a:xfrm>
            <a:off x="1216688" y="5591898"/>
            <a:ext cx="6594653" cy="765372"/>
          </a:xfrm>
          <a:custGeom>
            <a:avLst/>
            <a:gdLst/>
            <a:ahLst/>
            <a:cxnLst/>
            <a:rect l="l" t="t" r="r" b="b"/>
            <a:pathLst>
              <a:path w="5026126" h="765372">
                <a:moveTo>
                  <a:pt x="0" y="0"/>
                </a:moveTo>
                <a:lnTo>
                  <a:pt x="5026126" y="0"/>
                </a:lnTo>
                <a:lnTo>
                  <a:pt x="5026126" y="765372"/>
                </a:lnTo>
                <a:lnTo>
                  <a:pt x="0" y="76537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TextBox 15">
            <a:extLst>
              <a:ext uri="{FF2B5EF4-FFF2-40B4-BE49-F238E27FC236}">
                <a16:creationId xmlns:a16="http://schemas.microsoft.com/office/drawing/2014/main" id="{B5C7700E-68D7-46BF-EC47-C59FBFEA092E}"/>
              </a:ext>
            </a:extLst>
          </p:cNvPr>
          <p:cNvSpPr txBox="1"/>
          <p:nvPr/>
        </p:nvSpPr>
        <p:spPr>
          <a:xfrm>
            <a:off x="1410052" y="6534812"/>
            <a:ext cx="7163171" cy="1166538"/>
          </a:xfrm>
          <a:prstGeom prst="rect">
            <a:avLst/>
          </a:prstGeom>
        </p:spPr>
        <p:txBody>
          <a:bodyPr lIns="0" tIns="0" rIns="0" bIns="0" rtlCol="0" anchor="t">
            <a:spAutoFit/>
          </a:bodyPr>
          <a:lstStyle/>
          <a:p>
            <a:pPr marL="342900" indent="-342900" algn="l">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Global Views: Best &amp; Worst Aspects</a:t>
            </a:r>
          </a:p>
          <a:p>
            <a:pPr marL="342900" indent="-342900">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Deepening Analysis: Best &amp; Worst Aspects</a:t>
            </a:r>
          </a:p>
          <a:p>
            <a:pPr marL="342900" indent="-342900">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Global Views: How to Improve</a:t>
            </a:r>
          </a:p>
        </p:txBody>
      </p:sp>
      <p:sp>
        <p:nvSpPr>
          <p:cNvPr id="23" name="TextBox 16">
            <a:extLst>
              <a:ext uri="{FF2B5EF4-FFF2-40B4-BE49-F238E27FC236}">
                <a16:creationId xmlns:a16="http://schemas.microsoft.com/office/drawing/2014/main" id="{347D3C15-801A-69DE-AEF2-1B440AE3974C}"/>
              </a:ext>
            </a:extLst>
          </p:cNvPr>
          <p:cNvSpPr txBox="1"/>
          <p:nvPr/>
        </p:nvSpPr>
        <p:spPr>
          <a:xfrm>
            <a:off x="1544950" y="5751093"/>
            <a:ext cx="6163949" cy="446982"/>
          </a:xfrm>
          <a:prstGeom prst="rect">
            <a:avLst/>
          </a:prstGeom>
        </p:spPr>
        <p:txBody>
          <a:bodyPr wrap="square" lIns="0" tIns="0" rIns="0" bIns="0" rtlCol="0" anchor="t">
            <a:spAutoFit/>
          </a:bodyPr>
          <a:lstStyle/>
          <a:p>
            <a:pPr algn="l">
              <a:lnSpc>
                <a:spcPts val="3640"/>
              </a:lnSpc>
            </a:pPr>
            <a:r>
              <a:rPr lang="en-US" sz="2799" b="1" spc="67" dirty="0">
                <a:solidFill>
                  <a:srgbClr val="FFFFFF"/>
                </a:solidFill>
                <a:latin typeface="Garamond Bold"/>
                <a:ea typeface="Garamond Bold"/>
                <a:cs typeface="Garamond Bold"/>
                <a:sym typeface="Garamond Bold"/>
              </a:rPr>
              <a:t>Part 3: Global Views (p.16-23)</a:t>
            </a:r>
          </a:p>
        </p:txBody>
      </p:sp>
      <p:sp>
        <p:nvSpPr>
          <p:cNvPr id="24" name="Freeform 8">
            <a:extLst>
              <a:ext uri="{FF2B5EF4-FFF2-40B4-BE49-F238E27FC236}">
                <a16:creationId xmlns:a16="http://schemas.microsoft.com/office/drawing/2014/main" id="{CA2749AB-0AA7-3AA5-2457-84B9C279A676}"/>
              </a:ext>
            </a:extLst>
          </p:cNvPr>
          <p:cNvSpPr/>
          <p:nvPr/>
        </p:nvSpPr>
        <p:spPr>
          <a:xfrm>
            <a:off x="9714777" y="2743800"/>
            <a:ext cx="6594653" cy="765372"/>
          </a:xfrm>
          <a:custGeom>
            <a:avLst/>
            <a:gdLst/>
            <a:ahLst/>
            <a:cxnLst/>
            <a:rect l="l" t="t" r="r" b="b"/>
            <a:pathLst>
              <a:path w="5026126" h="765372">
                <a:moveTo>
                  <a:pt x="0" y="0"/>
                </a:moveTo>
                <a:lnTo>
                  <a:pt x="5026126" y="0"/>
                </a:lnTo>
                <a:lnTo>
                  <a:pt x="5026126" y="765372"/>
                </a:lnTo>
                <a:lnTo>
                  <a:pt x="0" y="76537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5" name="TextBox 15">
            <a:extLst>
              <a:ext uri="{FF2B5EF4-FFF2-40B4-BE49-F238E27FC236}">
                <a16:creationId xmlns:a16="http://schemas.microsoft.com/office/drawing/2014/main" id="{123E7BD1-0CEC-EA58-B42E-FBADE1CFA9B4}"/>
              </a:ext>
            </a:extLst>
          </p:cNvPr>
          <p:cNvSpPr txBox="1"/>
          <p:nvPr/>
        </p:nvSpPr>
        <p:spPr>
          <a:xfrm>
            <a:off x="9908141" y="3642019"/>
            <a:ext cx="7163171" cy="768993"/>
          </a:xfrm>
          <a:prstGeom prst="rect">
            <a:avLst/>
          </a:prstGeom>
        </p:spPr>
        <p:txBody>
          <a:bodyPr lIns="0" tIns="0" rIns="0" bIns="0" rtlCol="0" anchor="t">
            <a:spAutoFit/>
          </a:bodyPr>
          <a:lstStyle/>
          <a:p>
            <a:pPr marL="342900" indent="-342900" algn="l">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Areas of Strengths &amp; Concerns</a:t>
            </a:r>
          </a:p>
          <a:p>
            <a:pPr marL="342900" indent="-342900" algn="l">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Deepening Analysis: Thematic Breakouts</a:t>
            </a:r>
          </a:p>
        </p:txBody>
      </p:sp>
      <p:sp>
        <p:nvSpPr>
          <p:cNvPr id="26" name="TextBox 16">
            <a:extLst>
              <a:ext uri="{FF2B5EF4-FFF2-40B4-BE49-F238E27FC236}">
                <a16:creationId xmlns:a16="http://schemas.microsoft.com/office/drawing/2014/main" id="{DFE87699-7271-7B7A-A870-CB4B5538E679}"/>
              </a:ext>
            </a:extLst>
          </p:cNvPr>
          <p:cNvSpPr txBox="1"/>
          <p:nvPr/>
        </p:nvSpPr>
        <p:spPr>
          <a:xfrm>
            <a:off x="10043039" y="2877632"/>
            <a:ext cx="6163949" cy="446982"/>
          </a:xfrm>
          <a:prstGeom prst="rect">
            <a:avLst/>
          </a:prstGeom>
        </p:spPr>
        <p:txBody>
          <a:bodyPr wrap="square" lIns="0" tIns="0" rIns="0" bIns="0" rtlCol="0" anchor="t">
            <a:spAutoFit/>
          </a:bodyPr>
          <a:lstStyle/>
          <a:p>
            <a:pPr algn="l">
              <a:lnSpc>
                <a:spcPts val="3640"/>
              </a:lnSpc>
            </a:pPr>
            <a:r>
              <a:rPr lang="en-US" sz="2799" b="1" spc="67" dirty="0">
                <a:solidFill>
                  <a:srgbClr val="FFFFFF"/>
                </a:solidFill>
                <a:latin typeface="Garamond Bold"/>
                <a:ea typeface="Garamond Bold"/>
                <a:cs typeface="Garamond Bold"/>
                <a:sym typeface="Garamond Bold"/>
              </a:rPr>
              <a:t>Part 2: Benchmarks Analysis (p.9-15)</a:t>
            </a:r>
          </a:p>
        </p:txBody>
      </p:sp>
      <p:sp>
        <p:nvSpPr>
          <p:cNvPr id="27" name="Freeform 8">
            <a:extLst>
              <a:ext uri="{FF2B5EF4-FFF2-40B4-BE49-F238E27FC236}">
                <a16:creationId xmlns:a16="http://schemas.microsoft.com/office/drawing/2014/main" id="{1A94A952-5D04-29B7-3BDA-535B358766F3}"/>
              </a:ext>
            </a:extLst>
          </p:cNvPr>
          <p:cNvSpPr/>
          <p:nvPr/>
        </p:nvSpPr>
        <p:spPr>
          <a:xfrm>
            <a:off x="9714777" y="5591898"/>
            <a:ext cx="6594653" cy="765372"/>
          </a:xfrm>
          <a:custGeom>
            <a:avLst/>
            <a:gdLst/>
            <a:ahLst/>
            <a:cxnLst/>
            <a:rect l="l" t="t" r="r" b="b"/>
            <a:pathLst>
              <a:path w="5026126" h="765372">
                <a:moveTo>
                  <a:pt x="0" y="0"/>
                </a:moveTo>
                <a:lnTo>
                  <a:pt x="5026126" y="0"/>
                </a:lnTo>
                <a:lnTo>
                  <a:pt x="5026126" y="765372"/>
                </a:lnTo>
                <a:lnTo>
                  <a:pt x="0" y="76537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TextBox 15">
            <a:extLst>
              <a:ext uri="{FF2B5EF4-FFF2-40B4-BE49-F238E27FC236}">
                <a16:creationId xmlns:a16="http://schemas.microsoft.com/office/drawing/2014/main" id="{0653D775-99F2-3081-F6C0-84EF9B04096C}"/>
              </a:ext>
            </a:extLst>
          </p:cNvPr>
          <p:cNvSpPr txBox="1"/>
          <p:nvPr/>
        </p:nvSpPr>
        <p:spPr>
          <a:xfrm>
            <a:off x="9908141" y="6534812"/>
            <a:ext cx="7163171" cy="1564083"/>
          </a:xfrm>
          <a:prstGeom prst="rect">
            <a:avLst/>
          </a:prstGeom>
        </p:spPr>
        <p:txBody>
          <a:bodyPr lIns="0" tIns="0" rIns="0" bIns="0" rtlCol="0" anchor="t">
            <a:spAutoFit/>
          </a:bodyPr>
          <a:lstStyle/>
          <a:p>
            <a:pPr marL="342900" indent="-342900" algn="l">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What Are We Already Doing?</a:t>
            </a:r>
          </a:p>
          <a:p>
            <a:pPr marL="342900" indent="-342900" algn="l">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What’s Next?</a:t>
            </a:r>
          </a:p>
          <a:p>
            <a:pPr marL="342900" indent="-342900" algn="l">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Planning What (and How) to Share</a:t>
            </a:r>
          </a:p>
          <a:p>
            <a:pPr marL="342900" indent="-342900" algn="l">
              <a:lnSpc>
                <a:spcPts val="3059"/>
              </a:lnSpc>
              <a:buFont typeface="Arial" panose="020B0604020202020204" pitchFamily="34" charset="0"/>
              <a:buChar char="•"/>
            </a:pPr>
            <a:r>
              <a:rPr lang="en-US" sz="2000" dirty="0">
                <a:solidFill>
                  <a:srgbClr val="000000"/>
                </a:solidFill>
                <a:latin typeface="DM Sans" pitchFamily="2" charset="0"/>
                <a:ea typeface="DM Sans Bold"/>
                <a:cs typeface="DM Sans Bold"/>
                <a:sym typeface="DM Sans Bold"/>
              </a:rPr>
              <a:t>Things to Keep In Mind</a:t>
            </a:r>
          </a:p>
        </p:txBody>
      </p:sp>
      <p:sp>
        <p:nvSpPr>
          <p:cNvPr id="29" name="TextBox 16">
            <a:extLst>
              <a:ext uri="{FF2B5EF4-FFF2-40B4-BE49-F238E27FC236}">
                <a16:creationId xmlns:a16="http://schemas.microsoft.com/office/drawing/2014/main" id="{8165F457-8494-4EA0-39F4-784E09ED693F}"/>
              </a:ext>
            </a:extLst>
          </p:cNvPr>
          <p:cNvSpPr txBox="1"/>
          <p:nvPr/>
        </p:nvSpPr>
        <p:spPr>
          <a:xfrm>
            <a:off x="10043039" y="5751093"/>
            <a:ext cx="6163949" cy="446982"/>
          </a:xfrm>
          <a:prstGeom prst="rect">
            <a:avLst/>
          </a:prstGeom>
        </p:spPr>
        <p:txBody>
          <a:bodyPr wrap="square" lIns="0" tIns="0" rIns="0" bIns="0" rtlCol="0" anchor="t">
            <a:spAutoFit/>
          </a:bodyPr>
          <a:lstStyle/>
          <a:p>
            <a:pPr algn="l">
              <a:lnSpc>
                <a:spcPts val="3640"/>
              </a:lnSpc>
            </a:pPr>
            <a:r>
              <a:rPr lang="en-US" sz="2799" b="1" spc="67" dirty="0">
                <a:solidFill>
                  <a:srgbClr val="FFFFFF"/>
                </a:solidFill>
                <a:latin typeface="Garamond Bold"/>
                <a:ea typeface="Garamond Bold"/>
                <a:cs typeface="Garamond Bold"/>
                <a:sym typeface="Garamond Bold"/>
              </a:rPr>
              <a:t>Part 4: Dissemination Plan (p.24-31)</a:t>
            </a:r>
          </a:p>
        </p:txBody>
      </p:sp>
      <p:sp>
        <p:nvSpPr>
          <p:cNvPr id="32" name="TextBox 31">
            <a:extLst>
              <a:ext uri="{FF2B5EF4-FFF2-40B4-BE49-F238E27FC236}">
                <a16:creationId xmlns:a16="http://schemas.microsoft.com/office/drawing/2014/main" id="{BDC410A0-F3E7-E2F7-72CB-4206C63A7300}"/>
              </a:ext>
            </a:extLst>
          </p:cNvPr>
          <p:cNvSpPr txBox="1"/>
          <p:nvPr/>
        </p:nvSpPr>
        <p:spPr>
          <a:xfrm>
            <a:off x="1216688" y="7785303"/>
            <a:ext cx="6363423" cy="453329"/>
          </a:xfrm>
          <a:prstGeom prst="rect">
            <a:avLst/>
          </a:prstGeom>
          <a:noFill/>
        </p:spPr>
        <p:txBody>
          <a:bodyPr wrap="square">
            <a:spAutoFit/>
          </a:bodyPr>
          <a:lstStyle/>
          <a:p>
            <a:pPr algn="l">
              <a:lnSpc>
                <a:spcPts val="3059"/>
              </a:lnSpc>
            </a:pPr>
            <a:r>
              <a:rPr lang="en-US" sz="1800" b="1" dirty="0">
                <a:solidFill>
                  <a:srgbClr val="000000"/>
                </a:solidFill>
                <a:latin typeface="DM Sans Bold"/>
                <a:ea typeface="DM Sans Bold"/>
                <a:cs typeface="DM Sans Bold"/>
                <a:sym typeface="DM Sans Bold"/>
              </a:rPr>
              <a:t>🔍 Data-Level Work </a:t>
            </a:r>
            <a:r>
              <a:rPr lang="en-US" sz="1800" dirty="0">
                <a:solidFill>
                  <a:srgbClr val="000000"/>
                </a:solidFill>
                <a:latin typeface="DM Sans"/>
                <a:ea typeface="DM Sans"/>
                <a:cs typeface="DM Sans"/>
                <a:sym typeface="DM Sans"/>
              </a:rPr>
              <a:t> </a:t>
            </a:r>
          </a:p>
        </p:txBody>
      </p:sp>
      <p:sp>
        <p:nvSpPr>
          <p:cNvPr id="35" name="TextBox 34">
            <a:extLst>
              <a:ext uri="{FF2B5EF4-FFF2-40B4-BE49-F238E27FC236}">
                <a16:creationId xmlns:a16="http://schemas.microsoft.com/office/drawing/2014/main" id="{148709FA-BD6D-B6AA-5A4F-2A69956782C6}"/>
              </a:ext>
            </a:extLst>
          </p:cNvPr>
          <p:cNvSpPr txBox="1"/>
          <p:nvPr/>
        </p:nvSpPr>
        <p:spPr>
          <a:xfrm>
            <a:off x="1216688" y="4494998"/>
            <a:ext cx="6363423" cy="453329"/>
          </a:xfrm>
          <a:prstGeom prst="rect">
            <a:avLst/>
          </a:prstGeom>
          <a:noFill/>
        </p:spPr>
        <p:txBody>
          <a:bodyPr wrap="square">
            <a:spAutoFit/>
          </a:bodyPr>
          <a:lstStyle/>
          <a:p>
            <a:pPr algn="l">
              <a:lnSpc>
                <a:spcPts val="3059"/>
              </a:lnSpc>
            </a:pPr>
            <a:r>
              <a:rPr lang="en-US" sz="1800" b="1" dirty="0">
                <a:solidFill>
                  <a:srgbClr val="000000"/>
                </a:solidFill>
                <a:latin typeface="DM Sans Bold"/>
                <a:ea typeface="DM Sans Bold"/>
                <a:cs typeface="DM Sans Bold"/>
                <a:sym typeface="DM Sans Bold"/>
              </a:rPr>
              <a:t>🔍 Data-Level Work </a:t>
            </a:r>
            <a:r>
              <a:rPr lang="en-US" sz="1800" dirty="0">
                <a:solidFill>
                  <a:srgbClr val="000000"/>
                </a:solidFill>
                <a:latin typeface="DM Sans"/>
                <a:ea typeface="DM Sans"/>
                <a:cs typeface="DM Sans"/>
                <a:sym typeface="DM Sans"/>
              </a:rPr>
              <a:t> </a:t>
            </a:r>
          </a:p>
        </p:txBody>
      </p:sp>
      <p:sp>
        <p:nvSpPr>
          <p:cNvPr id="37" name="TextBox 36">
            <a:extLst>
              <a:ext uri="{FF2B5EF4-FFF2-40B4-BE49-F238E27FC236}">
                <a16:creationId xmlns:a16="http://schemas.microsoft.com/office/drawing/2014/main" id="{31C4FB36-8365-FACA-8EB8-5799DE314CBC}"/>
              </a:ext>
            </a:extLst>
          </p:cNvPr>
          <p:cNvSpPr txBox="1"/>
          <p:nvPr/>
        </p:nvSpPr>
        <p:spPr>
          <a:xfrm>
            <a:off x="1216688" y="4948327"/>
            <a:ext cx="5142777" cy="453329"/>
          </a:xfrm>
          <a:prstGeom prst="rect">
            <a:avLst/>
          </a:prstGeom>
          <a:noFill/>
        </p:spPr>
        <p:txBody>
          <a:bodyPr wrap="square">
            <a:spAutoFit/>
          </a:bodyPr>
          <a:lstStyle/>
          <a:p>
            <a:pPr>
              <a:lnSpc>
                <a:spcPts val="3059"/>
              </a:lnSpc>
            </a:pPr>
            <a:r>
              <a:rPr lang="en-US" dirty="0">
                <a:solidFill>
                  <a:srgbClr val="000000"/>
                </a:solidFill>
                <a:latin typeface="DM Sans"/>
                <a:ea typeface="DM Sans"/>
                <a:cs typeface="DM Sans"/>
                <a:sym typeface="DM Sans"/>
              </a:rPr>
              <a:t>🧭 </a:t>
            </a:r>
            <a:r>
              <a:rPr lang="en-US" b="1" dirty="0">
                <a:solidFill>
                  <a:srgbClr val="000000"/>
                </a:solidFill>
                <a:latin typeface="DM Sans Bold"/>
                <a:ea typeface="DM Sans Bold"/>
                <a:cs typeface="DM Sans Bold"/>
                <a:sym typeface="DM Sans Bold"/>
              </a:rPr>
              <a:t>Strategy-Level Work </a:t>
            </a:r>
            <a:r>
              <a:rPr lang="en-US" dirty="0">
                <a:solidFill>
                  <a:srgbClr val="000000"/>
                </a:solidFill>
                <a:latin typeface="DM Sans"/>
                <a:ea typeface="DM Sans"/>
                <a:cs typeface="DM Sans"/>
                <a:sym typeface="DM Sans"/>
              </a:rPr>
              <a:t> </a:t>
            </a:r>
          </a:p>
        </p:txBody>
      </p:sp>
      <p:sp>
        <p:nvSpPr>
          <p:cNvPr id="38" name="TextBox 37">
            <a:extLst>
              <a:ext uri="{FF2B5EF4-FFF2-40B4-BE49-F238E27FC236}">
                <a16:creationId xmlns:a16="http://schemas.microsoft.com/office/drawing/2014/main" id="{B87DF97A-D372-85C1-A840-50569C2E65F6}"/>
              </a:ext>
            </a:extLst>
          </p:cNvPr>
          <p:cNvSpPr txBox="1"/>
          <p:nvPr/>
        </p:nvSpPr>
        <p:spPr>
          <a:xfrm>
            <a:off x="9714777" y="8144272"/>
            <a:ext cx="5142777" cy="453329"/>
          </a:xfrm>
          <a:prstGeom prst="rect">
            <a:avLst/>
          </a:prstGeom>
          <a:noFill/>
        </p:spPr>
        <p:txBody>
          <a:bodyPr wrap="square">
            <a:spAutoFit/>
          </a:bodyPr>
          <a:lstStyle/>
          <a:p>
            <a:pPr>
              <a:lnSpc>
                <a:spcPts val="3059"/>
              </a:lnSpc>
            </a:pPr>
            <a:r>
              <a:rPr lang="en-US" dirty="0">
                <a:solidFill>
                  <a:srgbClr val="000000"/>
                </a:solidFill>
                <a:latin typeface="DM Sans"/>
                <a:ea typeface="DM Sans"/>
                <a:cs typeface="DM Sans"/>
                <a:sym typeface="DM Sans"/>
              </a:rPr>
              <a:t>🧭 </a:t>
            </a:r>
            <a:r>
              <a:rPr lang="en-US" b="1" dirty="0">
                <a:solidFill>
                  <a:srgbClr val="000000"/>
                </a:solidFill>
                <a:latin typeface="DM Sans Bold"/>
                <a:ea typeface="DM Sans Bold"/>
                <a:cs typeface="DM Sans Bold"/>
                <a:sym typeface="DM Sans Bold"/>
              </a:rPr>
              <a:t>Strategy-Level Work </a:t>
            </a:r>
            <a:r>
              <a:rPr lang="en-US" dirty="0">
                <a:solidFill>
                  <a:srgbClr val="000000"/>
                </a:solidFill>
                <a:latin typeface="DM Sans"/>
                <a:ea typeface="DM Sans"/>
                <a:cs typeface="DM Sans"/>
                <a:sym typeface="DM Sans"/>
              </a:rPr>
              <a:t> </a:t>
            </a:r>
          </a:p>
        </p:txBody>
      </p:sp>
      <p:sp>
        <p:nvSpPr>
          <p:cNvPr id="11" name="TextBox 14">
            <a:extLst>
              <a:ext uri="{FF2B5EF4-FFF2-40B4-BE49-F238E27FC236}">
                <a16:creationId xmlns:a16="http://schemas.microsoft.com/office/drawing/2014/main" id="{693856B7-EE9F-6AAE-DE59-7673E3B213CF}"/>
              </a:ext>
            </a:extLst>
          </p:cNvPr>
          <p:cNvSpPr txBox="1"/>
          <p:nvPr/>
        </p:nvSpPr>
        <p:spPr>
          <a:xfrm>
            <a:off x="5840460" y="8940800"/>
            <a:ext cx="6983057" cy="323294"/>
          </a:xfrm>
          <a:prstGeom prst="rect">
            <a:avLst/>
          </a:prstGeom>
        </p:spPr>
        <p:txBody>
          <a:bodyPr wrap="square" lIns="0" tIns="0" rIns="0" bIns="0" rtlCol="0" anchor="t">
            <a:spAutoFit/>
          </a:bodyPr>
          <a:lstStyle/>
          <a:p>
            <a:pPr marL="0" lvl="0" indent="0" algn="ctr">
              <a:lnSpc>
                <a:spcPts val="2599"/>
              </a:lnSpc>
              <a:spcBef>
                <a:spcPct val="0"/>
              </a:spcBef>
            </a:pPr>
            <a:r>
              <a:rPr lang="en-US" sz="1999" b="1" dirty="0">
                <a:solidFill>
                  <a:srgbClr val="000000"/>
                </a:solidFill>
                <a:latin typeface="DM Sans"/>
                <a:ea typeface="DM Sans"/>
                <a:cs typeface="DM Sans"/>
                <a:sym typeface="DM Sans"/>
              </a:rPr>
              <a:t>Estimated time to complete this workbook: 2 hours</a:t>
            </a:r>
          </a:p>
        </p:txBody>
      </p:sp>
      <p:sp>
        <p:nvSpPr>
          <p:cNvPr id="12" name="TextBox 11">
            <a:extLst>
              <a:ext uri="{FF2B5EF4-FFF2-40B4-BE49-F238E27FC236}">
                <a16:creationId xmlns:a16="http://schemas.microsoft.com/office/drawing/2014/main" id="{EC7E6B5D-76C9-5138-3761-12EB6BD47739}"/>
              </a:ext>
            </a:extLst>
          </p:cNvPr>
          <p:cNvSpPr txBox="1"/>
          <p:nvPr/>
        </p:nvSpPr>
        <p:spPr>
          <a:xfrm>
            <a:off x="9714777" y="4494998"/>
            <a:ext cx="6363423" cy="453329"/>
          </a:xfrm>
          <a:prstGeom prst="rect">
            <a:avLst/>
          </a:prstGeom>
          <a:noFill/>
        </p:spPr>
        <p:txBody>
          <a:bodyPr wrap="square">
            <a:spAutoFit/>
          </a:bodyPr>
          <a:lstStyle/>
          <a:p>
            <a:pPr algn="l">
              <a:lnSpc>
                <a:spcPts val="3059"/>
              </a:lnSpc>
            </a:pPr>
            <a:r>
              <a:rPr lang="en-US" sz="1800" b="1" dirty="0">
                <a:solidFill>
                  <a:srgbClr val="000000"/>
                </a:solidFill>
                <a:latin typeface="DM Sans Bold"/>
                <a:ea typeface="DM Sans Bold"/>
                <a:cs typeface="DM Sans Bold"/>
                <a:sym typeface="DM Sans Bold"/>
              </a:rPr>
              <a:t>🔍 Data-Level Work </a:t>
            </a:r>
            <a:r>
              <a:rPr lang="en-US" sz="1800" dirty="0">
                <a:solidFill>
                  <a:srgbClr val="000000"/>
                </a:solidFill>
                <a:latin typeface="DM Sans"/>
                <a:ea typeface="DM Sans"/>
                <a:cs typeface="DM Sans"/>
                <a:sym typeface="DM Sans"/>
              </a:rPr>
              <a:t> </a:t>
            </a:r>
          </a:p>
        </p:txBody>
      </p:sp>
    </p:spTree>
    <p:extLst>
      <p:ext uri="{BB962C8B-B14F-4D97-AF65-F5344CB8AC3E}">
        <p14:creationId xmlns:p14="http://schemas.microsoft.com/office/powerpoint/2010/main" val="383013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5439000"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PLANNING WHAT (AND HOW) TO SHARE</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9" name="Group 9"/>
          <p:cNvGrpSpPr/>
          <p:nvPr/>
        </p:nvGrpSpPr>
        <p:grpSpPr>
          <a:xfrm>
            <a:off x="13018196" y="412504"/>
            <a:ext cx="4771697" cy="1256933"/>
            <a:chOff x="0" y="0"/>
            <a:chExt cx="6362263" cy="1675910"/>
          </a:xfrm>
        </p:grpSpPr>
        <p:grpSp>
          <p:nvGrpSpPr>
            <p:cNvPr id="10" name="Group 10"/>
            <p:cNvGrpSpPr/>
            <p:nvPr/>
          </p:nvGrpSpPr>
          <p:grpSpPr>
            <a:xfrm>
              <a:off x="0" y="0"/>
              <a:ext cx="6362263" cy="1675910"/>
              <a:chOff x="0" y="0"/>
              <a:chExt cx="1256743" cy="331044"/>
            </a:xfrm>
          </p:grpSpPr>
          <p:sp>
            <p:nvSpPr>
              <p:cNvPr id="11" name="Freeform 11"/>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2" name="TextBox 12"/>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3" name="TextBox 13"/>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graphicFrame>
        <p:nvGraphicFramePr>
          <p:cNvPr id="14" name="Table 13">
            <a:extLst>
              <a:ext uri="{FF2B5EF4-FFF2-40B4-BE49-F238E27FC236}">
                <a16:creationId xmlns:a16="http://schemas.microsoft.com/office/drawing/2014/main" id="{83F8D608-3C7E-241D-914C-34A5C7F25D7B}"/>
              </a:ext>
            </a:extLst>
          </p:cNvPr>
          <p:cNvGraphicFramePr>
            <a:graphicFrameLocks noGrp="1"/>
          </p:cNvGraphicFramePr>
          <p:nvPr>
            <p:extLst>
              <p:ext uri="{D42A27DB-BD31-4B8C-83A1-F6EECF244321}">
                <p14:modId xmlns:p14="http://schemas.microsoft.com/office/powerpoint/2010/main" val="3611884314"/>
              </p:ext>
            </p:extLst>
          </p:nvPr>
        </p:nvGraphicFramePr>
        <p:xfrm>
          <a:off x="1422752" y="2324529"/>
          <a:ext cx="15426300" cy="6989581"/>
        </p:xfrm>
        <a:graphic>
          <a:graphicData uri="http://schemas.openxmlformats.org/drawingml/2006/table">
            <a:tbl>
              <a:tblPr firstRow="1" bandRow="1">
                <a:tableStyleId>{5940675A-B579-460E-94D1-54222C63F5DA}</a:tableStyleId>
              </a:tblPr>
              <a:tblGrid>
                <a:gridCol w="3856575">
                  <a:extLst>
                    <a:ext uri="{9D8B030D-6E8A-4147-A177-3AD203B41FA5}">
                      <a16:colId xmlns:a16="http://schemas.microsoft.com/office/drawing/2014/main" val="3286960687"/>
                    </a:ext>
                  </a:extLst>
                </a:gridCol>
                <a:gridCol w="3856575">
                  <a:extLst>
                    <a:ext uri="{9D8B030D-6E8A-4147-A177-3AD203B41FA5}">
                      <a16:colId xmlns:a16="http://schemas.microsoft.com/office/drawing/2014/main" val="211411794"/>
                    </a:ext>
                  </a:extLst>
                </a:gridCol>
                <a:gridCol w="3856575">
                  <a:extLst>
                    <a:ext uri="{9D8B030D-6E8A-4147-A177-3AD203B41FA5}">
                      <a16:colId xmlns:a16="http://schemas.microsoft.com/office/drawing/2014/main" val="3307510277"/>
                    </a:ext>
                  </a:extLst>
                </a:gridCol>
                <a:gridCol w="3856575">
                  <a:extLst>
                    <a:ext uri="{9D8B030D-6E8A-4147-A177-3AD203B41FA5}">
                      <a16:colId xmlns:a16="http://schemas.microsoft.com/office/drawing/2014/main" val="3079141404"/>
                    </a:ext>
                  </a:extLst>
                </a:gridCol>
              </a:tblGrid>
              <a:tr h="739730">
                <a:tc>
                  <a:txBody>
                    <a:bodyPr/>
                    <a:lstStyle/>
                    <a:p>
                      <a:pPr algn="ctr">
                        <a:buNone/>
                      </a:pPr>
                      <a:r>
                        <a:rPr lang="en-US" sz="2000" b="1" dirty="0">
                          <a:effectLst/>
                          <a:latin typeface="+mn-lt"/>
                        </a:rPr>
                        <a:t>Audience</a:t>
                      </a:r>
                    </a:p>
                  </a:txBody>
                  <a:tcPr anchor="ctr"/>
                </a:tc>
                <a:tc>
                  <a:txBody>
                    <a:bodyPr/>
                    <a:lstStyle/>
                    <a:p>
                      <a:pPr algn="ctr">
                        <a:buNone/>
                      </a:pPr>
                      <a:r>
                        <a:rPr lang="en-US" sz="2000" b="1" dirty="0">
                          <a:effectLst/>
                          <a:latin typeface="+mn-lt"/>
                        </a:rPr>
                        <a:t>What to Share (Full report? Themes?)</a:t>
                      </a:r>
                    </a:p>
                  </a:txBody>
                  <a:tcPr anchor="ctr"/>
                </a:tc>
                <a:tc>
                  <a:txBody>
                    <a:bodyPr/>
                    <a:lstStyle/>
                    <a:p>
                      <a:pPr algn="ctr">
                        <a:buNone/>
                      </a:pPr>
                      <a:r>
                        <a:rPr lang="en-US" sz="2000" b="1" dirty="0">
                          <a:effectLst/>
                          <a:latin typeface="+mn-lt"/>
                        </a:rPr>
                        <a:t>How to Share (Which channel?)</a:t>
                      </a:r>
                    </a:p>
                  </a:txBody>
                  <a:tcPr anchor="ctr"/>
                </a:tc>
                <a:tc>
                  <a:txBody>
                    <a:bodyPr/>
                    <a:lstStyle/>
                    <a:p>
                      <a:pPr algn="ctr">
                        <a:buNone/>
                      </a:pPr>
                      <a:r>
                        <a:rPr lang="en-US" sz="2000" b="1" dirty="0">
                          <a:effectLst/>
                          <a:latin typeface="+mn-lt"/>
                        </a:rPr>
                        <a:t>When to Share</a:t>
                      </a:r>
                    </a:p>
                  </a:txBody>
                  <a:tcPr anchor="ctr"/>
                </a:tc>
                <a:extLst>
                  <a:ext uri="{0D108BD9-81ED-4DB2-BD59-A6C34878D82A}">
                    <a16:rowId xmlns:a16="http://schemas.microsoft.com/office/drawing/2014/main" val="3777506766"/>
                  </a:ext>
                </a:extLst>
              </a:tr>
              <a:tr h="1207760">
                <a:tc>
                  <a:txBody>
                    <a:bodyPr/>
                    <a:lstStyle/>
                    <a:p>
                      <a:pPr>
                        <a:buNone/>
                      </a:pPr>
                      <a:r>
                        <a:rPr lang="en-US" sz="1800" i="1" dirty="0">
                          <a:effectLst/>
                          <a:latin typeface="+mn-lt"/>
                        </a:rPr>
                        <a:t>e.g., Faculty at large</a:t>
                      </a:r>
                    </a:p>
                  </a:txBody>
                  <a:tcPr anchor="ctr"/>
                </a:tc>
                <a:tc>
                  <a:txBody>
                    <a:bodyPr/>
                    <a:lstStyle/>
                    <a:p>
                      <a:pPr>
                        <a:buNone/>
                      </a:pPr>
                      <a:r>
                        <a:rPr lang="en-US" sz="1800" i="1" dirty="0">
                          <a:effectLst/>
                          <a:latin typeface="+mn-lt"/>
                        </a:rPr>
                        <a:t>e.g., A customized executive summary derived from this workbook activity.</a:t>
                      </a:r>
                    </a:p>
                  </a:txBody>
                  <a:tcPr anchor="ctr"/>
                </a:tc>
                <a:tc>
                  <a:txBody>
                    <a:bodyPr/>
                    <a:lstStyle/>
                    <a:p>
                      <a:pPr>
                        <a:buNone/>
                      </a:pPr>
                      <a:r>
                        <a:rPr lang="en-US" sz="1800" i="1" dirty="0">
                          <a:effectLst/>
                          <a:latin typeface="+mn-lt"/>
                        </a:rPr>
                        <a:t>e.g., Faculty newsletter + Provost’s website</a:t>
                      </a:r>
                    </a:p>
                  </a:txBody>
                  <a:tcPr anchor="ctr"/>
                </a:tc>
                <a:tc>
                  <a:txBody>
                    <a:bodyPr/>
                    <a:lstStyle/>
                    <a:p>
                      <a:pPr>
                        <a:buNone/>
                      </a:pPr>
                      <a:r>
                        <a:rPr lang="en-US" sz="1800" i="1" dirty="0">
                          <a:effectLst/>
                          <a:latin typeface="+mn-lt"/>
                        </a:rPr>
                        <a:t>e.g., Before the start of the Fall semester</a:t>
                      </a:r>
                    </a:p>
                  </a:txBody>
                  <a:tcPr anchor="ctr"/>
                </a:tc>
                <a:extLst>
                  <a:ext uri="{0D108BD9-81ED-4DB2-BD59-A6C34878D82A}">
                    <a16:rowId xmlns:a16="http://schemas.microsoft.com/office/drawing/2014/main" val="4275986325"/>
                  </a:ext>
                </a:extLst>
              </a:tr>
              <a:tr h="1207760">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2501579384"/>
                  </a:ext>
                </a:extLst>
              </a:tr>
              <a:tr h="1207760">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958649808"/>
                  </a:ext>
                </a:extLst>
              </a:tr>
              <a:tr h="1207760">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659296420"/>
                  </a:ext>
                </a:extLst>
              </a:tr>
              <a:tr h="1418811">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tc>
                  <a:txBody>
                    <a:bodyPr/>
                    <a:lstStyle/>
                    <a:p>
                      <a:pPr marL="0" indent="0">
                        <a:buFont typeface="Arial" panose="020B0604020202020204" pitchFamily="34" charset="0"/>
                        <a:buNone/>
                      </a:pPr>
                      <a:endParaRPr lang="en-US" sz="1800" dirty="0">
                        <a:latin typeface="+mn-lt"/>
                      </a:endParaRPr>
                    </a:p>
                  </a:txBody>
                  <a:tcPr anchor="ctr"/>
                </a:tc>
                <a:extLst>
                  <a:ext uri="{0D108BD9-81ED-4DB2-BD59-A6C34878D82A}">
                    <a16:rowId xmlns:a16="http://schemas.microsoft.com/office/drawing/2014/main" val="130602758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0" y="927645"/>
              <a:ext cx="17987127" cy="880534"/>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THINGS TO KEEP IN MIND</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410052" y="2531054"/>
            <a:ext cx="15511379" cy="6904391"/>
          </a:xfrm>
          <a:prstGeom prst="rect">
            <a:avLst/>
          </a:prstGeom>
        </p:spPr>
        <p:txBody>
          <a:bodyPr lIns="0" tIns="0" rIns="0" bIns="0" rtlCol="0" anchor="t">
            <a:spAutoFit/>
          </a:bodyPr>
          <a:lstStyle/>
          <a:p>
            <a:pPr algn="l">
              <a:lnSpc>
                <a:spcPts val="2659"/>
              </a:lnSpc>
            </a:pPr>
            <a:r>
              <a:rPr lang="en-US" b="1" dirty="0">
                <a:solidFill>
                  <a:srgbClr val="000000"/>
                </a:solidFill>
                <a:latin typeface="DM Sans Bold"/>
                <a:ea typeface="DM Sans Bold"/>
                <a:cs typeface="DM Sans Bold"/>
                <a:sym typeface="DM Sans Bold"/>
              </a:rPr>
              <a:t>🗂️ Be the Historian of Your COACHE Effort</a:t>
            </a:r>
          </a:p>
          <a:p>
            <a:pPr algn="l">
              <a:lnSpc>
                <a:spcPts val="2660"/>
              </a:lnSpc>
            </a:pPr>
            <a:r>
              <a:rPr lang="en-US">
                <a:solidFill>
                  <a:srgbClr val="000000"/>
                </a:solidFill>
                <a:latin typeface="DM Sans"/>
                <a:ea typeface="DM Sans"/>
                <a:cs typeface="DM Sans"/>
                <a:sym typeface="DM Sans"/>
              </a:rPr>
              <a:t>Your </a:t>
            </a:r>
            <a:r>
              <a:rPr lang="en-US" dirty="0">
                <a:solidFill>
                  <a:srgbClr val="000000"/>
                </a:solidFill>
                <a:latin typeface="DM Sans"/>
                <a:ea typeface="DM Sans"/>
                <a:cs typeface="DM Sans"/>
                <a:sym typeface="DM Sans"/>
              </a:rPr>
              <a:t>work doesn’t end with this report — and future progress depends on preserving what you’ve accomplished.</a:t>
            </a:r>
          </a:p>
          <a:p>
            <a:pPr marL="410211" lvl="1" indent="-205106" algn="l">
              <a:lnSpc>
                <a:spcPts val="2660"/>
              </a:lnSpc>
              <a:buFont typeface="Arial"/>
              <a:buChar char="•"/>
            </a:pPr>
            <a:r>
              <a:rPr lang="en-US" dirty="0">
                <a:solidFill>
                  <a:srgbClr val="000000"/>
                </a:solidFill>
                <a:latin typeface="DM Sans"/>
                <a:ea typeface="DM Sans"/>
                <a:cs typeface="DM Sans"/>
                <a:sym typeface="DM Sans"/>
              </a:rPr>
              <a:t>Document decisions, plans, and communication strategies in a place accessible to your team and future members.</a:t>
            </a:r>
          </a:p>
          <a:p>
            <a:pPr marL="410211" lvl="1" indent="-205106" algn="l">
              <a:lnSpc>
                <a:spcPts val="2660"/>
              </a:lnSpc>
              <a:buFont typeface="Arial"/>
              <a:buChar char="•"/>
            </a:pPr>
            <a:r>
              <a:rPr lang="en-US" dirty="0">
                <a:solidFill>
                  <a:srgbClr val="000000"/>
                </a:solidFill>
                <a:latin typeface="DM Sans"/>
                <a:ea typeface="DM Sans"/>
                <a:cs typeface="DM Sans"/>
                <a:sym typeface="DM Sans"/>
              </a:rPr>
              <a:t>Be able to tell the larger community what was accomplished by your COACHE team and communicate your successes. </a:t>
            </a:r>
          </a:p>
          <a:p>
            <a:pPr algn="l">
              <a:lnSpc>
                <a:spcPts val="2660"/>
              </a:lnSpc>
            </a:pPr>
            <a:endParaRPr lang="en-US" dirty="0">
              <a:solidFill>
                <a:srgbClr val="000000"/>
              </a:solidFill>
              <a:latin typeface="DM Sans"/>
              <a:ea typeface="DM Sans"/>
              <a:cs typeface="DM Sans"/>
              <a:sym typeface="DM Sans"/>
            </a:endParaRPr>
          </a:p>
          <a:p>
            <a:pPr algn="l">
              <a:lnSpc>
                <a:spcPts val="2659"/>
              </a:lnSpc>
            </a:pPr>
            <a:r>
              <a:rPr lang="en-US" dirty="0">
                <a:solidFill>
                  <a:srgbClr val="000000"/>
                </a:solidFill>
                <a:latin typeface="DM Sans"/>
                <a:ea typeface="DM Sans"/>
                <a:cs typeface="DM Sans"/>
                <a:sym typeface="DM Sans"/>
              </a:rPr>
              <a:t>👥 </a:t>
            </a:r>
            <a:r>
              <a:rPr lang="en-US" b="1" dirty="0">
                <a:solidFill>
                  <a:srgbClr val="000000"/>
                </a:solidFill>
                <a:latin typeface="DM Sans Bold"/>
                <a:ea typeface="DM Sans Bold"/>
                <a:cs typeface="DM Sans Bold"/>
                <a:sym typeface="DM Sans Bold"/>
              </a:rPr>
              <a:t>Reassess Your Team</a:t>
            </a:r>
          </a:p>
          <a:p>
            <a:pPr marL="410211" lvl="1" indent="-205106" algn="l">
              <a:lnSpc>
                <a:spcPts val="2660"/>
              </a:lnSpc>
              <a:buFont typeface="Arial"/>
              <a:buChar char="•"/>
            </a:pPr>
            <a:r>
              <a:rPr lang="en-US" dirty="0">
                <a:solidFill>
                  <a:srgbClr val="000000"/>
                </a:solidFill>
                <a:latin typeface="DM Sans"/>
                <a:ea typeface="DM Sans"/>
                <a:cs typeface="DM Sans"/>
                <a:sym typeface="DM Sans"/>
              </a:rPr>
              <a:t>Do you need additional expertise — such as an institutional research professional, communications lead, or specific committee member — to interpret, share, or act on the results?</a:t>
            </a:r>
          </a:p>
          <a:p>
            <a:pPr marL="410211" lvl="1" indent="-205106" algn="l">
              <a:lnSpc>
                <a:spcPts val="2660"/>
              </a:lnSpc>
              <a:buFont typeface="Arial"/>
              <a:buChar char="•"/>
            </a:pPr>
            <a:r>
              <a:rPr lang="en-US" dirty="0">
                <a:solidFill>
                  <a:srgbClr val="000000"/>
                </a:solidFill>
                <a:latin typeface="DM Sans"/>
                <a:ea typeface="DM Sans"/>
                <a:cs typeface="DM Sans"/>
                <a:sym typeface="DM Sans"/>
              </a:rPr>
              <a:t>Plan for continuity: identify who is currently leading these efforts and who will take over if roles change.</a:t>
            </a:r>
          </a:p>
          <a:p>
            <a:pPr algn="l">
              <a:lnSpc>
                <a:spcPts val="2660"/>
              </a:lnSpc>
            </a:pPr>
            <a:endParaRPr lang="en-US" dirty="0">
              <a:solidFill>
                <a:srgbClr val="000000"/>
              </a:solidFill>
              <a:latin typeface="DM Sans"/>
              <a:ea typeface="DM Sans"/>
              <a:cs typeface="DM Sans"/>
              <a:sym typeface="DM Sans"/>
            </a:endParaRPr>
          </a:p>
          <a:p>
            <a:pPr algn="l">
              <a:lnSpc>
                <a:spcPts val="2659"/>
              </a:lnSpc>
            </a:pPr>
            <a:r>
              <a:rPr lang="en-US" dirty="0">
                <a:solidFill>
                  <a:srgbClr val="000000"/>
                </a:solidFill>
                <a:latin typeface="DM Sans"/>
                <a:ea typeface="DM Sans"/>
                <a:cs typeface="DM Sans"/>
                <a:sym typeface="DM Sans"/>
              </a:rPr>
              <a:t>🌐 </a:t>
            </a:r>
            <a:r>
              <a:rPr lang="en-US" b="1" dirty="0">
                <a:solidFill>
                  <a:srgbClr val="000000"/>
                </a:solidFill>
                <a:latin typeface="DM Sans Bold"/>
                <a:ea typeface="DM Sans Bold"/>
                <a:cs typeface="DM Sans Bold"/>
                <a:sym typeface="DM Sans Bold"/>
              </a:rPr>
              <a:t>Look Beyond Your Institution</a:t>
            </a:r>
          </a:p>
          <a:p>
            <a:pPr marL="410211" lvl="1" indent="-205106" algn="l">
              <a:lnSpc>
                <a:spcPts val="2660"/>
              </a:lnSpc>
              <a:buFont typeface="Arial"/>
              <a:buChar char="•"/>
            </a:pPr>
            <a:r>
              <a:rPr lang="en-US" dirty="0">
                <a:solidFill>
                  <a:srgbClr val="000000"/>
                </a:solidFill>
                <a:latin typeface="DM Sans"/>
                <a:ea typeface="DM Sans"/>
                <a:cs typeface="DM Sans"/>
                <a:sym typeface="DM Sans"/>
              </a:rPr>
              <a:t>Review your peer and cohort comparisons to identify strengths you want to replicate or share.</a:t>
            </a:r>
          </a:p>
          <a:p>
            <a:pPr marL="410211" lvl="1" indent="-205106" algn="l">
              <a:lnSpc>
                <a:spcPts val="2660"/>
              </a:lnSpc>
              <a:buFont typeface="Arial"/>
              <a:buChar char="•"/>
            </a:pPr>
            <a:r>
              <a:rPr lang="en-US" dirty="0">
                <a:solidFill>
                  <a:srgbClr val="000000"/>
                </a:solidFill>
                <a:latin typeface="DM Sans"/>
                <a:ea typeface="DM Sans"/>
                <a:cs typeface="DM Sans"/>
                <a:sym typeface="DM Sans"/>
              </a:rPr>
              <a:t>After your institutional action planning, consider reaching out to COACHE to connect with other institutions that excel where you’d like to improve, or to offer your own insights to peers.</a:t>
            </a:r>
          </a:p>
          <a:p>
            <a:pPr algn="l">
              <a:lnSpc>
                <a:spcPts val="2660"/>
              </a:lnSpc>
            </a:pPr>
            <a:endParaRPr lang="en-US" dirty="0">
              <a:solidFill>
                <a:srgbClr val="000000"/>
              </a:solidFill>
              <a:latin typeface="DM Sans"/>
              <a:ea typeface="DM Sans"/>
              <a:cs typeface="DM Sans"/>
              <a:sym typeface="DM Sans"/>
            </a:endParaRPr>
          </a:p>
          <a:p>
            <a:pPr algn="l">
              <a:lnSpc>
                <a:spcPts val="2660"/>
              </a:lnSpc>
            </a:pPr>
            <a:r>
              <a:rPr lang="en-US" b="1" dirty="0">
                <a:solidFill>
                  <a:srgbClr val="000000"/>
                </a:solidFill>
                <a:latin typeface="DM Sans Bold"/>
                <a:ea typeface="DM Sans Bold"/>
                <a:cs typeface="DM Sans Bold"/>
                <a:sym typeface="DM Sans Bold"/>
              </a:rPr>
              <a:t>🚀 Next Steps</a:t>
            </a:r>
          </a:p>
          <a:p>
            <a:pPr marL="410211" lvl="1" indent="-205106" algn="l">
              <a:lnSpc>
                <a:spcPts val="2660"/>
              </a:lnSpc>
              <a:buFont typeface="Arial"/>
              <a:buChar char="•"/>
            </a:pPr>
            <a:r>
              <a:rPr lang="en-US" dirty="0">
                <a:solidFill>
                  <a:srgbClr val="000000"/>
                </a:solidFill>
                <a:latin typeface="DM Sans"/>
                <a:ea typeface="DM Sans"/>
                <a:cs typeface="DM Sans"/>
                <a:sym typeface="DM Sans"/>
              </a:rPr>
              <a:t>Finalize Your Communication Plan</a:t>
            </a:r>
          </a:p>
          <a:p>
            <a:pPr marL="410211" lvl="1" indent="-205106" algn="l">
              <a:lnSpc>
                <a:spcPts val="2660"/>
              </a:lnSpc>
              <a:buFont typeface="Arial"/>
              <a:buChar char="•"/>
            </a:pPr>
            <a:r>
              <a:rPr lang="en-US" dirty="0">
                <a:solidFill>
                  <a:srgbClr val="000000"/>
                </a:solidFill>
                <a:latin typeface="DM Sans"/>
                <a:ea typeface="DM Sans"/>
                <a:cs typeface="DM Sans"/>
                <a:sym typeface="DM Sans"/>
              </a:rPr>
              <a:t>Set Key Dates and Milestones</a:t>
            </a:r>
          </a:p>
          <a:p>
            <a:pPr marL="410211" lvl="1" indent="-205106" algn="l">
              <a:lnSpc>
                <a:spcPts val="2660"/>
              </a:lnSpc>
              <a:buFont typeface="Arial"/>
              <a:buChar char="•"/>
            </a:pPr>
            <a:r>
              <a:rPr lang="en-US" dirty="0">
                <a:solidFill>
                  <a:srgbClr val="000000"/>
                </a:solidFill>
                <a:latin typeface="DM Sans"/>
                <a:ea typeface="DM Sans"/>
                <a:cs typeface="DM Sans"/>
                <a:sym typeface="DM Sans"/>
              </a:rPr>
              <a:t>Stay Connected</a:t>
            </a:r>
          </a:p>
          <a:p>
            <a:pPr algn="l">
              <a:lnSpc>
                <a:spcPts val="2660"/>
              </a:lnSpc>
            </a:pPr>
            <a:endParaRPr lang="en-US" dirty="0">
              <a:solidFill>
                <a:srgbClr val="000000"/>
              </a:solidFill>
              <a:latin typeface="DM Sans"/>
              <a:ea typeface="DM Sans"/>
              <a:cs typeface="DM Sans"/>
              <a:sym typeface="DM Sans"/>
            </a:endParaRPr>
          </a:p>
        </p:txBody>
      </p:sp>
      <p:sp>
        <p:nvSpPr>
          <p:cNvPr id="11" name="TextBox 11"/>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dirty="0">
                <a:solidFill>
                  <a:srgbClr val="A51C30"/>
                </a:solidFill>
                <a:latin typeface="Garamond Bold"/>
                <a:ea typeface="Garamond Bold"/>
                <a:cs typeface="Garamond Bold"/>
                <a:sym typeface="Garamond Bold"/>
              </a:rPr>
              <a:t>THE END</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750591" y="2149055"/>
            <a:ext cx="12786818" cy="1681475"/>
          </a:xfrm>
          <a:prstGeom prst="rect">
            <a:avLst/>
          </a:prstGeom>
        </p:spPr>
        <p:txBody>
          <a:bodyPr lIns="0" tIns="0" rIns="0" bIns="0" rtlCol="0" anchor="t">
            <a:spAutoFit/>
          </a:bodyPr>
          <a:lstStyle/>
          <a:p>
            <a:pPr algn="ctr">
              <a:lnSpc>
                <a:spcPts val="12320"/>
              </a:lnSpc>
            </a:pPr>
            <a:r>
              <a:rPr lang="en-US" sz="8800" dirty="0">
                <a:solidFill>
                  <a:srgbClr val="000000"/>
                </a:solidFill>
                <a:latin typeface="Adobe Garamond Pro"/>
                <a:ea typeface="Adobe Garamond Pro"/>
                <a:cs typeface="Adobe Garamond Pro"/>
                <a:sym typeface="Adobe Garamond Pro"/>
              </a:rPr>
              <a:t>CONGRATULATIONS!</a:t>
            </a:r>
          </a:p>
        </p:txBody>
      </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1" name="Picture 11"/>
          <p:cNvPicPr>
            <a:picLocks noChangeAspect="1"/>
          </p:cNvPicPr>
          <p:nvPr/>
        </p:nvPicPr>
        <p:blipFill>
          <a:blip r:embed="rId3"/>
          <a:stretch>
            <a:fillRect/>
          </a:stretch>
        </p:blipFill>
        <p:spPr>
          <a:xfrm>
            <a:off x="6057900" y="7234420"/>
            <a:ext cx="6172200" cy="1954530"/>
          </a:xfrm>
          <a:prstGeom prst="rect">
            <a:avLst/>
          </a:prstGeom>
        </p:spPr>
      </p:pic>
      <p:sp>
        <p:nvSpPr>
          <p:cNvPr id="12" name="TextBox 12"/>
          <p:cNvSpPr txBox="1"/>
          <p:nvPr/>
        </p:nvSpPr>
        <p:spPr>
          <a:xfrm>
            <a:off x="6078984" y="8943136"/>
            <a:ext cx="6172200" cy="342530"/>
          </a:xfrm>
          <a:prstGeom prst="rect">
            <a:avLst/>
          </a:prstGeom>
        </p:spPr>
        <p:txBody>
          <a:bodyPr wrap="square" lIns="0" tIns="0" rIns="0" bIns="0" rtlCol="0" anchor="t">
            <a:spAutoFit/>
          </a:bodyPr>
          <a:lstStyle/>
          <a:p>
            <a:pPr algn="ctr">
              <a:lnSpc>
                <a:spcPts val="2799"/>
              </a:lnSpc>
            </a:pPr>
            <a:r>
              <a:rPr lang="en-US" sz="1999" dirty="0">
                <a:solidFill>
                  <a:srgbClr val="000000"/>
                </a:solidFill>
                <a:latin typeface="DM Sans"/>
                <a:ea typeface="DM Sans"/>
                <a:cs typeface="DM Sans"/>
                <a:sym typeface="DM Sans"/>
              </a:rPr>
              <a:t>Your progress with the workbook: 100% completed</a:t>
            </a:r>
          </a:p>
        </p:txBody>
      </p:sp>
      <p:sp>
        <p:nvSpPr>
          <p:cNvPr id="13" name="TextBox 13"/>
          <p:cNvSpPr txBox="1"/>
          <p:nvPr/>
        </p:nvSpPr>
        <p:spPr>
          <a:xfrm>
            <a:off x="1410052" y="3943520"/>
            <a:ext cx="15510064" cy="3791807"/>
          </a:xfrm>
          <a:prstGeom prst="rect">
            <a:avLst/>
          </a:prstGeom>
        </p:spPr>
        <p:txBody>
          <a:bodyPr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By taking time to reflect, map, and strategize, you've laid a strong foundation for a thoughtful and effective dissemination plan around your Chief Academic Officer (CAO) Report. Remember:</a:t>
            </a:r>
          </a:p>
          <a:p>
            <a:pPr marL="410213" lvl="1" indent="-205106" algn="l">
              <a:lnSpc>
                <a:spcPts val="2660"/>
              </a:lnSpc>
              <a:buFont typeface="Arial"/>
              <a:buChar char="•"/>
            </a:pPr>
            <a:r>
              <a:rPr lang="en-US" sz="1900" dirty="0">
                <a:solidFill>
                  <a:srgbClr val="000000"/>
                </a:solidFill>
                <a:latin typeface="DM Sans"/>
                <a:ea typeface="DM Sans"/>
                <a:cs typeface="DM Sans"/>
                <a:sym typeface="DM Sans"/>
              </a:rPr>
              <a:t>Your plan can evolve—adapt it as new opportunities, questions, or stakeholders emerge.</a:t>
            </a:r>
          </a:p>
          <a:p>
            <a:pPr marL="410213" lvl="1" indent="-205106" algn="l">
              <a:lnSpc>
                <a:spcPts val="2660"/>
              </a:lnSpc>
              <a:buFont typeface="Arial"/>
              <a:buChar char="•"/>
            </a:pPr>
            <a:r>
              <a:rPr lang="en-US" sz="1900" dirty="0">
                <a:solidFill>
                  <a:srgbClr val="000000"/>
                </a:solidFill>
                <a:latin typeface="DM Sans"/>
                <a:ea typeface="DM Sans"/>
                <a:cs typeface="DM Sans"/>
                <a:sym typeface="DM Sans"/>
              </a:rPr>
              <a:t>You don’t have to do it alone—lean on your team, your campus partners, and the COACHE community.</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 </a:t>
            </a:r>
            <a:r>
              <a:rPr lang="en-US" sz="1900" b="1" dirty="0">
                <a:solidFill>
                  <a:srgbClr val="A51C30"/>
                </a:solidFill>
                <a:latin typeface="DM Sans Bold"/>
                <a:ea typeface="DM Sans Bold"/>
                <a:cs typeface="DM Sans Bold"/>
                <a:sym typeface="DM Sans Bold"/>
              </a:rPr>
              <a:t>We’d love to hear from you.</a:t>
            </a:r>
          </a:p>
          <a:p>
            <a:pPr algn="l">
              <a:lnSpc>
                <a:spcPts val="2660"/>
              </a:lnSpc>
            </a:pPr>
            <a:r>
              <a:rPr lang="en-US" sz="1900" dirty="0">
                <a:solidFill>
                  <a:srgbClr val="000000"/>
                </a:solidFill>
                <a:latin typeface="DM Sans"/>
                <a:ea typeface="DM Sans"/>
                <a:cs typeface="DM Sans"/>
                <a:sym typeface="DM Sans"/>
              </a:rPr>
              <a:t>What worked well? What would make this workbook more useful? Please take 3 minutes to fill out this </a:t>
            </a:r>
            <a:r>
              <a:rPr lang="en-US" sz="1900" b="1" u="sng" dirty="0">
                <a:solidFill>
                  <a:srgbClr val="A51C30"/>
                </a:solidFill>
                <a:latin typeface="DM Sans Bold"/>
                <a:ea typeface="DM Sans Bold"/>
                <a:cs typeface="DM Sans Bold"/>
                <a:sym typeface="DM Sans Bold"/>
                <a:hlinkClick r:id="rId4" tooltip="https://qualtricsxm89bcscpwx.qualtrics.com/jfe/form/SV_0pprdgr5WkZf4aO"/>
              </a:rPr>
              <a:t>feedback survey</a:t>
            </a:r>
            <a:r>
              <a:rPr lang="en-US" sz="1900" dirty="0">
                <a:solidFill>
                  <a:srgbClr val="000000"/>
                </a:solidFill>
                <a:latin typeface="DM Sans"/>
                <a:ea typeface="DM Sans"/>
                <a:cs typeface="DM Sans"/>
                <a:sym typeface="DM Sans"/>
              </a:rPr>
              <a:t> to help us improve future resources and better support your efforts.</a:t>
            </a:r>
          </a:p>
          <a:p>
            <a:pPr algn="l">
              <a:lnSpc>
                <a:spcPts val="2660"/>
              </a:lnSpc>
            </a:pPr>
            <a:endParaRPr lang="en-US" sz="1900" dirty="0">
              <a:solidFill>
                <a:srgbClr val="000000"/>
              </a:solidFill>
              <a:latin typeface="DM Sans"/>
              <a:ea typeface="DM Sans"/>
              <a:cs typeface="DM Sans"/>
              <a:sym typeface="DM Sans"/>
            </a:endParaRPr>
          </a:p>
          <a:p>
            <a:pPr algn="l">
              <a:lnSpc>
                <a:spcPts val="2660"/>
              </a:lnSpc>
            </a:pPr>
            <a:r>
              <a:rPr lang="en-US" sz="1900" dirty="0">
                <a:solidFill>
                  <a:srgbClr val="000000"/>
                </a:solidFill>
                <a:latin typeface="DM Sans"/>
                <a:ea typeface="DM Sans"/>
                <a:cs typeface="DM Sans"/>
                <a:sym typeface="DM Sans"/>
              </a:rPr>
              <a:t>Thanks again—and we look forward to learning about what you’ll do with your plan.</a:t>
            </a:r>
          </a:p>
          <a:p>
            <a:pPr algn="l">
              <a:lnSpc>
                <a:spcPts val="2660"/>
              </a:lnSpc>
            </a:pPr>
            <a:endParaRPr lang="en-US" sz="1900" dirty="0">
              <a:solidFill>
                <a:srgbClr val="000000"/>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927" y="0"/>
            <a:ext cx="6837412" cy="10287000"/>
            <a:chOff x="0" y="0"/>
            <a:chExt cx="1800800" cy="2709333"/>
          </a:xfrm>
        </p:grpSpPr>
        <p:sp>
          <p:nvSpPr>
            <p:cNvPr id="3" name="Freeform 3"/>
            <p:cNvSpPr/>
            <p:nvPr/>
          </p:nvSpPr>
          <p:spPr>
            <a:xfrm>
              <a:off x="0" y="0"/>
              <a:ext cx="1800800" cy="2709333"/>
            </a:xfrm>
            <a:custGeom>
              <a:avLst/>
              <a:gdLst/>
              <a:ahLst/>
              <a:cxnLst/>
              <a:rect l="l" t="t" r="r" b="b"/>
              <a:pathLst>
                <a:path w="1800800" h="2709333">
                  <a:moveTo>
                    <a:pt x="0" y="0"/>
                  </a:moveTo>
                  <a:lnTo>
                    <a:pt x="1800800" y="0"/>
                  </a:lnTo>
                  <a:lnTo>
                    <a:pt x="1800800" y="2709333"/>
                  </a:lnTo>
                  <a:lnTo>
                    <a:pt x="0" y="2709333"/>
                  </a:lnTo>
                  <a:close/>
                </a:path>
              </a:pathLst>
            </a:custGeom>
            <a:solidFill>
              <a:srgbClr val="000703"/>
            </a:solidFill>
          </p:spPr>
          <p:txBody>
            <a:bodyPr/>
            <a:lstStyle/>
            <a:p>
              <a:endParaRPr lang="en-US"/>
            </a:p>
          </p:txBody>
        </p:sp>
        <p:sp>
          <p:nvSpPr>
            <p:cNvPr id="4" name="TextBox 4"/>
            <p:cNvSpPr txBox="1"/>
            <p:nvPr/>
          </p:nvSpPr>
          <p:spPr>
            <a:xfrm>
              <a:off x="0" y="-28575"/>
              <a:ext cx="1800800" cy="2737908"/>
            </a:xfrm>
            <a:prstGeom prst="rect">
              <a:avLst/>
            </a:prstGeom>
          </p:spPr>
          <p:txBody>
            <a:bodyPr lIns="50800" tIns="50800" rIns="50800" bIns="50800" rtlCol="0" anchor="ctr"/>
            <a:lstStyle/>
            <a:p>
              <a:pPr algn="r">
                <a:lnSpc>
                  <a:spcPts val="2380"/>
                </a:lnSpc>
              </a:pPr>
              <a:endParaRPr/>
            </a:p>
          </p:txBody>
        </p:sp>
      </p:grpSp>
      <p:sp>
        <p:nvSpPr>
          <p:cNvPr id="5" name="Freeform 5"/>
          <p:cNvSpPr/>
          <p:nvPr/>
        </p:nvSpPr>
        <p:spPr>
          <a:xfrm>
            <a:off x="6837412" y="0"/>
            <a:ext cx="12231018" cy="10287000"/>
          </a:xfrm>
          <a:custGeom>
            <a:avLst/>
            <a:gdLst/>
            <a:ahLst/>
            <a:cxnLst/>
            <a:rect l="l" t="t" r="r" b="b"/>
            <a:pathLst>
              <a:path w="12231018" h="10287000">
                <a:moveTo>
                  <a:pt x="0" y="0"/>
                </a:moveTo>
                <a:lnTo>
                  <a:pt x="12231018" y="0"/>
                </a:lnTo>
                <a:lnTo>
                  <a:pt x="12231018" y="10287000"/>
                </a:lnTo>
                <a:lnTo>
                  <a:pt x="0" y="10287000"/>
                </a:lnTo>
                <a:lnTo>
                  <a:pt x="0" y="0"/>
                </a:lnTo>
                <a:close/>
              </a:path>
            </a:pathLst>
          </a:custGeom>
          <a:blipFill>
            <a:blip r:embed="rId2"/>
            <a:stretch>
              <a:fillRect l="-13079" r="-13079"/>
            </a:stretch>
          </a:blipFill>
        </p:spPr>
        <p:txBody>
          <a:bodyPr/>
          <a:lstStyle/>
          <a:p>
            <a:endParaRPr lang="en-US"/>
          </a:p>
        </p:txBody>
      </p:sp>
      <p:sp>
        <p:nvSpPr>
          <p:cNvPr id="6" name="TextBox 6"/>
          <p:cNvSpPr txBox="1"/>
          <p:nvPr/>
        </p:nvSpPr>
        <p:spPr>
          <a:xfrm>
            <a:off x="1410052" y="1054896"/>
            <a:ext cx="13490345" cy="712470"/>
          </a:xfrm>
          <a:prstGeom prst="rect">
            <a:avLst/>
          </a:prstGeom>
        </p:spPr>
        <p:txBody>
          <a:bodyPr lIns="0" tIns="0" rIns="0" bIns="0" rtlCol="0" anchor="t">
            <a:spAutoFit/>
          </a:bodyPr>
          <a:lstStyle/>
          <a:p>
            <a:pPr algn="l">
              <a:lnSpc>
                <a:spcPts val="5880"/>
              </a:lnSpc>
              <a:spcBef>
                <a:spcPct val="0"/>
              </a:spcBef>
            </a:pPr>
            <a:r>
              <a:rPr lang="en-US" sz="4200" b="1">
                <a:solidFill>
                  <a:srgbClr val="FFFFFF"/>
                </a:solidFill>
                <a:latin typeface="Garamond Bold"/>
                <a:ea typeface="Garamond Bold"/>
                <a:cs typeface="Garamond Bold"/>
                <a:sym typeface="Garamond Bold"/>
              </a:rPr>
              <a:t>LEARN MORE</a:t>
            </a:r>
          </a:p>
        </p:txBody>
      </p:sp>
      <p:sp>
        <p:nvSpPr>
          <p:cNvPr id="7" name="AutoShape 7"/>
          <p:cNvSpPr/>
          <p:nvPr/>
        </p:nvSpPr>
        <p:spPr>
          <a:xfrm>
            <a:off x="1028700" y="1972063"/>
            <a:ext cx="5837639" cy="0"/>
          </a:xfrm>
          <a:prstGeom prst="line">
            <a:avLst/>
          </a:prstGeom>
          <a:ln w="38100" cap="flat">
            <a:solidFill>
              <a:srgbClr val="FFFFFF"/>
            </a:solidFill>
            <a:prstDash val="solid"/>
            <a:headEnd type="none" w="sm" len="sm"/>
            <a:tailEnd type="none" w="sm" len="sm"/>
          </a:ln>
        </p:spPr>
        <p:txBody>
          <a:bodyPr/>
          <a:lstStyle/>
          <a:p>
            <a:endParaRPr lang="en-US"/>
          </a:p>
        </p:txBody>
      </p:sp>
      <p:sp>
        <p:nvSpPr>
          <p:cNvPr id="8" name="Freeform 8"/>
          <p:cNvSpPr/>
          <p:nvPr/>
        </p:nvSpPr>
        <p:spPr>
          <a:xfrm>
            <a:off x="427324" y="8659507"/>
            <a:ext cx="5985591" cy="1150356"/>
          </a:xfrm>
          <a:custGeom>
            <a:avLst/>
            <a:gdLst/>
            <a:ahLst/>
            <a:cxnLst/>
            <a:rect l="l" t="t" r="r" b="b"/>
            <a:pathLst>
              <a:path w="5985591" h="1150356">
                <a:moveTo>
                  <a:pt x="0" y="0"/>
                </a:moveTo>
                <a:lnTo>
                  <a:pt x="5985591" y="0"/>
                </a:lnTo>
                <a:lnTo>
                  <a:pt x="5985591" y="1150355"/>
                </a:lnTo>
                <a:lnTo>
                  <a:pt x="0" y="115035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410052" y="2610238"/>
            <a:ext cx="4888241" cy="3362325"/>
          </a:xfrm>
          <a:prstGeom prst="rect">
            <a:avLst/>
          </a:prstGeom>
        </p:spPr>
        <p:txBody>
          <a:bodyPr lIns="0" tIns="0" rIns="0" bIns="0" rtlCol="0" anchor="t">
            <a:spAutoFit/>
          </a:bodyPr>
          <a:lstStyle/>
          <a:p>
            <a:pPr algn="l">
              <a:lnSpc>
                <a:spcPts val="2400"/>
              </a:lnSpc>
            </a:pPr>
            <a:r>
              <a:rPr lang="en-US" sz="2000">
                <a:solidFill>
                  <a:srgbClr val="F2F2F2"/>
                </a:solidFill>
                <a:latin typeface="DM Sans"/>
                <a:ea typeface="DM Sans"/>
                <a:cs typeface="DM Sans"/>
                <a:sym typeface="DM Sans"/>
              </a:rPr>
              <a:t>For questions or comments about this slide deck, contact:</a:t>
            </a:r>
          </a:p>
          <a:p>
            <a:pPr algn="l">
              <a:lnSpc>
                <a:spcPts val="2400"/>
              </a:lnSpc>
            </a:pPr>
            <a:endParaRPr lang="en-US" sz="2000">
              <a:solidFill>
                <a:srgbClr val="F2F2F2"/>
              </a:solidFill>
              <a:latin typeface="DM Sans"/>
              <a:ea typeface="DM Sans"/>
              <a:cs typeface="DM Sans"/>
              <a:sym typeface="DM Sans"/>
            </a:endParaRPr>
          </a:p>
          <a:p>
            <a:pPr algn="l">
              <a:lnSpc>
                <a:spcPts val="2400"/>
              </a:lnSpc>
            </a:pPr>
            <a:endParaRPr lang="en-US" sz="2000">
              <a:solidFill>
                <a:srgbClr val="F2F2F2"/>
              </a:solidFill>
              <a:latin typeface="DM Sans"/>
              <a:ea typeface="DM Sans"/>
              <a:cs typeface="DM Sans"/>
              <a:sym typeface="DM Sans"/>
            </a:endParaRPr>
          </a:p>
          <a:p>
            <a:pPr algn="l">
              <a:lnSpc>
                <a:spcPts val="2400"/>
              </a:lnSpc>
            </a:pPr>
            <a:endParaRPr lang="en-US" sz="2000">
              <a:solidFill>
                <a:srgbClr val="F2F2F2"/>
              </a:solidFill>
              <a:latin typeface="DM Sans"/>
              <a:ea typeface="DM Sans"/>
              <a:cs typeface="DM Sans"/>
              <a:sym typeface="DM Sans"/>
            </a:endParaRPr>
          </a:p>
          <a:p>
            <a:pPr algn="l">
              <a:lnSpc>
                <a:spcPts val="2400"/>
              </a:lnSpc>
            </a:pPr>
            <a:endParaRPr lang="en-US" sz="2000">
              <a:solidFill>
                <a:srgbClr val="F2F2F2"/>
              </a:solidFill>
              <a:latin typeface="DM Sans"/>
              <a:ea typeface="DM Sans"/>
              <a:cs typeface="DM Sans"/>
              <a:sym typeface="DM Sans"/>
            </a:endParaRPr>
          </a:p>
          <a:p>
            <a:pPr algn="l">
              <a:lnSpc>
                <a:spcPts val="2400"/>
              </a:lnSpc>
            </a:pPr>
            <a:endParaRPr lang="en-US" sz="2000">
              <a:solidFill>
                <a:srgbClr val="F2F2F2"/>
              </a:solidFill>
              <a:latin typeface="DM Sans"/>
              <a:ea typeface="DM Sans"/>
              <a:cs typeface="DM Sans"/>
              <a:sym typeface="DM Sans"/>
            </a:endParaRPr>
          </a:p>
          <a:p>
            <a:pPr algn="l">
              <a:lnSpc>
                <a:spcPts val="2400"/>
              </a:lnSpc>
            </a:pPr>
            <a:endParaRPr lang="en-US" sz="2000">
              <a:solidFill>
                <a:srgbClr val="F2F2F2"/>
              </a:solidFill>
              <a:latin typeface="DM Sans"/>
              <a:ea typeface="DM Sans"/>
              <a:cs typeface="DM Sans"/>
              <a:sym typeface="DM Sans"/>
            </a:endParaRPr>
          </a:p>
          <a:p>
            <a:pPr algn="l">
              <a:lnSpc>
                <a:spcPts val="2400"/>
              </a:lnSpc>
            </a:pPr>
            <a:r>
              <a:rPr lang="en-US" sz="2000">
                <a:solidFill>
                  <a:srgbClr val="F2F2F2"/>
                </a:solidFill>
                <a:latin typeface="DM Sans"/>
                <a:ea typeface="DM Sans"/>
                <a:cs typeface="DM Sans"/>
                <a:sym typeface="DM Sans"/>
              </a:rPr>
              <a:t>For partnerships with COACHE, contact:</a:t>
            </a:r>
          </a:p>
          <a:p>
            <a:pPr algn="l">
              <a:lnSpc>
                <a:spcPts val="2400"/>
              </a:lnSpc>
            </a:pPr>
            <a:r>
              <a:rPr lang="en-US" sz="2000">
                <a:solidFill>
                  <a:srgbClr val="F2F2F2"/>
                </a:solidFill>
                <a:latin typeface="DM Sans"/>
                <a:ea typeface="DM Sans"/>
                <a:cs typeface="DM Sans"/>
                <a:sym typeface="DM Sans"/>
              </a:rPr>
              <a:t> ​</a:t>
            </a:r>
          </a:p>
          <a:p>
            <a:pPr algn="l">
              <a:lnSpc>
                <a:spcPts val="2400"/>
              </a:lnSpc>
            </a:pPr>
            <a:endParaRPr lang="en-US" sz="2000">
              <a:solidFill>
                <a:srgbClr val="F2F2F2"/>
              </a:solidFill>
              <a:latin typeface="DM Sans"/>
              <a:ea typeface="DM Sans"/>
              <a:cs typeface="DM Sans"/>
              <a:sym typeface="DM Sans"/>
            </a:endParaRPr>
          </a:p>
        </p:txBody>
      </p:sp>
      <p:sp>
        <p:nvSpPr>
          <p:cNvPr id="10" name="TextBox 10"/>
          <p:cNvSpPr txBox="1"/>
          <p:nvPr/>
        </p:nvSpPr>
        <p:spPr>
          <a:xfrm>
            <a:off x="1935960" y="3416328"/>
            <a:ext cx="3245639" cy="1060675"/>
          </a:xfrm>
          <a:prstGeom prst="rect">
            <a:avLst/>
          </a:prstGeom>
        </p:spPr>
        <p:txBody>
          <a:bodyPr wrap="square" lIns="0" tIns="0" rIns="0" bIns="0" rtlCol="0" anchor="t">
            <a:spAutoFit/>
          </a:bodyPr>
          <a:lstStyle/>
          <a:p>
            <a:pPr algn="l">
              <a:lnSpc>
                <a:spcPts val="2799"/>
              </a:lnSpc>
              <a:spcBef>
                <a:spcPct val="0"/>
              </a:spcBef>
            </a:pPr>
            <a:r>
              <a:rPr lang="en-US" sz="1999" dirty="0">
                <a:solidFill>
                  <a:srgbClr val="FFFFFF"/>
                </a:solidFill>
                <a:latin typeface="DM Sans"/>
                <a:ea typeface="DM Sans"/>
                <a:cs typeface="DM Sans"/>
                <a:sym typeface="DM Sans"/>
              </a:rPr>
              <a:t>Qianzhen (Annie) Fu</a:t>
            </a:r>
          </a:p>
          <a:p>
            <a:pPr algn="l">
              <a:lnSpc>
                <a:spcPts val="2799"/>
              </a:lnSpc>
              <a:spcBef>
                <a:spcPct val="0"/>
              </a:spcBef>
            </a:pPr>
            <a:r>
              <a:rPr lang="en-US" sz="1999" dirty="0">
                <a:solidFill>
                  <a:srgbClr val="FFFFFF"/>
                </a:solidFill>
                <a:latin typeface="DM Sans"/>
                <a:ea typeface="DM Sans"/>
                <a:cs typeface="DM Sans"/>
                <a:sym typeface="DM Sans"/>
              </a:rPr>
              <a:t>Instructional Designer</a:t>
            </a:r>
          </a:p>
          <a:p>
            <a:pPr algn="l">
              <a:lnSpc>
                <a:spcPts val="2799"/>
              </a:lnSpc>
              <a:spcBef>
                <a:spcPct val="0"/>
              </a:spcBef>
            </a:pPr>
            <a:r>
              <a:rPr lang="en-US" sz="1999" dirty="0">
                <a:solidFill>
                  <a:srgbClr val="FFFFFF"/>
                </a:solidFill>
                <a:latin typeface="DM Sans"/>
                <a:ea typeface="DM Sans"/>
                <a:cs typeface="DM Sans"/>
                <a:sym typeface="DM Sans"/>
              </a:rPr>
              <a:t>anniefu@gse.harvard.edu</a:t>
            </a:r>
          </a:p>
        </p:txBody>
      </p:sp>
      <p:sp>
        <p:nvSpPr>
          <p:cNvPr id="11" name="TextBox 11"/>
          <p:cNvSpPr txBox="1"/>
          <p:nvPr/>
        </p:nvSpPr>
        <p:spPr>
          <a:xfrm>
            <a:off x="1889284" y="5541052"/>
            <a:ext cx="3929777" cy="1044575"/>
          </a:xfrm>
          <a:prstGeom prst="rect">
            <a:avLst/>
          </a:prstGeom>
        </p:spPr>
        <p:txBody>
          <a:bodyPr lIns="0" tIns="0" rIns="0" bIns="0" rtlCol="0" anchor="t">
            <a:spAutoFit/>
          </a:bodyPr>
          <a:lstStyle/>
          <a:p>
            <a:pPr algn="l">
              <a:lnSpc>
                <a:spcPts val="2799"/>
              </a:lnSpc>
              <a:spcBef>
                <a:spcPct val="0"/>
              </a:spcBef>
            </a:pPr>
            <a:r>
              <a:rPr lang="en-US" sz="1999">
                <a:solidFill>
                  <a:srgbClr val="FFFFFF"/>
                </a:solidFill>
                <a:latin typeface="DM Sans"/>
                <a:ea typeface="DM Sans"/>
                <a:cs typeface="DM Sans"/>
                <a:sym typeface="DM Sans"/>
              </a:rPr>
              <a:t>Deborah Ruiz</a:t>
            </a:r>
          </a:p>
          <a:p>
            <a:pPr algn="l">
              <a:lnSpc>
                <a:spcPts val="2799"/>
              </a:lnSpc>
              <a:spcBef>
                <a:spcPct val="0"/>
              </a:spcBef>
            </a:pPr>
            <a:r>
              <a:rPr lang="en-US" sz="1999">
                <a:solidFill>
                  <a:srgbClr val="FFFFFF"/>
                </a:solidFill>
                <a:latin typeface="DM Sans"/>
                <a:ea typeface="DM Sans"/>
                <a:cs typeface="DM Sans"/>
                <a:sym typeface="DM Sans"/>
              </a:rPr>
              <a:t>Assistant Director of Engagement​</a:t>
            </a:r>
          </a:p>
          <a:p>
            <a:pPr algn="l">
              <a:lnSpc>
                <a:spcPts val="2799"/>
              </a:lnSpc>
              <a:spcBef>
                <a:spcPct val="0"/>
              </a:spcBef>
            </a:pPr>
            <a:r>
              <a:rPr lang="en-US" sz="1999">
                <a:solidFill>
                  <a:srgbClr val="FFFFFF"/>
                </a:solidFill>
                <a:latin typeface="DM Sans"/>
                <a:ea typeface="DM Sans"/>
                <a:cs typeface="DM Sans"/>
                <a:sym typeface="DM Sans"/>
              </a:rPr>
              <a:t>deborah_ruiz@gse.harvard.edu</a:t>
            </a:r>
          </a:p>
        </p:txBody>
      </p:sp>
      <p:grpSp>
        <p:nvGrpSpPr>
          <p:cNvPr id="12" name="Group 12"/>
          <p:cNvGrpSpPr/>
          <p:nvPr/>
        </p:nvGrpSpPr>
        <p:grpSpPr>
          <a:xfrm>
            <a:off x="3066633" y="7210269"/>
            <a:ext cx="762000" cy="762000"/>
            <a:chOff x="0" y="0"/>
            <a:chExt cx="1016000" cy="1016000"/>
          </a:xfrm>
        </p:grpSpPr>
        <p:sp>
          <p:nvSpPr>
            <p:cNvPr id="13" name="Freeform 13"/>
            <p:cNvSpPr/>
            <p:nvPr/>
          </p:nvSpPr>
          <p:spPr>
            <a:xfrm>
              <a:off x="0" y="0"/>
              <a:ext cx="1016000" cy="1016000"/>
            </a:xfrm>
            <a:custGeom>
              <a:avLst/>
              <a:gdLst/>
              <a:ahLst/>
              <a:cxnLst/>
              <a:rect l="l" t="t" r="r" b="b"/>
              <a:pathLst>
                <a:path w="1016000" h="1016000">
                  <a:moveTo>
                    <a:pt x="0" y="508000"/>
                  </a:moveTo>
                  <a:cubicBezTo>
                    <a:pt x="0" y="227457"/>
                    <a:pt x="227457" y="0"/>
                    <a:pt x="508000" y="0"/>
                  </a:cubicBezTo>
                  <a:cubicBezTo>
                    <a:pt x="788543" y="0"/>
                    <a:pt x="1016000" y="227457"/>
                    <a:pt x="1016000" y="508000"/>
                  </a:cubicBezTo>
                  <a:cubicBezTo>
                    <a:pt x="1016000" y="788543"/>
                    <a:pt x="788543" y="1016000"/>
                    <a:pt x="508000" y="1016000"/>
                  </a:cubicBezTo>
                  <a:cubicBezTo>
                    <a:pt x="227457" y="1016000"/>
                    <a:pt x="0" y="788543"/>
                    <a:pt x="0" y="508000"/>
                  </a:cubicBezTo>
                  <a:close/>
                </a:path>
              </a:pathLst>
            </a:custGeom>
            <a:solidFill>
              <a:srgbClr val="F2F2F2"/>
            </a:solidFill>
          </p:spPr>
          <p:txBody>
            <a:bodyPr/>
            <a:lstStyle/>
            <a:p>
              <a:endParaRPr lang="en-US"/>
            </a:p>
          </p:txBody>
        </p:sp>
      </p:grpSp>
      <p:grpSp>
        <p:nvGrpSpPr>
          <p:cNvPr id="14" name="Group 14"/>
          <p:cNvGrpSpPr>
            <a:grpSpLocks noChangeAspect="1"/>
          </p:cNvGrpSpPr>
          <p:nvPr/>
        </p:nvGrpSpPr>
        <p:grpSpPr>
          <a:xfrm>
            <a:off x="3225385" y="7378918"/>
            <a:ext cx="444496" cy="424703"/>
            <a:chOff x="0" y="0"/>
            <a:chExt cx="592661" cy="566271"/>
          </a:xfrm>
        </p:grpSpPr>
        <p:sp>
          <p:nvSpPr>
            <p:cNvPr id="15" name="Freeform 15" descr="LinkedIn icon Logo PNG Transparent &amp; SVG Vector - Freebie Supply">
              <a:hlinkClick r:id="rId4" tooltip="https://www.linkedin.com/company/coache/"/>
            </p:cNvPr>
            <p:cNvSpPr/>
            <p:nvPr/>
          </p:nvSpPr>
          <p:spPr>
            <a:xfrm>
              <a:off x="0" y="0"/>
              <a:ext cx="592709" cy="566293"/>
            </a:xfrm>
            <a:custGeom>
              <a:avLst/>
              <a:gdLst/>
              <a:ahLst/>
              <a:cxnLst/>
              <a:rect l="l" t="t" r="r" b="b"/>
              <a:pathLst>
                <a:path w="592709" h="566293">
                  <a:moveTo>
                    <a:pt x="0" y="0"/>
                  </a:moveTo>
                  <a:lnTo>
                    <a:pt x="592709" y="0"/>
                  </a:lnTo>
                  <a:lnTo>
                    <a:pt x="592709" y="566293"/>
                  </a:lnTo>
                  <a:lnTo>
                    <a:pt x="0" y="566293"/>
                  </a:lnTo>
                  <a:lnTo>
                    <a:pt x="0" y="0"/>
                  </a:lnTo>
                  <a:close/>
                </a:path>
              </a:pathLst>
            </a:custGeom>
            <a:blipFill>
              <a:blip r:embed="rId5"/>
              <a:stretch>
                <a:fillRect r="2" b="3"/>
              </a:stretch>
            </a:blipFill>
          </p:spPr>
          <p:txBody>
            <a:bodyPr/>
            <a:lstStyle/>
            <a:p>
              <a:endParaRPr lang="en-US"/>
            </a:p>
          </p:txBody>
        </p:sp>
      </p:grpSp>
      <p:grpSp>
        <p:nvGrpSpPr>
          <p:cNvPr id="16" name="Group 16"/>
          <p:cNvGrpSpPr/>
          <p:nvPr/>
        </p:nvGrpSpPr>
        <p:grpSpPr>
          <a:xfrm>
            <a:off x="4694799" y="7210269"/>
            <a:ext cx="762000" cy="762000"/>
            <a:chOff x="0" y="0"/>
            <a:chExt cx="1016000" cy="1016000"/>
          </a:xfrm>
        </p:grpSpPr>
        <p:sp>
          <p:nvSpPr>
            <p:cNvPr id="17" name="Freeform 17"/>
            <p:cNvSpPr/>
            <p:nvPr/>
          </p:nvSpPr>
          <p:spPr>
            <a:xfrm>
              <a:off x="0" y="0"/>
              <a:ext cx="1016000" cy="1016000"/>
            </a:xfrm>
            <a:custGeom>
              <a:avLst/>
              <a:gdLst/>
              <a:ahLst/>
              <a:cxnLst/>
              <a:rect l="l" t="t" r="r" b="b"/>
              <a:pathLst>
                <a:path w="1016000" h="1016000">
                  <a:moveTo>
                    <a:pt x="0" y="508000"/>
                  </a:moveTo>
                  <a:cubicBezTo>
                    <a:pt x="0" y="227457"/>
                    <a:pt x="227457" y="0"/>
                    <a:pt x="508000" y="0"/>
                  </a:cubicBezTo>
                  <a:cubicBezTo>
                    <a:pt x="788543" y="0"/>
                    <a:pt x="1016000" y="227457"/>
                    <a:pt x="1016000" y="508000"/>
                  </a:cubicBezTo>
                  <a:cubicBezTo>
                    <a:pt x="1016000" y="788543"/>
                    <a:pt x="788543" y="1016000"/>
                    <a:pt x="508000" y="1016000"/>
                  </a:cubicBezTo>
                  <a:cubicBezTo>
                    <a:pt x="227457" y="1016000"/>
                    <a:pt x="0" y="788543"/>
                    <a:pt x="0" y="508000"/>
                  </a:cubicBezTo>
                  <a:close/>
                </a:path>
              </a:pathLst>
            </a:custGeom>
            <a:solidFill>
              <a:srgbClr val="F2F2F2"/>
            </a:solidFill>
          </p:spPr>
          <p:txBody>
            <a:bodyPr/>
            <a:lstStyle/>
            <a:p>
              <a:endParaRPr lang="en-US"/>
            </a:p>
          </p:txBody>
        </p:sp>
      </p:grpSp>
      <p:grpSp>
        <p:nvGrpSpPr>
          <p:cNvPr id="18" name="Group 18"/>
          <p:cNvGrpSpPr>
            <a:grpSpLocks noChangeAspect="1"/>
          </p:cNvGrpSpPr>
          <p:nvPr/>
        </p:nvGrpSpPr>
        <p:grpSpPr>
          <a:xfrm>
            <a:off x="4600158" y="7323721"/>
            <a:ext cx="951282" cy="535096"/>
            <a:chOff x="0" y="0"/>
            <a:chExt cx="1268376" cy="713461"/>
          </a:xfrm>
        </p:grpSpPr>
        <p:sp>
          <p:nvSpPr>
            <p:cNvPr id="19" name="Freeform 19" descr="Twitter Logo and sign, new logo meaning and history, PNG, SVG">
              <a:hlinkClick r:id="rId6" tooltip="https://x.com/coacheproject"/>
            </p:cNvPr>
            <p:cNvSpPr/>
            <p:nvPr/>
          </p:nvSpPr>
          <p:spPr>
            <a:xfrm>
              <a:off x="0" y="0"/>
              <a:ext cx="1268349" cy="713486"/>
            </a:xfrm>
            <a:custGeom>
              <a:avLst/>
              <a:gdLst/>
              <a:ahLst/>
              <a:cxnLst/>
              <a:rect l="l" t="t" r="r" b="b"/>
              <a:pathLst>
                <a:path w="1268349" h="713486">
                  <a:moveTo>
                    <a:pt x="0" y="0"/>
                  </a:moveTo>
                  <a:lnTo>
                    <a:pt x="1268349" y="0"/>
                  </a:lnTo>
                  <a:lnTo>
                    <a:pt x="1268349" y="713486"/>
                  </a:lnTo>
                  <a:lnTo>
                    <a:pt x="0" y="713486"/>
                  </a:lnTo>
                  <a:lnTo>
                    <a:pt x="0" y="0"/>
                  </a:lnTo>
                  <a:close/>
                </a:path>
              </a:pathLst>
            </a:custGeom>
            <a:blipFill>
              <a:blip r:embed="rId7"/>
              <a:stretch>
                <a:fillRect r="-2" b="3"/>
              </a:stretch>
            </a:blipFill>
          </p:spPr>
          <p:txBody>
            <a:bodyPr/>
            <a:lstStyle/>
            <a:p>
              <a:endParaRPr lang="en-US"/>
            </a:p>
          </p:txBody>
        </p:sp>
      </p:grpSp>
      <p:grpSp>
        <p:nvGrpSpPr>
          <p:cNvPr id="20" name="Group 20"/>
          <p:cNvGrpSpPr/>
          <p:nvPr/>
        </p:nvGrpSpPr>
        <p:grpSpPr>
          <a:xfrm>
            <a:off x="1529422" y="7210269"/>
            <a:ext cx="762000" cy="762000"/>
            <a:chOff x="0" y="0"/>
            <a:chExt cx="1016000" cy="1016000"/>
          </a:xfrm>
        </p:grpSpPr>
        <p:sp>
          <p:nvSpPr>
            <p:cNvPr id="21" name="Freeform 21"/>
            <p:cNvSpPr/>
            <p:nvPr/>
          </p:nvSpPr>
          <p:spPr>
            <a:xfrm>
              <a:off x="0" y="0"/>
              <a:ext cx="1016000" cy="1016000"/>
            </a:xfrm>
            <a:custGeom>
              <a:avLst/>
              <a:gdLst/>
              <a:ahLst/>
              <a:cxnLst/>
              <a:rect l="l" t="t" r="r" b="b"/>
              <a:pathLst>
                <a:path w="1016000" h="1016000">
                  <a:moveTo>
                    <a:pt x="0" y="508000"/>
                  </a:moveTo>
                  <a:cubicBezTo>
                    <a:pt x="0" y="227457"/>
                    <a:pt x="227457" y="0"/>
                    <a:pt x="508000" y="0"/>
                  </a:cubicBezTo>
                  <a:cubicBezTo>
                    <a:pt x="788543" y="0"/>
                    <a:pt x="1016000" y="227457"/>
                    <a:pt x="1016000" y="508000"/>
                  </a:cubicBezTo>
                  <a:cubicBezTo>
                    <a:pt x="1016000" y="788543"/>
                    <a:pt x="788543" y="1016000"/>
                    <a:pt x="508000" y="1016000"/>
                  </a:cubicBezTo>
                  <a:cubicBezTo>
                    <a:pt x="227457" y="1016000"/>
                    <a:pt x="0" y="788543"/>
                    <a:pt x="0" y="508000"/>
                  </a:cubicBezTo>
                  <a:close/>
                </a:path>
              </a:pathLst>
            </a:custGeom>
            <a:solidFill>
              <a:srgbClr val="F2F2F2"/>
            </a:solidFill>
          </p:spPr>
          <p:txBody>
            <a:bodyPr/>
            <a:lstStyle/>
            <a:p>
              <a:endParaRPr lang="en-US"/>
            </a:p>
          </p:txBody>
        </p:sp>
      </p:grpSp>
      <p:grpSp>
        <p:nvGrpSpPr>
          <p:cNvPr id="22" name="Group 22"/>
          <p:cNvGrpSpPr>
            <a:grpSpLocks noChangeAspect="1"/>
          </p:cNvGrpSpPr>
          <p:nvPr/>
        </p:nvGrpSpPr>
        <p:grpSpPr>
          <a:xfrm>
            <a:off x="1634501" y="7315348"/>
            <a:ext cx="551842" cy="551842"/>
            <a:chOff x="0" y="0"/>
            <a:chExt cx="735789" cy="735789"/>
          </a:xfrm>
        </p:grpSpPr>
        <p:sp>
          <p:nvSpPr>
            <p:cNvPr id="23" name="Freeform 23" descr="Get Website Logo Png Vector">
              <a:hlinkClick r:id="rId8" tooltip="https://coache.gse.harvard.edu/"/>
            </p:cNvPr>
            <p:cNvSpPr/>
            <p:nvPr/>
          </p:nvSpPr>
          <p:spPr>
            <a:xfrm>
              <a:off x="0" y="0"/>
              <a:ext cx="735838" cy="735838"/>
            </a:xfrm>
            <a:custGeom>
              <a:avLst/>
              <a:gdLst/>
              <a:ahLst/>
              <a:cxnLst/>
              <a:rect l="l" t="t" r="r" b="b"/>
              <a:pathLst>
                <a:path w="735838" h="735838">
                  <a:moveTo>
                    <a:pt x="0" y="0"/>
                  </a:moveTo>
                  <a:lnTo>
                    <a:pt x="735838" y="0"/>
                  </a:lnTo>
                  <a:lnTo>
                    <a:pt x="735838" y="735838"/>
                  </a:lnTo>
                  <a:lnTo>
                    <a:pt x="0" y="735838"/>
                  </a:lnTo>
                  <a:lnTo>
                    <a:pt x="0" y="0"/>
                  </a:lnTo>
                  <a:close/>
                </a:path>
              </a:pathLst>
            </a:custGeom>
            <a:blipFill>
              <a:blip r:embed="rId9"/>
              <a:stretch>
                <a:fillRect r="6" b="6"/>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PART 1</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2750591" y="2763905"/>
            <a:ext cx="12786818" cy="1898651"/>
          </a:xfrm>
          <a:prstGeom prst="rect">
            <a:avLst/>
          </a:prstGeom>
        </p:spPr>
        <p:txBody>
          <a:bodyPr lIns="0" tIns="0" rIns="0" bIns="0" rtlCol="0" anchor="t">
            <a:spAutoFit/>
          </a:bodyPr>
          <a:lstStyle/>
          <a:p>
            <a:pPr algn="ctr">
              <a:lnSpc>
                <a:spcPts val="13999"/>
              </a:lnSpc>
            </a:pPr>
            <a:r>
              <a:rPr lang="en-US" sz="9999" dirty="0">
                <a:solidFill>
                  <a:srgbClr val="000000"/>
                </a:solidFill>
                <a:latin typeface="Adobe Garamond Pro"/>
                <a:ea typeface="Adobe Garamond Pro"/>
                <a:cs typeface="Adobe Garamond Pro"/>
                <a:sym typeface="Adobe Garamond Pro"/>
              </a:rPr>
              <a:t>SURVEY OVERVIEW</a:t>
            </a:r>
          </a:p>
        </p:txBody>
      </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1" name="Picture 11"/>
          <p:cNvPicPr>
            <a:picLocks noChangeAspect="1"/>
          </p:cNvPicPr>
          <p:nvPr/>
        </p:nvPicPr>
        <p:blipFill>
          <a:blip r:embed="rId3"/>
          <a:stretch>
            <a:fillRect/>
          </a:stretch>
        </p:blipFill>
        <p:spPr>
          <a:xfrm>
            <a:off x="6057900" y="6660947"/>
            <a:ext cx="6172200" cy="1954530"/>
          </a:xfrm>
          <a:prstGeom prst="rect">
            <a:avLst/>
          </a:prstGeom>
        </p:spPr>
      </p:pic>
      <p:sp>
        <p:nvSpPr>
          <p:cNvPr id="12" name="TextBox 12"/>
          <p:cNvSpPr txBox="1"/>
          <p:nvPr/>
        </p:nvSpPr>
        <p:spPr>
          <a:xfrm>
            <a:off x="6184491" y="8385278"/>
            <a:ext cx="5919014" cy="342530"/>
          </a:xfrm>
          <a:prstGeom prst="rect">
            <a:avLst/>
          </a:prstGeom>
        </p:spPr>
        <p:txBody>
          <a:bodyPr wrap="square" lIns="0" tIns="0" rIns="0" bIns="0" rtlCol="0" anchor="t">
            <a:spAutoFit/>
          </a:bodyPr>
          <a:lstStyle/>
          <a:p>
            <a:pPr algn="ctr">
              <a:lnSpc>
                <a:spcPts val="2799"/>
              </a:lnSpc>
            </a:pPr>
            <a:r>
              <a:rPr lang="en-US" sz="1999" dirty="0">
                <a:solidFill>
                  <a:srgbClr val="000000"/>
                </a:solidFill>
                <a:latin typeface="DM Sans"/>
                <a:ea typeface="DM Sans"/>
                <a:cs typeface="DM Sans"/>
                <a:sym typeface="DM Sans"/>
              </a:rPr>
              <a:t>Your progress with the workbook: 12% completed</a:t>
            </a:r>
          </a:p>
        </p:txBody>
      </p:sp>
      <p:sp>
        <p:nvSpPr>
          <p:cNvPr id="13" name="TextBox 13"/>
          <p:cNvSpPr txBox="1"/>
          <p:nvPr/>
        </p:nvSpPr>
        <p:spPr>
          <a:xfrm>
            <a:off x="6341864" y="5505941"/>
            <a:ext cx="5705058" cy="1364861"/>
          </a:xfrm>
          <a:prstGeom prst="rect">
            <a:avLst/>
          </a:prstGeom>
        </p:spPr>
        <p:txBody>
          <a:bodyPr wrap="square" lIns="0" tIns="0" rIns="0" bIns="0" rtlCol="0" anchor="t">
            <a:spAutoFit/>
          </a:bodyPr>
          <a:lstStyle/>
          <a:p>
            <a:pPr marL="561345" lvl="1" indent="-280673" algn="l">
              <a:lnSpc>
                <a:spcPts val="3640"/>
              </a:lnSpc>
              <a:buFont typeface="Arial"/>
              <a:buChar char="•"/>
            </a:pPr>
            <a:r>
              <a:rPr lang="en-US" sz="2600" dirty="0">
                <a:solidFill>
                  <a:srgbClr val="000000"/>
                </a:solidFill>
                <a:latin typeface="DM Sans"/>
                <a:ea typeface="DM Sans"/>
                <a:cs typeface="DM Sans"/>
                <a:sym typeface="DM Sans"/>
              </a:rPr>
              <a:t>Recap on the Institutional “Why”</a:t>
            </a:r>
          </a:p>
          <a:p>
            <a:pPr marL="561345" lvl="1" indent="-280673" algn="l">
              <a:lnSpc>
                <a:spcPts val="3640"/>
              </a:lnSpc>
              <a:buFont typeface="Arial"/>
              <a:buChar char="•"/>
            </a:pPr>
            <a:r>
              <a:rPr lang="en-US" sz="2600" dirty="0">
                <a:solidFill>
                  <a:srgbClr val="000000"/>
                </a:solidFill>
                <a:latin typeface="DM Sans"/>
                <a:ea typeface="DM Sans"/>
                <a:cs typeface="DM Sans"/>
                <a:sym typeface="DM Sans"/>
              </a:rPr>
              <a:t>Comparison Group &amp; Response Rates</a:t>
            </a:r>
          </a:p>
        </p:txBody>
      </p:sp>
      <p:sp>
        <p:nvSpPr>
          <p:cNvPr id="15" name="Freeform 12">
            <a:extLst>
              <a:ext uri="{FF2B5EF4-FFF2-40B4-BE49-F238E27FC236}">
                <a16:creationId xmlns:a16="http://schemas.microsoft.com/office/drawing/2014/main" id="{CE4CABFD-3EC1-EFCA-CC8F-CC8BD42FA37D}"/>
              </a:ext>
            </a:extLst>
          </p:cNvPr>
          <p:cNvSpPr/>
          <p:nvPr/>
        </p:nvSpPr>
        <p:spPr>
          <a:xfrm flipV="1">
            <a:off x="13001264" y="736249"/>
            <a:ext cx="4981524" cy="1699945"/>
          </a:xfrm>
          <a:custGeom>
            <a:avLst/>
            <a:gdLst/>
            <a:ahLst/>
            <a:cxnLst/>
            <a:rect l="l" t="t" r="r" b="b"/>
            <a:pathLst>
              <a:path w="4981524" h="1699945">
                <a:moveTo>
                  <a:pt x="0" y="1699945"/>
                </a:moveTo>
                <a:lnTo>
                  <a:pt x="4981524" y="1699945"/>
                </a:lnTo>
                <a:lnTo>
                  <a:pt x="4981524" y="0"/>
                </a:lnTo>
                <a:lnTo>
                  <a:pt x="0" y="0"/>
                </a:lnTo>
                <a:lnTo>
                  <a:pt x="0" y="1699945"/>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23">
            <a:extLst>
              <a:ext uri="{FF2B5EF4-FFF2-40B4-BE49-F238E27FC236}">
                <a16:creationId xmlns:a16="http://schemas.microsoft.com/office/drawing/2014/main" id="{4EE28271-7223-C15E-2E85-AA32F79BB121}"/>
              </a:ext>
            </a:extLst>
          </p:cNvPr>
          <p:cNvSpPr txBox="1"/>
          <p:nvPr/>
        </p:nvSpPr>
        <p:spPr>
          <a:xfrm>
            <a:off x="14782463" y="1698924"/>
            <a:ext cx="3054463" cy="615823"/>
          </a:xfrm>
          <a:prstGeom prst="rect">
            <a:avLst/>
          </a:prstGeom>
        </p:spPr>
        <p:txBody>
          <a:bodyPr lIns="0" tIns="0" rIns="0" bIns="0" rtlCol="0" anchor="t">
            <a:spAutoFit/>
          </a:bodyPr>
          <a:lstStyle/>
          <a:p>
            <a:pPr algn="l">
              <a:lnSpc>
                <a:spcPts val="2516"/>
              </a:lnSpc>
            </a:pPr>
            <a:r>
              <a:rPr lang="en-US" sz="1700" dirty="0">
                <a:solidFill>
                  <a:srgbClr val="000000"/>
                </a:solidFill>
                <a:latin typeface="DM Sans"/>
                <a:ea typeface="DM Sans"/>
                <a:cs typeface="DM Sans"/>
                <a:sym typeface="DM Sans"/>
              </a:rPr>
              <a:t>This logo indicates a removable instructional slide.</a:t>
            </a:r>
          </a:p>
        </p:txBody>
      </p:sp>
      <p:sp>
        <p:nvSpPr>
          <p:cNvPr id="19" name="TextBox 18">
            <a:extLst>
              <a:ext uri="{FF2B5EF4-FFF2-40B4-BE49-F238E27FC236}">
                <a16:creationId xmlns:a16="http://schemas.microsoft.com/office/drawing/2014/main" id="{88113658-13CC-32AF-EFE3-0F73FCE2BAC0}"/>
              </a:ext>
            </a:extLst>
          </p:cNvPr>
          <p:cNvSpPr txBox="1"/>
          <p:nvPr/>
        </p:nvSpPr>
        <p:spPr>
          <a:xfrm>
            <a:off x="4571998" y="4560790"/>
            <a:ext cx="9144000" cy="646331"/>
          </a:xfrm>
          <a:prstGeom prst="rect">
            <a:avLst/>
          </a:prstGeom>
          <a:noFill/>
        </p:spPr>
        <p:txBody>
          <a:bodyPr wrap="square">
            <a:spAutoFit/>
          </a:bodyPr>
          <a:lstStyle/>
          <a:p>
            <a:pPr algn="ctr"/>
            <a:r>
              <a:rPr lang="en-US" sz="3600" dirty="0">
                <a:solidFill>
                  <a:srgbClr val="000000"/>
                </a:solidFill>
                <a:latin typeface="DM Sans" pitchFamily="2" charset="0"/>
                <a:ea typeface="Adobe Bengali"/>
                <a:cs typeface="Adobe Bengali"/>
              </a:rPr>
              <a:t>(p.4</a:t>
            </a:r>
            <a:r>
              <a:rPr lang="en-US" sz="3600" dirty="0">
                <a:solidFill>
                  <a:srgbClr val="000000"/>
                </a:solidFill>
                <a:latin typeface="DM Sans" pitchFamily="2" charset="0"/>
              </a:rPr>
              <a:t>-8</a:t>
            </a:r>
            <a:r>
              <a:rPr lang="en-US" sz="3600" dirty="0">
                <a:solidFill>
                  <a:srgbClr val="000000"/>
                </a:solidFill>
                <a:latin typeface="DM Sans" pitchFamily="2" charset="0"/>
                <a:ea typeface="Adobe Bengali"/>
                <a:cs typeface="Adobe Bengali"/>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TextBox 8"/>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grpSp>
        <p:nvGrpSpPr>
          <p:cNvPr id="9" name="Group 9"/>
          <p:cNvGrpSpPr/>
          <p:nvPr/>
        </p:nvGrpSpPr>
        <p:grpSpPr>
          <a:xfrm>
            <a:off x="9265433" y="6692061"/>
            <a:ext cx="7993867" cy="2304708"/>
            <a:chOff x="0" y="0"/>
            <a:chExt cx="2105381" cy="607001"/>
          </a:xfrm>
        </p:grpSpPr>
        <p:sp>
          <p:nvSpPr>
            <p:cNvPr id="10" name="Freeform 10"/>
            <p:cNvSpPr/>
            <p:nvPr/>
          </p:nvSpPr>
          <p:spPr>
            <a:xfrm>
              <a:off x="0" y="0"/>
              <a:ext cx="2105381" cy="607001"/>
            </a:xfrm>
            <a:custGeom>
              <a:avLst/>
              <a:gdLst/>
              <a:ahLst/>
              <a:cxnLst/>
              <a:rect l="l" t="t" r="r" b="b"/>
              <a:pathLst>
                <a:path w="2105381" h="607001">
                  <a:moveTo>
                    <a:pt x="24212" y="0"/>
                  </a:moveTo>
                  <a:lnTo>
                    <a:pt x="2081169" y="0"/>
                  </a:lnTo>
                  <a:cubicBezTo>
                    <a:pt x="2087590" y="0"/>
                    <a:pt x="2093748" y="2551"/>
                    <a:pt x="2098289" y="7092"/>
                  </a:cubicBezTo>
                  <a:cubicBezTo>
                    <a:pt x="2102830" y="11632"/>
                    <a:pt x="2105381" y="17791"/>
                    <a:pt x="2105381" y="24212"/>
                  </a:cubicBezTo>
                  <a:lnTo>
                    <a:pt x="2105381" y="582789"/>
                  </a:lnTo>
                  <a:cubicBezTo>
                    <a:pt x="2105381" y="589211"/>
                    <a:pt x="2102830" y="595369"/>
                    <a:pt x="2098289" y="599910"/>
                  </a:cubicBezTo>
                  <a:cubicBezTo>
                    <a:pt x="2093748" y="604450"/>
                    <a:pt x="2087590" y="607001"/>
                    <a:pt x="2081169" y="607001"/>
                  </a:cubicBezTo>
                  <a:lnTo>
                    <a:pt x="24212" y="607001"/>
                  </a:lnTo>
                  <a:cubicBezTo>
                    <a:pt x="17791" y="607001"/>
                    <a:pt x="11632" y="604450"/>
                    <a:pt x="7092" y="599910"/>
                  </a:cubicBezTo>
                  <a:cubicBezTo>
                    <a:pt x="2551" y="595369"/>
                    <a:pt x="0" y="589211"/>
                    <a:pt x="0" y="582789"/>
                  </a:cubicBezTo>
                  <a:lnTo>
                    <a:pt x="0" y="24212"/>
                  </a:lnTo>
                  <a:cubicBezTo>
                    <a:pt x="0" y="17791"/>
                    <a:pt x="2551" y="11632"/>
                    <a:pt x="7092" y="7092"/>
                  </a:cubicBezTo>
                  <a:cubicBezTo>
                    <a:pt x="11632" y="2551"/>
                    <a:pt x="17791" y="0"/>
                    <a:pt x="24212" y="0"/>
                  </a:cubicBezTo>
                  <a:close/>
                </a:path>
              </a:pathLst>
            </a:custGeom>
            <a:solidFill>
              <a:srgbClr val="EBE3E5"/>
            </a:solidFill>
          </p:spPr>
          <p:txBody>
            <a:bodyPr/>
            <a:lstStyle/>
            <a:p>
              <a:endParaRPr lang="en-US"/>
            </a:p>
          </p:txBody>
        </p:sp>
        <p:sp>
          <p:nvSpPr>
            <p:cNvPr id="11" name="TextBox 11"/>
            <p:cNvSpPr txBox="1"/>
            <p:nvPr/>
          </p:nvSpPr>
          <p:spPr>
            <a:xfrm>
              <a:off x="0" y="-28575"/>
              <a:ext cx="2105381" cy="635576"/>
            </a:xfrm>
            <a:prstGeom prst="rect">
              <a:avLst/>
            </a:prstGeom>
          </p:spPr>
          <p:txBody>
            <a:bodyPr lIns="50800" tIns="50800" rIns="50800" bIns="50800" rtlCol="0" anchor="ctr"/>
            <a:lstStyle/>
            <a:p>
              <a:pPr algn="ctr">
                <a:lnSpc>
                  <a:spcPts val="2380"/>
                </a:lnSpc>
              </a:pPr>
              <a:endParaRPr/>
            </a:p>
          </p:txBody>
        </p:sp>
      </p:grpSp>
      <p:sp>
        <p:nvSpPr>
          <p:cNvPr id="12" name="Freeform 12"/>
          <p:cNvSpPr/>
          <p:nvPr/>
        </p:nvSpPr>
        <p:spPr>
          <a:xfrm>
            <a:off x="9506099" y="6953528"/>
            <a:ext cx="636604" cy="636604"/>
          </a:xfrm>
          <a:custGeom>
            <a:avLst/>
            <a:gdLst/>
            <a:ahLst/>
            <a:cxnLst/>
            <a:rect l="l" t="t" r="r" b="b"/>
            <a:pathLst>
              <a:path w="636604" h="636604">
                <a:moveTo>
                  <a:pt x="0" y="0"/>
                </a:moveTo>
                <a:lnTo>
                  <a:pt x="636603" y="0"/>
                </a:lnTo>
                <a:lnTo>
                  <a:pt x="636603" y="636603"/>
                </a:lnTo>
                <a:lnTo>
                  <a:pt x="0" y="63660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410052" y="4701503"/>
            <a:ext cx="6459587" cy="4138056"/>
          </a:xfrm>
          <a:prstGeom prst="rect">
            <a:avLst/>
          </a:prstGeom>
        </p:spPr>
        <p:txBody>
          <a:bodyPr lIns="0" tIns="0" rIns="0" bIns="0" rtlCol="0" anchor="t">
            <a:spAutoFit/>
          </a:bodyPr>
          <a:lstStyle/>
          <a:p>
            <a:pPr marL="410213" lvl="1" indent="-205106" algn="l">
              <a:lnSpc>
                <a:spcPts val="2660"/>
              </a:lnSpc>
              <a:buFont typeface="Arial"/>
              <a:buChar char="•"/>
            </a:pPr>
            <a:r>
              <a:rPr lang="en-US" sz="1900" dirty="0">
                <a:solidFill>
                  <a:srgbClr val="000000"/>
                </a:solidFill>
                <a:latin typeface="DM Sans"/>
                <a:ea typeface="DM Sans"/>
                <a:cs typeface="DM Sans"/>
                <a:sym typeface="DM Sans"/>
              </a:rPr>
              <a:t>What initiative, strategic goal, or leadership priority connected to this survey? </a:t>
            </a:r>
          </a:p>
          <a:p>
            <a:pPr algn="l">
              <a:lnSpc>
                <a:spcPts val="2660"/>
              </a:lnSpc>
            </a:pPr>
            <a:endParaRPr lang="en-US" sz="1900" dirty="0">
              <a:solidFill>
                <a:srgbClr val="000000"/>
              </a:solidFill>
              <a:latin typeface="DM Sans"/>
              <a:ea typeface="DM Sans"/>
              <a:cs typeface="DM Sans"/>
              <a:sym typeface="DM Sans"/>
            </a:endParaRPr>
          </a:p>
          <a:p>
            <a:pPr marL="410213" lvl="1" indent="-205106" algn="l">
              <a:lnSpc>
                <a:spcPts val="2660"/>
              </a:lnSpc>
              <a:buFont typeface="Arial"/>
              <a:buChar char="•"/>
            </a:pPr>
            <a:r>
              <a:rPr lang="en-US" sz="1900" dirty="0">
                <a:solidFill>
                  <a:srgbClr val="000000"/>
                </a:solidFill>
                <a:latin typeface="DM Sans"/>
                <a:ea typeface="DM Sans"/>
                <a:cs typeface="DM Sans"/>
                <a:sym typeface="DM Sans"/>
              </a:rPr>
              <a:t>What questions did you hope the survey will help answer—or validate through data? </a:t>
            </a:r>
          </a:p>
          <a:p>
            <a:pPr algn="l">
              <a:lnSpc>
                <a:spcPts val="2660"/>
              </a:lnSpc>
            </a:pPr>
            <a:endParaRPr lang="en-US" sz="1900" dirty="0">
              <a:solidFill>
                <a:srgbClr val="000000"/>
              </a:solidFill>
              <a:latin typeface="DM Sans"/>
              <a:ea typeface="DM Sans"/>
              <a:cs typeface="DM Sans"/>
              <a:sym typeface="DM Sans"/>
            </a:endParaRPr>
          </a:p>
          <a:p>
            <a:pPr marL="410213" lvl="1" indent="-205106" algn="l">
              <a:lnSpc>
                <a:spcPts val="2660"/>
              </a:lnSpc>
              <a:buFont typeface="Arial"/>
              <a:buChar char="•"/>
            </a:pPr>
            <a:r>
              <a:rPr lang="en-US" sz="1900" dirty="0">
                <a:solidFill>
                  <a:srgbClr val="000000"/>
                </a:solidFill>
                <a:latin typeface="DM Sans"/>
                <a:ea typeface="DM Sans"/>
                <a:cs typeface="DM Sans"/>
                <a:sym typeface="DM Sans"/>
              </a:rPr>
              <a:t>How did this survey align with or complement other data collection efforts?</a:t>
            </a:r>
          </a:p>
          <a:p>
            <a:pPr algn="l">
              <a:lnSpc>
                <a:spcPts val="2660"/>
              </a:lnSpc>
            </a:pPr>
            <a:endParaRPr lang="en-US" sz="1900" dirty="0">
              <a:solidFill>
                <a:srgbClr val="000000"/>
              </a:solidFill>
              <a:latin typeface="DM Sans"/>
              <a:ea typeface="DM Sans"/>
              <a:cs typeface="DM Sans"/>
              <a:sym typeface="DM Sans"/>
            </a:endParaRPr>
          </a:p>
          <a:p>
            <a:pPr marL="410213" lvl="1" indent="-205106" algn="l">
              <a:lnSpc>
                <a:spcPts val="2660"/>
              </a:lnSpc>
              <a:buFont typeface="Arial"/>
              <a:buChar char="•"/>
            </a:pPr>
            <a:r>
              <a:rPr lang="en-US" sz="1900" u="sng" dirty="0">
                <a:solidFill>
                  <a:srgbClr val="000000"/>
                </a:solidFill>
                <a:latin typeface="DM Sans"/>
                <a:ea typeface="DM Sans"/>
                <a:cs typeface="DM Sans"/>
                <a:sym typeface="DM Sans"/>
              </a:rPr>
              <a:t>For returning COACHE institutions:</a:t>
            </a:r>
            <a:r>
              <a:rPr lang="en-US" sz="1900" dirty="0">
                <a:solidFill>
                  <a:srgbClr val="000000"/>
                </a:solidFill>
                <a:latin typeface="DM Sans"/>
                <a:ea typeface="DM Sans"/>
                <a:cs typeface="DM Sans"/>
                <a:sym typeface="DM Sans"/>
              </a:rPr>
              <a:t> What previous COACHE data or outcomes helped contextualize your most recent year of participation?  </a:t>
            </a:r>
          </a:p>
        </p:txBody>
      </p:sp>
      <p:sp>
        <p:nvSpPr>
          <p:cNvPr id="14" name="TextBox 14"/>
          <p:cNvSpPr txBox="1"/>
          <p:nvPr/>
        </p:nvSpPr>
        <p:spPr>
          <a:xfrm>
            <a:off x="1411804" y="3817239"/>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Discuss with Your Team: </a:t>
            </a:r>
          </a:p>
        </p:txBody>
      </p:sp>
      <p:sp>
        <p:nvSpPr>
          <p:cNvPr id="15" name="TextBox 15"/>
          <p:cNvSpPr txBox="1"/>
          <p:nvPr/>
        </p:nvSpPr>
        <p:spPr>
          <a:xfrm>
            <a:off x="1411804" y="2512949"/>
            <a:ext cx="15397937" cy="1021818"/>
          </a:xfrm>
          <a:prstGeom prst="rect">
            <a:avLst/>
          </a:prstGeom>
        </p:spPr>
        <p:txBody>
          <a:bodyPr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Before building your data dissemination strategy, take some time to reflect on your institutional “Why.” Why did your institution sign up for COACHE last year? A strong dissemination plan begins with a clear understanding of the goals, context, and institutional priorities driving this work.</a:t>
            </a:r>
          </a:p>
        </p:txBody>
      </p:sp>
      <p:sp>
        <p:nvSpPr>
          <p:cNvPr id="16" name="TextBox 16"/>
          <p:cNvSpPr txBox="1"/>
          <p:nvPr/>
        </p:nvSpPr>
        <p:spPr>
          <a:xfrm>
            <a:off x="9610349" y="3817239"/>
            <a:ext cx="6945139" cy="533400"/>
          </a:xfrm>
          <a:prstGeom prst="rect">
            <a:avLst/>
          </a:prstGeom>
        </p:spPr>
        <p:txBody>
          <a:bodyPr lIns="0" tIns="0" rIns="0" bIns="0" rtlCol="0" anchor="t">
            <a:spAutoFit/>
          </a:bodyPr>
          <a:lstStyle/>
          <a:p>
            <a:pPr marL="0" lvl="0" indent="0" algn="l">
              <a:lnSpc>
                <a:spcPts val="4200"/>
              </a:lnSpc>
              <a:spcBef>
                <a:spcPct val="0"/>
              </a:spcBef>
            </a:pPr>
            <a:r>
              <a:rPr lang="en-US" sz="3000" b="1" u="none" strike="noStrike">
                <a:solidFill>
                  <a:srgbClr val="A51C30"/>
                </a:solidFill>
                <a:latin typeface="Garamond Bold"/>
                <a:ea typeface="Garamond Bold"/>
                <a:cs typeface="Garamond Bold"/>
                <a:sym typeface="Garamond Bold"/>
              </a:rPr>
              <a:t>Coming up next: </a:t>
            </a:r>
          </a:p>
        </p:txBody>
      </p:sp>
      <p:sp>
        <p:nvSpPr>
          <p:cNvPr id="17" name="TextBox 17"/>
          <p:cNvSpPr txBox="1"/>
          <p:nvPr/>
        </p:nvSpPr>
        <p:spPr>
          <a:xfrm>
            <a:off x="9610349" y="4701503"/>
            <a:ext cx="7527518" cy="1714315"/>
          </a:xfrm>
          <a:prstGeom prst="rect">
            <a:avLst/>
          </a:prstGeom>
        </p:spPr>
        <p:txBody>
          <a:bodyPr lIns="0" tIns="0" rIns="0" bIns="0" rtlCol="0" anchor="t">
            <a:spAutoFit/>
          </a:bodyPr>
          <a:lstStyle/>
          <a:p>
            <a:pPr marL="410211"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Step 1:</a:t>
            </a:r>
            <a:r>
              <a:rPr lang="en-US" sz="1900" dirty="0">
                <a:solidFill>
                  <a:srgbClr val="000000"/>
                </a:solidFill>
                <a:latin typeface="DM Sans"/>
                <a:ea typeface="DM Sans"/>
                <a:cs typeface="DM Sans"/>
                <a:sym typeface="DM Sans"/>
              </a:rPr>
              <a:t> On slide 6, input your institution name and year of participation in the first paragraph.</a:t>
            </a:r>
          </a:p>
          <a:p>
            <a:pPr algn="l">
              <a:lnSpc>
                <a:spcPts val="2660"/>
              </a:lnSpc>
            </a:pPr>
            <a:endParaRPr lang="en-US" sz="1900" dirty="0">
              <a:solidFill>
                <a:srgbClr val="000000"/>
              </a:solidFill>
              <a:latin typeface="DM Sans"/>
              <a:ea typeface="DM Sans"/>
              <a:cs typeface="DM Sans"/>
              <a:sym typeface="DM Sans"/>
            </a:endParaRPr>
          </a:p>
          <a:p>
            <a:pPr marL="410211"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Step 2: </a:t>
            </a:r>
            <a:r>
              <a:rPr lang="en-US" sz="1900" dirty="0">
                <a:solidFill>
                  <a:srgbClr val="000000"/>
                </a:solidFill>
                <a:latin typeface="DM Sans"/>
                <a:ea typeface="DM Sans"/>
                <a:cs typeface="DM Sans"/>
                <a:sym typeface="DM Sans"/>
              </a:rPr>
              <a:t>On slide 6,</a:t>
            </a:r>
            <a:r>
              <a:rPr lang="en-US" sz="1900" b="1" dirty="0">
                <a:solidFill>
                  <a:srgbClr val="000000"/>
                </a:solidFill>
                <a:latin typeface="DM Sans Bold"/>
                <a:ea typeface="DM Sans Bold"/>
                <a:cs typeface="DM Sans Bold"/>
                <a:sym typeface="DM Sans Bold"/>
              </a:rPr>
              <a:t> </a:t>
            </a:r>
            <a:r>
              <a:rPr lang="en-US" sz="1900" dirty="0">
                <a:solidFill>
                  <a:srgbClr val="000000"/>
                </a:solidFill>
                <a:latin typeface="DM Sans"/>
                <a:ea typeface="DM Sans"/>
                <a:cs typeface="DM Sans"/>
                <a:sym typeface="DM Sans"/>
              </a:rPr>
              <a:t>summarize the goals, context, and priorities behind the COACHE survey. </a:t>
            </a:r>
          </a:p>
        </p:txBody>
      </p:sp>
      <p:sp>
        <p:nvSpPr>
          <p:cNvPr id="18" name="TextBox 18"/>
          <p:cNvSpPr txBox="1"/>
          <p:nvPr/>
        </p:nvSpPr>
        <p:spPr>
          <a:xfrm>
            <a:off x="10380660" y="7044486"/>
            <a:ext cx="6550513" cy="1656715"/>
          </a:xfrm>
          <a:prstGeom prst="rect">
            <a:avLst/>
          </a:prstGeom>
        </p:spPr>
        <p:txBody>
          <a:bodyPr lIns="0" tIns="0" rIns="0" bIns="0" rtlCol="0" anchor="t">
            <a:spAutoFit/>
          </a:bodyPr>
          <a:lstStyle/>
          <a:p>
            <a:pPr algn="l">
              <a:lnSpc>
                <a:spcPts val="2660"/>
              </a:lnSpc>
              <a:spcBef>
                <a:spcPct val="0"/>
              </a:spcBef>
            </a:pPr>
            <a:r>
              <a:rPr lang="en-US" sz="1900" u="none" strike="noStrike" dirty="0">
                <a:solidFill>
                  <a:srgbClr val="000000"/>
                </a:solidFill>
                <a:latin typeface="DM Sans"/>
                <a:ea typeface="DM Sans"/>
                <a:cs typeface="DM Sans"/>
                <a:sym typeface="DM Sans"/>
              </a:rPr>
              <a:t>If you are unsure about the “why” behind your institution’s participation in the COACHE survey, who can you reach out to for context?</a:t>
            </a:r>
          </a:p>
          <a:p>
            <a:pPr algn="l">
              <a:lnSpc>
                <a:spcPts val="2660"/>
              </a:lnSpc>
              <a:spcBef>
                <a:spcPct val="0"/>
              </a:spcBef>
            </a:pPr>
            <a:r>
              <a:rPr lang="en-US" sz="1900" u="none" strike="noStrike" dirty="0">
                <a:solidFill>
                  <a:srgbClr val="000000"/>
                </a:solidFill>
                <a:latin typeface="DM Sans"/>
                <a:ea typeface="DM Sans"/>
                <a:cs typeface="DM Sans"/>
                <a:sym typeface="DM Sans"/>
              </a:rPr>
              <a:t>[e.g., someone from the provost’s office, an IR professional, or a “COACHE historian” on your campus.]</a:t>
            </a:r>
          </a:p>
        </p:txBody>
      </p:sp>
      <p:sp>
        <p:nvSpPr>
          <p:cNvPr id="19" name="TextBox 19"/>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RECAP ON THE INSTITUTIONAL “WHY”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WHY THE COACHE SURVEY MATTERS</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TextBox 8"/>
          <p:cNvSpPr txBox="1"/>
          <p:nvPr/>
        </p:nvSpPr>
        <p:spPr>
          <a:xfrm>
            <a:off x="9560401" y="3844346"/>
            <a:ext cx="6915589" cy="514351"/>
          </a:xfrm>
          <a:prstGeom prst="rect">
            <a:avLst/>
          </a:prstGeom>
        </p:spPr>
        <p:txBody>
          <a:bodyPr lIns="0" tIns="0" rIns="0" bIns="0" rtlCol="0" anchor="t">
            <a:spAutoFit/>
          </a:bodyPr>
          <a:lstStyle/>
          <a:p>
            <a:pPr algn="l">
              <a:lnSpc>
                <a:spcPts val="4199"/>
              </a:lnSpc>
            </a:pPr>
            <a:r>
              <a:rPr lang="en-US" sz="2999" b="1">
                <a:solidFill>
                  <a:srgbClr val="A51C30"/>
                </a:solidFill>
                <a:latin typeface="Garamond Bold"/>
                <a:ea typeface="Garamond Bold"/>
                <a:cs typeface="Garamond Bold"/>
                <a:sym typeface="Garamond Bold"/>
              </a:rPr>
              <a:t>Key Questions We Hoped to Answer</a:t>
            </a:r>
          </a:p>
        </p:txBody>
      </p:sp>
      <p:sp>
        <p:nvSpPr>
          <p:cNvPr id="9" name="TextBox 9"/>
          <p:cNvSpPr txBox="1"/>
          <p:nvPr/>
        </p:nvSpPr>
        <p:spPr>
          <a:xfrm>
            <a:off x="10377947" y="4551173"/>
            <a:ext cx="6341683" cy="1605153"/>
          </a:xfrm>
          <a:prstGeom prst="rect">
            <a:avLst/>
          </a:prstGeom>
        </p:spPr>
        <p:txBody>
          <a:bodyPr lIns="0" tIns="0" rIns="0" bIns="0" rtlCol="0" anchor="t">
            <a:spAutoFit/>
          </a:bodyPr>
          <a:lstStyle/>
          <a:p>
            <a:pPr algn="l">
              <a:lnSpc>
                <a:spcPts val="2165"/>
              </a:lnSpc>
            </a:pPr>
            <a:r>
              <a:rPr lang="en-US" sz="1899">
                <a:solidFill>
                  <a:srgbClr val="000000"/>
                </a:solidFill>
                <a:latin typeface="DM Sans"/>
                <a:ea typeface="DM Sans"/>
                <a:cs typeface="DM Sans"/>
                <a:sym typeface="DM Sans"/>
              </a:rPr>
              <a:t>We hoped the survey will help us understand or confirm _____________________________.</a:t>
            </a:r>
          </a:p>
          <a:p>
            <a:pPr algn="l">
              <a:lnSpc>
                <a:spcPts val="2165"/>
              </a:lnSpc>
            </a:pPr>
            <a:endParaRPr lang="en-US" sz="1899">
              <a:solidFill>
                <a:srgbClr val="000000"/>
              </a:solidFill>
              <a:latin typeface="DM Sans"/>
              <a:ea typeface="DM Sans"/>
              <a:cs typeface="DM Sans"/>
              <a:sym typeface="DM Sans"/>
            </a:endParaRPr>
          </a:p>
          <a:p>
            <a:pPr algn="l">
              <a:lnSpc>
                <a:spcPts val="2165"/>
              </a:lnSpc>
            </a:pPr>
            <a:r>
              <a:rPr lang="en-US" sz="1899">
                <a:solidFill>
                  <a:srgbClr val="000000"/>
                </a:solidFill>
                <a:latin typeface="DM Sans"/>
                <a:ea typeface="DM Sans"/>
                <a:cs typeface="DM Sans"/>
                <a:sym typeface="DM Sans"/>
              </a:rPr>
              <a:t>[e.g., if faculty feel supported in general, or whether mentoring opportunities are consistent and meaningful across departments]</a:t>
            </a:r>
          </a:p>
        </p:txBody>
      </p:sp>
      <p:sp>
        <p:nvSpPr>
          <p:cNvPr id="10" name="TextBox 10"/>
          <p:cNvSpPr txBox="1"/>
          <p:nvPr/>
        </p:nvSpPr>
        <p:spPr>
          <a:xfrm>
            <a:off x="1410052" y="3844346"/>
            <a:ext cx="6915589" cy="514351"/>
          </a:xfrm>
          <a:prstGeom prst="rect">
            <a:avLst/>
          </a:prstGeom>
        </p:spPr>
        <p:txBody>
          <a:bodyPr lIns="0" tIns="0" rIns="0" bIns="0" rtlCol="0" anchor="t">
            <a:spAutoFit/>
          </a:bodyPr>
          <a:lstStyle/>
          <a:p>
            <a:pPr algn="l">
              <a:lnSpc>
                <a:spcPts val="4199"/>
              </a:lnSpc>
            </a:pPr>
            <a:r>
              <a:rPr lang="en-US" sz="2999" b="1">
                <a:solidFill>
                  <a:srgbClr val="A51C30"/>
                </a:solidFill>
                <a:latin typeface="Garamond Bold"/>
                <a:ea typeface="Garamond Bold"/>
                <a:cs typeface="Garamond Bold"/>
                <a:sym typeface="Garamond Bold"/>
              </a:rPr>
              <a:t>Institutional Priorities</a:t>
            </a:r>
          </a:p>
        </p:txBody>
      </p:sp>
      <p:sp>
        <p:nvSpPr>
          <p:cNvPr id="11" name="TextBox 11"/>
          <p:cNvSpPr txBox="1"/>
          <p:nvPr/>
        </p:nvSpPr>
        <p:spPr>
          <a:xfrm>
            <a:off x="2100560" y="4563235"/>
            <a:ext cx="6478246" cy="1338453"/>
          </a:xfrm>
          <a:prstGeom prst="rect">
            <a:avLst/>
          </a:prstGeom>
        </p:spPr>
        <p:txBody>
          <a:bodyPr lIns="0" tIns="0" rIns="0" bIns="0" rtlCol="0" anchor="t">
            <a:spAutoFit/>
          </a:bodyPr>
          <a:lstStyle/>
          <a:p>
            <a:pPr algn="l">
              <a:lnSpc>
                <a:spcPts val="2165"/>
              </a:lnSpc>
            </a:pPr>
            <a:r>
              <a:rPr lang="en-US" sz="1899" dirty="0">
                <a:solidFill>
                  <a:srgbClr val="000000"/>
                </a:solidFill>
                <a:latin typeface="DM Sans"/>
                <a:ea typeface="DM Sans"/>
                <a:cs typeface="DM Sans"/>
                <a:sym typeface="DM Sans"/>
              </a:rPr>
              <a:t>This survey supported our work in __________________________________.</a:t>
            </a:r>
          </a:p>
          <a:p>
            <a:pPr algn="l">
              <a:lnSpc>
                <a:spcPts val="2165"/>
              </a:lnSpc>
            </a:pPr>
            <a:endParaRPr lang="en-US" sz="1899" dirty="0">
              <a:solidFill>
                <a:srgbClr val="000000"/>
              </a:solidFill>
              <a:latin typeface="DM Sans"/>
              <a:ea typeface="DM Sans"/>
              <a:cs typeface="DM Sans"/>
              <a:sym typeface="DM Sans"/>
            </a:endParaRPr>
          </a:p>
          <a:p>
            <a:pPr algn="l">
              <a:lnSpc>
                <a:spcPts val="2165"/>
              </a:lnSpc>
            </a:pPr>
            <a:r>
              <a:rPr lang="en-US" sz="1899" dirty="0">
                <a:solidFill>
                  <a:srgbClr val="000000"/>
                </a:solidFill>
                <a:latin typeface="DM Sans"/>
                <a:ea typeface="DM Sans"/>
                <a:cs typeface="DM Sans"/>
                <a:sym typeface="DM Sans"/>
              </a:rPr>
              <a:t>[e.g., faculty satisfaction with leadership, climate for mid-career faculty, faculty mental health]</a:t>
            </a:r>
          </a:p>
        </p:txBody>
      </p:sp>
      <p:sp>
        <p:nvSpPr>
          <p:cNvPr id="12" name="TextBox 12"/>
          <p:cNvSpPr txBox="1"/>
          <p:nvPr/>
        </p:nvSpPr>
        <p:spPr>
          <a:xfrm>
            <a:off x="1410052" y="6879245"/>
            <a:ext cx="6745172" cy="514351"/>
          </a:xfrm>
          <a:prstGeom prst="rect">
            <a:avLst/>
          </a:prstGeom>
        </p:spPr>
        <p:txBody>
          <a:bodyPr lIns="0" tIns="0" rIns="0" bIns="0" rtlCol="0" anchor="t">
            <a:spAutoFit/>
          </a:bodyPr>
          <a:lstStyle/>
          <a:p>
            <a:pPr algn="l">
              <a:lnSpc>
                <a:spcPts val="4199"/>
              </a:lnSpc>
            </a:pPr>
            <a:r>
              <a:rPr lang="en-US" sz="2999" b="1">
                <a:solidFill>
                  <a:srgbClr val="A51C30"/>
                </a:solidFill>
                <a:latin typeface="Garamond Bold"/>
                <a:ea typeface="Garamond Bold"/>
                <a:cs typeface="Garamond Bold"/>
                <a:sym typeface="Garamond Bold"/>
              </a:rPr>
              <a:t>Related Data Efforts</a:t>
            </a:r>
          </a:p>
        </p:txBody>
      </p:sp>
      <p:sp>
        <p:nvSpPr>
          <p:cNvPr id="13" name="TextBox 13"/>
          <p:cNvSpPr txBox="1"/>
          <p:nvPr/>
        </p:nvSpPr>
        <p:spPr>
          <a:xfrm>
            <a:off x="2100560" y="7589681"/>
            <a:ext cx="6478246" cy="1071753"/>
          </a:xfrm>
          <a:prstGeom prst="rect">
            <a:avLst/>
          </a:prstGeom>
        </p:spPr>
        <p:txBody>
          <a:bodyPr lIns="0" tIns="0" rIns="0" bIns="0" rtlCol="0" anchor="t">
            <a:spAutoFit/>
          </a:bodyPr>
          <a:lstStyle/>
          <a:p>
            <a:pPr algn="l">
              <a:lnSpc>
                <a:spcPts val="2165"/>
              </a:lnSpc>
            </a:pPr>
            <a:r>
              <a:rPr lang="en-US" sz="1899">
                <a:solidFill>
                  <a:srgbClr val="000000"/>
                </a:solidFill>
                <a:latin typeface="DM Sans"/>
                <a:ea typeface="DM Sans"/>
                <a:cs typeface="DM Sans"/>
                <a:sym typeface="DM Sans"/>
              </a:rPr>
              <a:t>This survey built on ______________________.</a:t>
            </a:r>
          </a:p>
          <a:p>
            <a:pPr algn="l">
              <a:lnSpc>
                <a:spcPts val="2165"/>
              </a:lnSpc>
            </a:pPr>
            <a:endParaRPr lang="en-US" sz="1899">
              <a:solidFill>
                <a:srgbClr val="000000"/>
              </a:solidFill>
              <a:latin typeface="DM Sans"/>
              <a:ea typeface="DM Sans"/>
              <a:cs typeface="DM Sans"/>
              <a:sym typeface="DM Sans"/>
            </a:endParaRPr>
          </a:p>
          <a:p>
            <a:pPr algn="l">
              <a:lnSpc>
                <a:spcPts val="2165"/>
              </a:lnSpc>
            </a:pPr>
            <a:r>
              <a:rPr lang="en-US" sz="1899">
                <a:solidFill>
                  <a:srgbClr val="000000"/>
                </a:solidFill>
                <a:latin typeface="DM Sans"/>
                <a:ea typeface="DM Sans"/>
                <a:cs typeface="DM Sans"/>
                <a:sym typeface="DM Sans"/>
              </a:rPr>
              <a:t>[e.g., the recent campus climate surveys, exit surveys, grant programs, accreditation studies]</a:t>
            </a:r>
          </a:p>
        </p:txBody>
      </p:sp>
      <p:sp>
        <p:nvSpPr>
          <p:cNvPr id="14" name="TextBox 14"/>
          <p:cNvSpPr txBox="1"/>
          <p:nvPr/>
        </p:nvSpPr>
        <p:spPr>
          <a:xfrm>
            <a:off x="9560401" y="6879245"/>
            <a:ext cx="6915589" cy="514351"/>
          </a:xfrm>
          <a:prstGeom prst="rect">
            <a:avLst/>
          </a:prstGeom>
        </p:spPr>
        <p:txBody>
          <a:bodyPr lIns="0" tIns="0" rIns="0" bIns="0" rtlCol="0" anchor="t">
            <a:spAutoFit/>
          </a:bodyPr>
          <a:lstStyle/>
          <a:p>
            <a:pPr algn="l">
              <a:lnSpc>
                <a:spcPts val="4199"/>
              </a:lnSpc>
            </a:pPr>
            <a:r>
              <a:rPr lang="en-US" sz="2999" b="1">
                <a:solidFill>
                  <a:srgbClr val="A51C30"/>
                </a:solidFill>
                <a:latin typeface="Garamond Bold"/>
                <a:ea typeface="Garamond Bold"/>
                <a:cs typeface="Garamond Bold"/>
                <a:sym typeface="Garamond Bold"/>
              </a:rPr>
              <a:t>(optional) Prior COACHE Efforts </a:t>
            </a:r>
          </a:p>
        </p:txBody>
      </p:sp>
      <p:sp>
        <p:nvSpPr>
          <p:cNvPr id="15" name="TextBox 15"/>
          <p:cNvSpPr txBox="1"/>
          <p:nvPr/>
        </p:nvSpPr>
        <p:spPr>
          <a:xfrm>
            <a:off x="10377947" y="7589681"/>
            <a:ext cx="6341683" cy="1128514"/>
          </a:xfrm>
          <a:prstGeom prst="rect">
            <a:avLst/>
          </a:prstGeom>
        </p:spPr>
        <p:txBody>
          <a:bodyPr lIns="0" tIns="0" rIns="0" bIns="0" rtlCol="0" anchor="t">
            <a:spAutoFit/>
          </a:bodyPr>
          <a:lstStyle/>
          <a:p>
            <a:pPr>
              <a:lnSpc>
                <a:spcPts val="2165"/>
              </a:lnSpc>
            </a:pPr>
            <a:r>
              <a:rPr lang="en-US" sz="1899" dirty="0">
                <a:solidFill>
                  <a:srgbClr val="000000"/>
                </a:solidFill>
                <a:latin typeface="DM Sans"/>
                <a:ea typeface="DM Sans"/>
                <a:cs typeface="DM Sans"/>
                <a:sym typeface="DM Sans"/>
              </a:rPr>
              <a:t>Based on our </a:t>
            </a:r>
            <a:r>
              <a:rPr lang="en-US" sz="1899" b="1" dirty="0">
                <a:solidFill>
                  <a:srgbClr val="000000"/>
                </a:solidFill>
                <a:latin typeface="DM Sans"/>
                <a:ea typeface="DM Sans"/>
                <a:cs typeface="DM Sans"/>
                <a:sym typeface="DM Sans"/>
              </a:rPr>
              <a:t>[Year of participation] </a:t>
            </a:r>
            <a:r>
              <a:rPr lang="en-US" sz="1899" dirty="0">
                <a:solidFill>
                  <a:srgbClr val="000000"/>
                </a:solidFill>
                <a:latin typeface="DM Sans"/>
                <a:ea typeface="DM Sans"/>
                <a:cs typeface="DM Sans"/>
                <a:sym typeface="DM Sans"/>
              </a:rPr>
              <a:t>COACHE results, we aimed to focus this year’s efforts on ____________________ because the previous data revealed ________________________________.</a:t>
            </a:r>
          </a:p>
        </p:txBody>
      </p:sp>
      <p:sp>
        <p:nvSpPr>
          <p:cNvPr id="16" name="TextBox 16"/>
          <p:cNvSpPr txBox="1"/>
          <p:nvPr/>
        </p:nvSpPr>
        <p:spPr>
          <a:xfrm>
            <a:off x="1411804" y="2512949"/>
            <a:ext cx="15397937" cy="1368067"/>
          </a:xfrm>
          <a:prstGeom prst="rect">
            <a:avLst/>
          </a:prstGeom>
        </p:spPr>
        <p:txBody>
          <a:bodyPr lIns="0" tIns="0" rIns="0" bIns="0" rtlCol="0" anchor="t">
            <a:spAutoFit/>
          </a:bodyPr>
          <a:lstStyle/>
          <a:p>
            <a:pPr algn="l">
              <a:lnSpc>
                <a:spcPts val="2660"/>
              </a:lnSpc>
            </a:pPr>
            <a:r>
              <a:rPr lang="en-US" sz="1900" b="1" dirty="0">
                <a:solidFill>
                  <a:srgbClr val="000000"/>
                </a:solidFill>
                <a:latin typeface="DM Sans Bold"/>
                <a:ea typeface="DM Sans Bold"/>
                <a:cs typeface="DM Sans Bold"/>
                <a:sym typeface="DM Sans Bold"/>
              </a:rPr>
              <a:t>[</a:t>
            </a:r>
            <a:r>
              <a:rPr lang="en-US" sz="1900" b="1" dirty="0">
                <a:solidFill>
                  <a:srgbClr val="282828"/>
                </a:solidFill>
                <a:latin typeface="DM Sans Bold"/>
                <a:ea typeface="DM Sans Bold"/>
                <a:cs typeface="DM Sans Bold"/>
                <a:sym typeface="DM Sans Bold"/>
              </a:rPr>
              <a:t>Institution Name]</a:t>
            </a:r>
            <a:r>
              <a:rPr lang="en-US" sz="1900" dirty="0">
                <a:solidFill>
                  <a:srgbClr val="000000"/>
                </a:solidFill>
                <a:latin typeface="DM Sans"/>
                <a:ea typeface="DM Sans"/>
                <a:cs typeface="DM Sans"/>
                <a:sym typeface="DM Sans"/>
              </a:rPr>
              <a:t> has partnered with the Collaborative on Academic Careers on Higher Education (COACHE) on the Faculty Job Satisfaction Survey, administered from February to April </a:t>
            </a:r>
            <a:r>
              <a:rPr lang="en-US" sz="1900" b="1" dirty="0">
                <a:solidFill>
                  <a:srgbClr val="000000"/>
                </a:solidFill>
                <a:latin typeface="DM Sans Bold"/>
                <a:ea typeface="DM Sans Bold"/>
                <a:cs typeface="DM Sans Bold"/>
                <a:sym typeface="DM Sans Bold"/>
              </a:rPr>
              <a:t>[Year]</a:t>
            </a:r>
            <a:r>
              <a:rPr lang="en-US" sz="1900" dirty="0">
                <a:solidFill>
                  <a:srgbClr val="000000"/>
                </a:solidFill>
                <a:latin typeface="DM Sans"/>
                <a:ea typeface="DM Sans"/>
                <a:cs typeface="DM Sans"/>
                <a:sym typeface="DM Sans"/>
              </a:rPr>
              <a:t>. Below are the institutional priorities and key questions that guided our participation in the survey. </a:t>
            </a:r>
          </a:p>
          <a:p>
            <a:pPr algn="l">
              <a:lnSpc>
                <a:spcPts val="2660"/>
              </a:lnSpc>
            </a:pPr>
            <a:endParaRPr lang="en-US" sz="1900" dirty="0">
              <a:solidFill>
                <a:srgbClr val="000000"/>
              </a:solidFill>
              <a:latin typeface="DM Sans"/>
              <a:ea typeface="DM Sans"/>
              <a:cs typeface="DM Sans"/>
              <a:sym typeface="DM Sans"/>
            </a:endParaRPr>
          </a:p>
        </p:txBody>
      </p:sp>
      <p:grpSp>
        <p:nvGrpSpPr>
          <p:cNvPr id="17" name="Group 17"/>
          <p:cNvGrpSpPr/>
          <p:nvPr/>
        </p:nvGrpSpPr>
        <p:grpSpPr>
          <a:xfrm>
            <a:off x="13018196" y="412504"/>
            <a:ext cx="4771697" cy="1256933"/>
            <a:chOff x="0" y="0"/>
            <a:chExt cx="6362263" cy="1675910"/>
          </a:xfrm>
        </p:grpSpPr>
        <p:grpSp>
          <p:nvGrpSpPr>
            <p:cNvPr id="18" name="Group 18"/>
            <p:cNvGrpSpPr/>
            <p:nvPr/>
          </p:nvGrpSpPr>
          <p:grpSpPr>
            <a:xfrm>
              <a:off x="0" y="0"/>
              <a:ext cx="6362263" cy="1675910"/>
              <a:chOff x="0" y="0"/>
              <a:chExt cx="1256743" cy="331044"/>
            </a:xfrm>
          </p:grpSpPr>
          <p:sp>
            <p:nvSpPr>
              <p:cNvPr id="19" name="Freeform 19"/>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20" name="TextBox 20"/>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21" name="TextBox 21"/>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78213"/>
            <a:ext cx="18288000" cy="9908787"/>
            <a:chOff x="0" y="0"/>
            <a:chExt cx="24384000" cy="13211716"/>
          </a:xfrm>
        </p:grpSpPr>
        <p:sp>
          <p:nvSpPr>
            <p:cNvPr id="3" name="AutoShape 3"/>
            <p:cNvSpPr/>
            <p:nvPr/>
          </p:nvSpPr>
          <p:spPr>
            <a:xfrm>
              <a:off x="1371600" y="2001032"/>
              <a:ext cx="21640800" cy="0"/>
            </a:xfrm>
            <a:prstGeom prst="line">
              <a:avLst/>
            </a:prstGeom>
            <a:ln w="50800"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12341478"/>
              <a:ext cx="24384000" cy="870238"/>
              <a:chOff x="0" y="0"/>
              <a:chExt cx="4816593" cy="171899"/>
            </a:xfrm>
          </p:grpSpPr>
          <p:sp>
            <p:nvSpPr>
              <p:cNvPr id="5" name="Freeform 5"/>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6" name="TextBox 6"/>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880071" y="927645"/>
              <a:ext cx="17987127" cy="910079"/>
            </a:xfrm>
            <a:prstGeom prst="rect">
              <a:avLst/>
            </a:prstGeom>
          </p:spPr>
          <p:txBody>
            <a:bodyPr lIns="0" tIns="0" rIns="0" bIns="0" rtlCol="0" anchor="t">
              <a:spAutoFit/>
            </a:bodyPr>
            <a:lstStyle/>
            <a:p>
              <a:pPr algn="l">
                <a:lnSpc>
                  <a:spcPts val="5599"/>
                </a:lnSpc>
                <a:spcBef>
                  <a:spcPct val="0"/>
                </a:spcBef>
              </a:pPr>
              <a:r>
                <a:rPr lang="en-US" sz="3999" b="1" dirty="0">
                  <a:solidFill>
                    <a:srgbClr val="A51C30"/>
                  </a:solidFill>
                  <a:latin typeface="Garamond Bold"/>
                  <a:ea typeface="Garamond Bold"/>
                  <a:cs typeface="Garamond Bold"/>
                  <a:sym typeface="Garamond Bold"/>
                </a:rPr>
                <a:t>COMPARISON GROUPS &amp; RESPONSE RATES</a:t>
              </a:r>
            </a:p>
          </p:txBody>
        </p:sp>
        <p:sp>
          <p:nvSpPr>
            <p:cNvPr id="8" name="TextBox 8"/>
            <p:cNvSpPr txBox="1"/>
            <p:nvPr/>
          </p:nvSpPr>
          <p:spPr>
            <a:xfrm>
              <a:off x="0" y="12579959"/>
              <a:ext cx="9691609" cy="364702"/>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9" name="Freeform 9"/>
            <p:cNvSpPr/>
            <p:nvPr/>
          </p:nvSpPr>
          <p:spPr>
            <a:xfrm>
              <a:off x="16191895" y="0"/>
              <a:ext cx="7590673" cy="1461204"/>
            </a:xfrm>
            <a:custGeom>
              <a:avLst/>
              <a:gdLst/>
              <a:ahLst/>
              <a:cxnLst/>
              <a:rect l="l" t="t" r="r" b="b"/>
              <a:pathLst>
                <a:path w="7590673" h="1461204">
                  <a:moveTo>
                    <a:pt x="0" y="0"/>
                  </a:moveTo>
                  <a:lnTo>
                    <a:pt x="7590672" y="0"/>
                  </a:lnTo>
                  <a:lnTo>
                    <a:pt x="7590672" y="1461204"/>
                  </a:lnTo>
                  <a:lnTo>
                    <a:pt x="0" y="1461204"/>
                  </a:lnTo>
                  <a:lnTo>
                    <a:pt x="0" y="0"/>
                  </a:lnTo>
                  <a:close/>
                </a:path>
              </a:pathLst>
            </a:custGeom>
            <a:blipFill>
              <a:blip r:embed="rId2"/>
              <a:stretch>
                <a:fillRect/>
              </a:stretch>
            </a:blipFill>
          </p:spPr>
          <p:txBody>
            <a:bodyPr/>
            <a:lstStyle/>
            <a:p>
              <a:endParaRPr lang="en-US"/>
            </a:p>
          </p:txBody>
        </p:sp>
      </p:grpSp>
      <p:sp>
        <p:nvSpPr>
          <p:cNvPr id="10" name="TextBox 10"/>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sp>
        <p:nvSpPr>
          <p:cNvPr id="11" name="TextBox 11"/>
          <p:cNvSpPr txBox="1"/>
          <p:nvPr/>
        </p:nvSpPr>
        <p:spPr>
          <a:xfrm>
            <a:off x="1410052" y="4856246"/>
            <a:ext cx="7733948" cy="4138056"/>
          </a:xfrm>
          <a:prstGeom prst="rect">
            <a:avLst/>
          </a:prstGeom>
        </p:spPr>
        <p:txBody>
          <a:bodyPr wrap="square" lIns="0" tIns="0" rIns="0" bIns="0" rtlCol="0" anchor="t">
            <a:spAutoFit/>
          </a:bodyPr>
          <a:lstStyle/>
          <a:p>
            <a:pPr marL="410213"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Step 1:</a:t>
            </a:r>
            <a:r>
              <a:rPr lang="en-US" sz="1900" dirty="0">
                <a:solidFill>
                  <a:srgbClr val="000000"/>
                </a:solidFill>
                <a:latin typeface="DM Sans"/>
                <a:ea typeface="DM Sans"/>
                <a:cs typeface="DM Sans"/>
                <a:sym typeface="DM Sans"/>
              </a:rPr>
              <a:t> In your COACHE report, go to “</a:t>
            </a:r>
            <a:r>
              <a:rPr lang="en-US" sz="1900" b="1" dirty="0">
                <a:solidFill>
                  <a:srgbClr val="000000"/>
                </a:solidFill>
                <a:latin typeface="DM Sans"/>
                <a:ea typeface="DM Sans"/>
                <a:cs typeface="DM Sans"/>
                <a:sym typeface="DM Sans"/>
              </a:rPr>
              <a:t>Preview &gt; Comparison Institutions and Response Rates</a:t>
            </a:r>
            <a:r>
              <a:rPr lang="en-US" sz="1900" dirty="0">
                <a:solidFill>
                  <a:srgbClr val="000000"/>
                </a:solidFill>
                <a:latin typeface="DM Sans"/>
                <a:ea typeface="DM Sans"/>
                <a:cs typeface="DM Sans"/>
                <a:sym typeface="DM Sans"/>
              </a:rPr>
              <a:t>.”</a:t>
            </a:r>
          </a:p>
          <a:p>
            <a:pPr marL="205107" lvl="1" algn="l">
              <a:lnSpc>
                <a:spcPts val="2660"/>
              </a:lnSpc>
            </a:pPr>
            <a:endParaRPr lang="en-US" sz="1900" dirty="0">
              <a:solidFill>
                <a:srgbClr val="000000"/>
              </a:solidFill>
              <a:latin typeface="DM Sans"/>
              <a:ea typeface="DM Sans"/>
              <a:cs typeface="DM Sans"/>
              <a:sym typeface="DM Sans"/>
            </a:endParaRPr>
          </a:p>
          <a:p>
            <a:pPr marL="410213" lvl="1" indent="-205106" algn="l">
              <a:lnSpc>
                <a:spcPts val="2660"/>
              </a:lnSpc>
              <a:buFont typeface="Arial"/>
              <a:buChar char="•"/>
            </a:pPr>
            <a:r>
              <a:rPr lang="en-US" sz="1900" b="1" dirty="0">
                <a:solidFill>
                  <a:srgbClr val="000000"/>
                </a:solidFill>
                <a:latin typeface="DM Sans Bold"/>
                <a:ea typeface="DM Sans Bold"/>
                <a:cs typeface="DM Sans Bold"/>
                <a:sym typeface="DM Sans Bold"/>
              </a:rPr>
              <a:t>Step 2:</a:t>
            </a:r>
            <a:r>
              <a:rPr lang="en-US" sz="1900" dirty="0">
                <a:solidFill>
                  <a:srgbClr val="000000"/>
                </a:solidFill>
                <a:latin typeface="DM Sans"/>
                <a:ea typeface="DM Sans"/>
                <a:cs typeface="DM Sans"/>
                <a:sym typeface="DM Sans"/>
              </a:rPr>
              <a:t> On the next slide, record 1) the five peer divisions, 2) the cohort size, and 3) your institution’s overall response rate and response rates by tenure status, rank, gender, and race.</a:t>
            </a:r>
          </a:p>
          <a:p>
            <a:pPr marL="205107" lvl="1" algn="l">
              <a:lnSpc>
                <a:spcPts val="2660"/>
              </a:lnSpc>
            </a:pPr>
            <a:endParaRPr lang="en-US" sz="1900" dirty="0">
              <a:solidFill>
                <a:srgbClr val="000000"/>
              </a:solidFill>
              <a:latin typeface="DM Sans"/>
              <a:ea typeface="DM Sans"/>
              <a:cs typeface="DM Sans"/>
              <a:sym typeface="DM Sans"/>
            </a:endParaRPr>
          </a:p>
          <a:p>
            <a:pPr marL="410213" lvl="1" indent="-205106">
              <a:lnSpc>
                <a:spcPts val="2660"/>
              </a:lnSpc>
              <a:buFont typeface="Arial"/>
              <a:buChar char="•"/>
            </a:pPr>
            <a:r>
              <a:rPr lang="en-US" sz="1900" b="1" dirty="0">
                <a:solidFill>
                  <a:srgbClr val="000000"/>
                </a:solidFill>
                <a:latin typeface="DM Sans Bold"/>
                <a:ea typeface="DM Sans Bold"/>
                <a:cs typeface="DM Sans Bold"/>
                <a:sym typeface="DM Sans Bold"/>
              </a:rPr>
              <a:t>Step 3: </a:t>
            </a:r>
            <a:r>
              <a:rPr lang="en-US" sz="1900" dirty="0">
                <a:solidFill>
                  <a:srgbClr val="000000"/>
                </a:solidFill>
                <a:latin typeface="DM Sans"/>
                <a:ea typeface="DM Sans"/>
                <a:cs typeface="DM Sans"/>
                <a:sym typeface="DM Sans"/>
              </a:rPr>
              <a:t>Use the discussion prompts on the right to guide your interpretation of response rates.</a:t>
            </a:r>
          </a:p>
          <a:p>
            <a:pPr marL="410213" lvl="1" indent="-205106">
              <a:lnSpc>
                <a:spcPts val="2660"/>
              </a:lnSpc>
              <a:buFont typeface="Arial"/>
              <a:buChar char="•"/>
            </a:pPr>
            <a:endParaRPr lang="en-US" sz="1900" dirty="0">
              <a:solidFill>
                <a:srgbClr val="000000"/>
              </a:solidFill>
              <a:latin typeface="DM Sans"/>
              <a:ea typeface="DM Sans"/>
              <a:cs typeface="DM Sans"/>
              <a:sym typeface="DM Sans"/>
            </a:endParaRPr>
          </a:p>
          <a:p>
            <a:pPr marL="410213" lvl="1" indent="-205106">
              <a:lnSpc>
                <a:spcPts val="2660"/>
              </a:lnSpc>
              <a:buFont typeface="Arial"/>
              <a:buChar char="•"/>
            </a:pPr>
            <a:r>
              <a:rPr lang="en-US" sz="1900" b="1" dirty="0">
                <a:solidFill>
                  <a:srgbClr val="000000"/>
                </a:solidFill>
                <a:latin typeface="DM Sans"/>
                <a:ea typeface="DM Sans"/>
                <a:cs typeface="DM Sans"/>
                <a:sym typeface="DM Sans"/>
              </a:rPr>
              <a:t>Step 4: </a:t>
            </a:r>
            <a:r>
              <a:rPr lang="en-US" sz="1900" dirty="0">
                <a:solidFill>
                  <a:srgbClr val="000000"/>
                </a:solidFill>
                <a:latin typeface="DM Sans"/>
                <a:ea typeface="DM Sans"/>
                <a:cs typeface="DM Sans"/>
                <a:sym typeface="DM Sans"/>
              </a:rPr>
              <a:t>(If applicable) Go to the “</a:t>
            </a:r>
            <a:r>
              <a:rPr lang="en-US" sz="1900" b="1" dirty="0">
                <a:solidFill>
                  <a:srgbClr val="000000"/>
                </a:solidFill>
                <a:latin typeface="DM Sans"/>
                <a:ea typeface="DM Sans"/>
                <a:cs typeface="DM Sans"/>
                <a:sym typeface="DM Sans"/>
              </a:rPr>
              <a:t>Response Rates</a:t>
            </a:r>
            <a:r>
              <a:rPr lang="en-US" sz="1900" dirty="0">
                <a:solidFill>
                  <a:srgbClr val="000000"/>
                </a:solidFill>
                <a:latin typeface="DM Sans"/>
                <a:ea typeface="DM Sans"/>
                <a:cs typeface="DM Sans"/>
                <a:sym typeface="DM Sans"/>
              </a:rPr>
              <a:t>” tab of your report and review your </a:t>
            </a:r>
            <a:r>
              <a:rPr lang="en-US" sz="1900" b="1" dirty="0">
                <a:solidFill>
                  <a:srgbClr val="000000"/>
                </a:solidFill>
                <a:latin typeface="DM Sans"/>
                <a:ea typeface="DM Sans"/>
                <a:cs typeface="DM Sans"/>
                <a:sym typeface="DM Sans"/>
              </a:rPr>
              <a:t>Divisional Response Rates</a:t>
            </a:r>
            <a:r>
              <a:rPr lang="en-US" sz="1900" dirty="0">
                <a:solidFill>
                  <a:srgbClr val="000000"/>
                </a:solidFill>
                <a:latin typeface="DM Sans"/>
                <a:ea typeface="DM Sans"/>
                <a:cs typeface="DM Sans"/>
                <a:sym typeface="DM Sans"/>
              </a:rPr>
              <a:t>.</a:t>
            </a:r>
          </a:p>
        </p:txBody>
      </p:sp>
      <p:sp>
        <p:nvSpPr>
          <p:cNvPr id="12" name="TextBox 12"/>
          <p:cNvSpPr txBox="1"/>
          <p:nvPr/>
        </p:nvSpPr>
        <p:spPr>
          <a:xfrm>
            <a:off x="1410052" y="4007662"/>
            <a:ext cx="6945139" cy="533400"/>
          </a:xfrm>
          <a:prstGeom prst="rect">
            <a:avLst/>
          </a:prstGeom>
        </p:spPr>
        <p:txBody>
          <a:bodyPr lIns="0" tIns="0" rIns="0" bIns="0" rtlCol="0" anchor="t">
            <a:spAutoFit/>
          </a:bodyPr>
          <a:lstStyle/>
          <a:p>
            <a:pPr algn="l">
              <a:lnSpc>
                <a:spcPts val="4200"/>
              </a:lnSpc>
            </a:pPr>
            <a:r>
              <a:rPr lang="en-US" sz="3000" b="1">
                <a:solidFill>
                  <a:srgbClr val="A51C30"/>
                </a:solidFill>
                <a:latin typeface="Garamond Bold"/>
                <a:ea typeface="Garamond Bold"/>
                <a:cs typeface="Garamond Bold"/>
                <a:sym typeface="Garamond Bold"/>
              </a:rPr>
              <a:t>Coming up next: </a:t>
            </a:r>
          </a:p>
        </p:txBody>
      </p:sp>
      <p:sp>
        <p:nvSpPr>
          <p:cNvPr id="13" name="TextBox 13"/>
          <p:cNvSpPr txBox="1"/>
          <p:nvPr/>
        </p:nvSpPr>
        <p:spPr>
          <a:xfrm>
            <a:off x="1410052" y="2512949"/>
            <a:ext cx="15532899" cy="1021818"/>
          </a:xfrm>
          <a:prstGeom prst="rect">
            <a:avLst/>
          </a:prstGeom>
        </p:spPr>
        <p:txBody>
          <a:bodyPr wrap="square" lIns="0" tIns="0" rIns="0" bIns="0" rtlCol="0" anchor="t">
            <a:spAutoFit/>
          </a:bodyPr>
          <a:lstStyle/>
          <a:p>
            <a:pPr algn="l">
              <a:lnSpc>
                <a:spcPts val="2660"/>
              </a:lnSpc>
            </a:pPr>
            <a:r>
              <a:rPr lang="en-US" sz="1900" dirty="0">
                <a:solidFill>
                  <a:srgbClr val="000000"/>
                </a:solidFill>
                <a:latin typeface="DM Sans"/>
                <a:ea typeface="DM Sans"/>
                <a:cs typeface="DM Sans"/>
                <a:sym typeface="DM Sans"/>
              </a:rPr>
              <a:t>Now that you’ve clarified the purpose behind your survey effort, it’s time to review your CAO report. We encourage you to start by reviewing the response rates. Why? Response rates signal two important things—1) how </a:t>
            </a:r>
            <a:r>
              <a:rPr lang="en-US" sz="1900" b="1" dirty="0">
                <a:solidFill>
                  <a:srgbClr val="000000"/>
                </a:solidFill>
                <a:latin typeface="DM Sans Bold"/>
                <a:ea typeface="DM Sans Bold"/>
                <a:cs typeface="DM Sans Bold"/>
                <a:sym typeface="DM Sans Bold"/>
              </a:rPr>
              <a:t>engaged </a:t>
            </a:r>
            <a:r>
              <a:rPr lang="en-US" sz="1900" dirty="0">
                <a:solidFill>
                  <a:srgbClr val="000000"/>
                </a:solidFill>
                <a:latin typeface="DM Sans"/>
                <a:ea typeface="DM Sans"/>
                <a:cs typeface="DM Sans"/>
                <a:sym typeface="DM Sans"/>
              </a:rPr>
              <a:t>your faculty have been in the survey process, and 2) how </a:t>
            </a:r>
            <a:r>
              <a:rPr lang="en-US" sz="1900" b="1" dirty="0">
                <a:solidFill>
                  <a:srgbClr val="000000"/>
                </a:solidFill>
                <a:latin typeface="DM Sans Bold"/>
                <a:ea typeface="DM Sans Bold"/>
                <a:cs typeface="DM Sans Bold"/>
                <a:sym typeface="DM Sans Bold"/>
              </a:rPr>
              <a:t>representative </a:t>
            </a:r>
            <a:r>
              <a:rPr lang="en-US" sz="1900" dirty="0">
                <a:solidFill>
                  <a:srgbClr val="000000"/>
                </a:solidFill>
                <a:latin typeface="DM Sans"/>
                <a:ea typeface="DM Sans"/>
                <a:cs typeface="DM Sans"/>
                <a:sym typeface="DM Sans"/>
              </a:rPr>
              <a:t>the results are of different groups across your campus.</a:t>
            </a:r>
          </a:p>
        </p:txBody>
      </p:sp>
      <p:grpSp>
        <p:nvGrpSpPr>
          <p:cNvPr id="14" name="Group 14"/>
          <p:cNvGrpSpPr/>
          <p:nvPr/>
        </p:nvGrpSpPr>
        <p:grpSpPr>
          <a:xfrm>
            <a:off x="10198910" y="4541062"/>
            <a:ext cx="7060390" cy="4608016"/>
            <a:chOff x="0" y="0"/>
            <a:chExt cx="1859526" cy="1213634"/>
          </a:xfrm>
        </p:grpSpPr>
        <p:sp>
          <p:nvSpPr>
            <p:cNvPr id="15" name="Freeform 15"/>
            <p:cNvSpPr/>
            <p:nvPr/>
          </p:nvSpPr>
          <p:spPr>
            <a:xfrm>
              <a:off x="0" y="0"/>
              <a:ext cx="1859526" cy="1213634"/>
            </a:xfrm>
            <a:custGeom>
              <a:avLst/>
              <a:gdLst/>
              <a:ahLst/>
              <a:cxnLst/>
              <a:rect l="l" t="t" r="r" b="b"/>
              <a:pathLst>
                <a:path w="1859526" h="1213634">
                  <a:moveTo>
                    <a:pt x="27413" y="0"/>
                  </a:moveTo>
                  <a:lnTo>
                    <a:pt x="1832113" y="0"/>
                  </a:lnTo>
                  <a:cubicBezTo>
                    <a:pt x="1839384" y="0"/>
                    <a:pt x="1846356" y="2888"/>
                    <a:pt x="1851497" y="8029"/>
                  </a:cubicBezTo>
                  <a:cubicBezTo>
                    <a:pt x="1856638" y="13170"/>
                    <a:pt x="1859526" y="20143"/>
                    <a:pt x="1859526" y="27413"/>
                  </a:cubicBezTo>
                  <a:lnTo>
                    <a:pt x="1859526" y="1186220"/>
                  </a:lnTo>
                  <a:cubicBezTo>
                    <a:pt x="1859526" y="1201360"/>
                    <a:pt x="1847253" y="1213634"/>
                    <a:pt x="1832113" y="1213634"/>
                  </a:cubicBezTo>
                  <a:lnTo>
                    <a:pt x="27413" y="1213634"/>
                  </a:lnTo>
                  <a:cubicBezTo>
                    <a:pt x="20143" y="1213634"/>
                    <a:pt x="13170" y="1210745"/>
                    <a:pt x="8029" y="1205605"/>
                  </a:cubicBezTo>
                  <a:cubicBezTo>
                    <a:pt x="2888" y="1200464"/>
                    <a:pt x="0" y="1193491"/>
                    <a:pt x="0" y="1186220"/>
                  </a:cubicBezTo>
                  <a:lnTo>
                    <a:pt x="0" y="27413"/>
                  </a:lnTo>
                  <a:cubicBezTo>
                    <a:pt x="0" y="12273"/>
                    <a:pt x="12273" y="0"/>
                    <a:pt x="27413" y="0"/>
                  </a:cubicBezTo>
                  <a:close/>
                </a:path>
              </a:pathLst>
            </a:custGeom>
            <a:solidFill>
              <a:srgbClr val="EBE3E5"/>
            </a:solidFill>
          </p:spPr>
          <p:txBody>
            <a:bodyPr/>
            <a:lstStyle/>
            <a:p>
              <a:endParaRPr lang="en-US"/>
            </a:p>
          </p:txBody>
        </p:sp>
        <p:sp>
          <p:nvSpPr>
            <p:cNvPr id="16" name="TextBox 16"/>
            <p:cNvSpPr txBox="1"/>
            <p:nvPr/>
          </p:nvSpPr>
          <p:spPr>
            <a:xfrm>
              <a:off x="0" y="-28575"/>
              <a:ext cx="1859526" cy="1242209"/>
            </a:xfrm>
            <a:prstGeom prst="rect">
              <a:avLst/>
            </a:prstGeom>
          </p:spPr>
          <p:txBody>
            <a:bodyPr lIns="50800" tIns="50800" rIns="50800" bIns="50800" rtlCol="0" anchor="ctr"/>
            <a:lstStyle/>
            <a:p>
              <a:pPr algn="ctr">
                <a:lnSpc>
                  <a:spcPts val="2380"/>
                </a:lnSpc>
              </a:pPr>
              <a:endParaRPr/>
            </a:p>
          </p:txBody>
        </p:sp>
      </p:grpSp>
      <p:sp>
        <p:nvSpPr>
          <p:cNvPr id="17" name="Freeform 17"/>
          <p:cNvSpPr/>
          <p:nvPr/>
        </p:nvSpPr>
        <p:spPr>
          <a:xfrm>
            <a:off x="10395779" y="4727659"/>
            <a:ext cx="636604" cy="636604"/>
          </a:xfrm>
          <a:custGeom>
            <a:avLst/>
            <a:gdLst/>
            <a:ahLst/>
            <a:cxnLst/>
            <a:rect l="l" t="t" r="r" b="b"/>
            <a:pathLst>
              <a:path w="636604" h="636604">
                <a:moveTo>
                  <a:pt x="0" y="0"/>
                </a:moveTo>
                <a:lnTo>
                  <a:pt x="636604" y="0"/>
                </a:lnTo>
                <a:lnTo>
                  <a:pt x="636604" y="636603"/>
                </a:lnTo>
                <a:lnTo>
                  <a:pt x="0" y="636603"/>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9"/>
          <p:cNvSpPr txBox="1"/>
          <p:nvPr/>
        </p:nvSpPr>
        <p:spPr>
          <a:xfrm>
            <a:off x="11235104" y="4856246"/>
            <a:ext cx="5707847" cy="4138056"/>
          </a:xfrm>
          <a:prstGeom prst="rect">
            <a:avLst/>
          </a:prstGeom>
        </p:spPr>
        <p:txBody>
          <a:bodyPr lIns="0" tIns="0" rIns="0" bIns="0" rtlCol="0" anchor="t">
            <a:spAutoFit/>
          </a:bodyPr>
          <a:lstStyle/>
          <a:p>
            <a:pPr algn="l">
              <a:lnSpc>
                <a:spcPts val="2660"/>
              </a:lnSpc>
            </a:pPr>
            <a:r>
              <a:rPr lang="en-US" sz="1900" b="1" dirty="0">
                <a:solidFill>
                  <a:srgbClr val="000000"/>
                </a:solidFill>
                <a:latin typeface="DM Sans Bold"/>
                <a:ea typeface="DM Sans Bold"/>
                <a:cs typeface="DM Sans Bold"/>
                <a:sym typeface="DM Sans Bold"/>
              </a:rPr>
              <a:t>Discussion Prompts:</a:t>
            </a:r>
          </a:p>
          <a:p>
            <a:pPr algn="l">
              <a:lnSpc>
                <a:spcPts val="2660"/>
              </a:lnSpc>
            </a:pPr>
            <a:endParaRPr lang="en-US" sz="1900" b="1" dirty="0">
              <a:solidFill>
                <a:srgbClr val="000000"/>
              </a:solidFill>
              <a:latin typeface="DM Sans Bold"/>
              <a:ea typeface="DM Sans Bold"/>
              <a:cs typeface="DM Sans Bold"/>
              <a:sym typeface="DM Sans Bold"/>
            </a:endParaRPr>
          </a:p>
          <a:p>
            <a:pPr marL="410211" lvl="1" indent="-205106" algn="l">
              <a:lnSpc>
                <a:spcPts val="2660"/>
              </a:lnSpc>
              <a:buFont typeface="Arial"/>
              <a:buChar char="•"/>
            </a:pPr>
            <a:r>
              <a:rPr lang="en-US" sz="1900" dirty="0">
                <a:solidFill>
                  <a:srgbClr val="000000"/>
                </a:solidFill>
                <a:latin typeface="DM Sans"/>
                <a:ea typeface="DM Sans"/>
                <a:cs typeface="DM Sans"/>
                <a:sym typeface="DM Sans"/>
              </a:rPr>
              <a:t>Do the response rate numbers surprise you?</a:t>
            </a:r>
          </a:p>
          <a:p>
            <a:pPr algn="l">
              <a:lnSpc>
                <a:spcPts val="2660"/>
              </a:lnSpc>
            </a:pPr>
            <a:endParaRPr lang="en-US" sz="1900" dirty="0">
              <a:solidFill>
                <a:srgbClr val="000000"/>
              </a:solidFill>
              <a:latin typeface="DM Sans"/>
              <a:ea typeface="DM Sans"/>
              <a:cs typeface="DM Sans"/>
              <a:sym typeface="DM Sans"/>
            </a:endParaRPr>
          </a:p>
          <a:p>
            <a:pPr marL="410211" lvl="1" indent="-205106" algn="l">
              <a:lnSpc>
                <a:spcPts val="2660"/>
              </a:lnSpc>
              <a:buFont typeface="Arial"/>
              <a:buChar char="•"/>
            </a:pPr>
            <a:r>
              <a:rPr lang="en-US" sz="1900" dirty="0">
                <a:solidFill>
                  <a:srgbClr val="000000"/>
                </a:solidFill>
                <a:latin typeface="DM Sans"/>
                <a:ea typeface="DM Sans"/>
                <a:cs typeface="DM Sans"/>
                <a:sym typeface="DM Sans"/>
              </a:rPr>
              <a:t>Are there faculty groups whose voices may not be fully represented?</a:t>
            </a:r>
          </a:p>
          <a:p>
            <a:pPr algn="l">
              <a:lnSpc>
                <a:spcPts val="2660"/>
              </a:lnSpc>
            </a:pPr>
            <a:endParaRPr lang="en-US" sz="1900" dirty="0">
              <a:solidFill>
                <a:srgbClr val="000000"/>
              </a:solidFill>
              <a:latin typeface="DM Sans"/>
              <a:ea typeface="DM Sans"/>
              <a:cs typeface="DM Sans"/>
              <a:sym typeface="DM Sans"/>
            </a:endParaRPr>
          </a:p>
          <a:p>
            <a:pPr marL="410211" lvl="1" indent="-205106" algn="l">
              <a:lnSpc>
                <a:spcPts val="2660"/>
              </a:lnSpc>
              <a:buFont typeface="Arial"/>
              <a:buChar char="•"/>
            </a:pPr>
            <a:r>
              <a:rPr lang="en-US" sz="1900" dirty="0">
                <a:solidFill>
                  <a:srgbClr val="000000"/>
                </a:solidFill>
                <a:latin typeface="DM Sans"/>
                <a:ea typeface="DM Sans"/>
                <a:cs typeface="DM Sans"/>
                <a:sym typeface="DM Sans"/>
              </a:rPr>
              <a:t>How might this affect how you interpret or communicate results?</a:t>
            </a:r>
          </a:p>
          <a:p>
            <a:pPr algn="l">
              <a:lnSpc>
                <a:spcPts val="2660"/>
              </a:lnSpc>
            </a:pPr>
            <a:endParaRPr lang="en-US" sz="1900" dirty="0">
              <a:solidFill>
                <a:srgbClr val="000000"/>
              </a:solidFill>
              <a:latin typeface="DM Sans"/>
              <a:ea typeface="DM Sans"/>
              <a:cs typeface="DM Sans"/>
              <a:sym typeface="DM Sans"/>
            </a:endParaRPr>
          </a:p>
          <a:p>
            <a:pPr marL="410211" lvl="1" indent="-205106" algn="l">
              <a:lnSpc>
                <a:spcPts val="2660"/>
              </a:lnSpc>
              <a:buFont typeface="Arial"/>
              <a:buChar char="•"/>
            </a:pPr>
            <a:r>
              <a:rPr lang="en-US" sz="1900" dirty="0">
                <a:solidFill>
                  <a:srgbClr val="000000"/>
                </a:solidFill>
                <a:latin typeface="DM Sans"/>
                <a:ea typeface="DM Sans"/>
                <a:cs typeface="DM Sans"/>
                <a:sym typeface="DM Sans"/>
              </a:rPr>
              <a:t>Which areas signal a need for better outreach in the subsequent data dissemination efforts?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410052" y="1054896"/>
            <a:ext cx="13490345" cy="679450"/>
          </a:xfrm>
          <a:prstGeom prst="rect">
            <a:avLst/>
          </a:prstGeom>
        </p:spPr>
        <p:txBody>
          <a:bodyPr lIns="0" tIns="0" rIns="0" bIns="0" rtlCol="0" anchor="t">
            <a:spAutoFit/>
          </a:bodyPr>
          <a:lstStyle/>
          <a:p>
            <a:pPr>
              <a:lnSpc>
                <a:spcPts val="5599"/>
              </a:lnSpc>
              <a:spcBef>
                <a:spcPct val="0"/>
              </a:spcBef>
            </a:pPr>
            <a:r>
              <a:rPr lang="en-US" sz="3999" b="1" dirty="0">
                <a:solidFill>
                  <a:srgbClr val="A51C30"/>
                </a:solidFill>
                <a:latin typeface="Garamond Bold"/>
                <a:ea typeface="Garamond Bold"/>
                <a:cs typeface="Garamond Bold"/>
                <a:sym typeface="Garamond Bold"/>
              </a:rPr>
              <a:t>COMPARISON GROUP &amp; RESPONSE RATES</a:t>
            </a:r>
          </a:p>
        </p:txBody>
      </p:sp>
      <p:sp>
        <p:nvSpPr>
          <p:cNvPr id="9" name="TextBox 9"/>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grpSp>
        <p:nvGrpSpPr>
          <p:cNvPr id="13" name="Group 13"/>
          <p:cNvGrpSpPr/>
          <p:nvPr/>
        </p:nvGrpSpPr>
        <p:grpSpPr>
          <a:xfrm>
            <a:off x="13018196" y="412504"/>
            <a:ext cx="4771697" cy="1256933"/>
            <a:chOff x="0" y="0"/>
            <a:chExt cx="6362263" cy="1675910"/>
          </a:xfrm>
        </p:grpSpPr>
        <p:grpSp>
          <p:nvGrpSpPr>
            <p:cNvPr id="14" name="Group 14"/>
            <p:cNvGrpSpPr/>
            <p:nvPr/>
          </p:nvGrpSpPr>
          <p:grpSpPr>
            <a:xfrm>
              <a:off x="0" y="0"/>
              <a:ext cx="6362263" cy="1675910"/>
              <a:chOff x="0" y="0"/>
              <a:chExt cx="1256743" cy="331044"/>
            </a:xfrm>
          </p:grpSpPr>
          <p:sp>
            <p:nvSpPr>
              <p:cNvPr id="15" name="Freeform 15"/>
              <p:cNvSpPr/>
              <p:nvPr/>
            </p:nvSpPr>
            <p:spPr>
              <a:xfrm>
                <a:off x="0" y="0"/>
                <a:ext cx="1256743" cy="331044"/>
              </a:xfrm>
              <a:custGeom>
                <a:avLst/>
                <a:gdLst/>
                <a:ahLst/>
                <a:cxnLst/>
                <a:rect l="l" t="t" r="r" b="b"/>
                <a:pathLst>
                  <a:path w="1256743" h="331044">
                    <a:moveTo>
                      <a:pt x="0" y="0"/>
                    </a:moveTo>
                    <a:lnTo>
                      <a:pt x="1256743" y="0"/>
                    </a:lnTo>
                    <a:lnTo>
                      <a:pt x="1256743" y="331044"/>
                    </a:lnTo>
                    <a:lnTo>
                      <a:pt x="0" y="331044"/>
                    </a:lnTo>
                    <a:close/>
                  </a:path>
                </a:pathLst>
              </a:custGeom>
              <a:solidFill>
                <a:srgbClr val="000000">
                  <a:alpha val="0"/>
                </a:srgbClr>
              </a:solidFill>
              <a:ln w="38100" cap="sq">
                <a:solidFill>
                  <a:srgbClr val="000000"/>
                </a:solidFill>
                <a:prstDash val="dash"/>
                <a:miter/>
              </a:ln>
            </p:spPr>
            <p:txBody>
              <a:bodyPr/>
              <a:lstStyle/>
              <a:p>
                <a:endParaRPr lang="en-US"/>
              </a:p>
            </p:txBody>
          </p:sp>
          <p:sp>
            <p:nvSpPr>
              <p:cNvPr id="16" name="TextBox 16"/>
              <p:cNvSpPr txBox="1"/>
              <p:nvPr/>
            </p:nvSpPr>
            <p:spPr>
              <a:xfrm>
                <a:off x="0" y="-28575"/>
                <a:ext cx="1256743" cy="359619"/>
              </a:xfrm>
              <a:prstGeom prst="rect">
                <a:avLst/>
              </a:prstGeom>
            </p:spPr>
            <p:txBody>
              <a:bodyPr lIns="50800" tIns="50800" rIns="50800" bIns="50800" rtlCol="0" anchor="ctr"/>
              <a:lstStyle/>
              <a:p>
                <a:pPr algn="ctr">
                  <a:lnSpc>
                    <a:spcPts val="2380"/>
                  </a:lnSpc>
                </a:pPr>
                <a:endParaRPr/>
              </a:p>
            </p:txBody>
          </p:sp>
        </p:grpSp>
        <p:sp>
          <p:nvSpPr>
            <p:cNvPr id="17" name="TextBox 17"/>
            <p:cNvSpPr txBox="1"/>
            <p:nvPr/>
          </p:nvSpPr>
          <p:spPr>
            <a:xfrm>
              <a:off x="526673" y="477487"/>
              <a:ext cx="5308917" cy="654261"/>
            </a:xfrm>
            <a:prstGeom prst="rect">
              <a:avLst/>
            </a:prstGeom>
          </p:spPr>
          <p:txBody>
            <a:bodyPr lIns="0" tIns="0" rIns="0" bIns="0" rtlCol="0" anchor="t">
              <a:spAutoFit/>
            </a:bodyPr>
            <a:lstStyle/>
            <a:p>
              <a:pPr algn="ctr">
                <a:lnSpc>
                  <a:spcPts val="4060"/>
                </a:lnSpc>
              </a:pPr>
              <a:r>
                <a:rPr lang="en-US" sz="2900">
                  <a:solidFill>
                    <a:srgbClr val="000000"/>
                  </a:solidFill>
                  <a:latin typeface="Garamond"/>
                  <a:ea typeface="Garamond"/>
                  <a:cs typeface="Garamond"/>
                  <a:sym typeface="Garamond"/>
                </a:rPr>
                <a:t>Add Your Branding Here</a:t>
              </a:r>
            </a:p>
          </p:txBody>
        </p:sp>
      </p:grpSp>
      <p:sp>
        <p:nvSpPr>
          <p:cNvPr id="6" name="TextBox 5">
            <a:extLst>
              <a:ext uri="{FF2B5EF4-FFF2-40B4-BE49-F238E27FC236}">
                <a16:creationId xmlns:a16="http://schemas.microsoft.com/office/drawing/2014/main" id="{293149F3-9B1D-6C7E-9BAF-6B8EA67C270D}"/>
              </a:ext>
            </a:extLst>
          </p:cNvPr>
          <p:cNvSpPr txBox="1"/>
          <p:nvPr/>
        </p:nvSpPr>
        <p:spPr>
          <a:xfrm>
            <a:off x="1410052" y="2278773"/>
            <a:ext cx="15849248" cy="7137531"/>
          </a:xfrm>
          <a:prstGeom prst="rect">
            <a:avLst/>
          </a:prstGeom>
          <a:noFill/>
        </p:spPr>
        <p:txBody>
          <a:bodyPr wrap="square">
            <a:spAutoFit/>
          </a:bodyPr>
          <a:lstStyle/>
          <a:p>
            <a:pPr>
              <a:lnSpc>
                <a:spcPct val="150000"/>
              </a:lnSpc>
              <a:spcBef>
                <a:spcPct val="0"/>
              </a:spcBef>
            </a:pPr>
            <a:r>
              <a:rPr lang="en-US" sz="3000" b="1" spc="71" dirty="0">
                <a:solidFill>
                  <a:srgbClr val="A51C30"/>
                </a:solidFill>
                <a:latin typeface="Garamond Bold"/>
                <a:sym typeface="Garamond Bold"/>
              </a:rPr>
              <a:t>Comparison Group</a:t>
            </a:r>
          </a:p>
          <a:p>
            <a:pPr marL="342900" indent="-342900">
              <a:lnSpc>
                <a:spcPct val="150000"/>
              </a:lnSpc>
              <a:buFont typeface="Arial" panose="020B0604020202020204" pitchFamily="34" charset="0"/>
              <a:buChar char="•"/>
            </a:pPr>
            <a:r>
              <a:rPr lang="en-US" sz="1899" dirty="0">
                <a:solidFill>
                  <a:srgbClr val="000000"/>
                </a:solidFill>
                <a:latin typeface="DM Sans"/>
                <a:ea typeface="DM Sans"/>
                <a:cs typeface="DM Sans"/>
                <a:sym typeface="DM Sans"/>
              </a:rPr>
              <a:t>Our COACHE survey results were compared to </a:t>
            </a:r>
            <a:r>
              <a:rPr lang="en-US" sz="1899" b="1" dirty="0">
                <a:solidFill>
                  <a:srgbClr val="000000"/>
                </a:solidFill>
                <a:latin typeface="DM Sans Bold"/>
                <a:ea typeface="DM Sans Bold"/>
                <a:cs typeface="DM Sans Bold"/>
                <a:sym typeface="DM Sans Bold"/>
              </a:rPr>
              <a:t>5 peer divisions</a:t>
            </a:r>
            <a:r>
              <a:rPr lang="en-US" sz="1899" dirty="0">
                <a:solidFill>
                  <a:srgbClr val="000000"/>
                </a:solidFill>
                <a:latin typeface="DM Sans"/>
                <a:ea typeface="DM Sans"/>
                <a:cs typeface="DM Sans"/>
                <a:sym typeface="DM Sans"/>
              </a:rPr>
              <a:t> that we selected to reflect shared characteristics: </a:t>
            </a:r>
          </a:p>
          <a:p>
            <a:pPr marL="800100" lvl="1" indent="-342900">
              <a:lnSpc>
                <a:spcPct val="150000"/>
              </a:lnSpc>
              <a:buFont typeface="Arial" panose="020B0604020202020204" pitchFamily="34" charset="0"/>
              <a:buChar char="•"/>
            </a:pPr>
            <a:r>
              <a:rPr lang="en-US" sz="1899" dirty="0">
                <a:solidFill>
                  <a:srgbClr val="000000"/>
                </a:solidFill>
                <a:latin typeface="DM Sans "/>
                <a:ea typeface="DM Sans Bold"/>
                <a:cs typeface="DM Sans Bold"/>
                <a:sym typeface="DM Sans Bold"/>
              </a:rPr>
              <a:t>Peer 1: _______________________________</a:t>
            </a:r>
          </a:p>
          <a:p>
            <a:pPr marL="800100" lvl="1" indent="-342900">
              <a:lnSpc>
                <a:spcPct val="150000"/>
              </a:lnSpc>
              <a:buFont typeface="Arial" panose="020B0604020202020204" pitchFamily="34" charset="0"/>
              <a:buChar char="•"/>
            </a:pPr>
            <a:r>
              <a:rPr lang="en-US" sz="1899" dirty="0">
                <a:solidFill>
                  <a:srgbClr val="000000"/>
                </a:solidFill>
                <a:latin typeface="DM Sans "/>
                <a:ea typeface="DM Sans Bold"/>
                <a:cs typeface="DM Sans Bold"/>
                <a:sym typeface="DM Sans Bold"/>
              </a:rPr>
              <a:t>Peer 2: _______________________________</a:t>
            </a:r>
          </a:p>
          <a:p>
            <a:pPr marL="800100" lvl="1" indent="-342900">
              <a:lnSpc>
                <a:spcPct val="150000"/>
              </a:lnSpc>
              <a:buFont typeface="Arial" panose="020B0604020202020204" pitchFamily="34" charset="0"/>
              <a:buChar char="•"/>
            </a:pPr>
            <a:r>
              <a:rPr lang="en-US" sz="1899" dirty="0">
                <a:solidFill>
                  <a:srgbClr val="000000"/>
                </a:solidFill>
                <a:latin typeface="DM Sans "/>
                <a:ea typeface="DM Sans Bold"/>
                <a:cs typeface="DM Sans Bold"/>
                <a:sym typeface="DM Sans Bold"/>
              </a:rPr>
              <a:t>Peer 3: _______________________________</a:t>
            </a:r>
          </a:p>
          <a:p>
            <a:pPr marL="800100" lvl="1" indent="-342900">
              <a:lnSpc>
                <a:spcPct val="150000"/>
              </a:lnSpc>
              <a:buFont typeface="Arial" panose="020B0604020202020204" pitchFamily="34" charset="0"/>
              <a:buChar char="•"/>
            </a:pPr>
            <a:r>
              <a:rPr lang="en-US" sz="1899" dirty="0">
                <a:solidFill>
                  <a:srgbClr val="000000"/>
                </a:solidFill>
                <a:latin typeface="DM Sans "/>
                <a:ea typeface="DM Sans Bold"/>
                <a:cs typeface="DM Sans Bold"/>
                <a:sym typeface="DM Sans Bold"/>
              </a:rPr>
              <a:t>Peer 4: _______________________________</a:t>
            </a:r>
          </a:p>
          <a:p>
            <a:pPr marL="800100" lvl="1" indent="-342900">
              <a:lnSpc>
                <a:spcPct val="150000"/>
              </a:lnSpc>
              <a:buFont typeface="Arial" panose="020B0604020202020204" pitchFamily="34" charset="0"/>
              <a:buChar char="•"/>
            </a:pPr>
            <a:r>
              <a:rPr lang="en-US" sz="1899" dirty="0">
                <a:solidFill>
                  <a:srgbClr val="000000"/>
                </a:solidFill>
                <a:latin typeface="DM Sans "/>
                <a:ea typeface="DM Sans Bold"/>
                <a:cs typeface="DM Sans Bold"/>
                <a:sym typeface="DM Sans Bold"/>
              </a:rPr>
              <a:t>Peer 5: _______________________________</a:t>
            </a:r>
          </a:p>
          <a:p>
            <a:pPr marL="342900" indent="-342900">
              <a:lnSpc>
                <a:spcPct val="150000"/>
              </a:lnSpc>
              <a:buFont typeface="Arial" panose="020B0604020202020204" pitchFamily="34" charset="0"/>
              <a:buChar char="•"/>
            </a:pPr>
            <a:r>
              <a:rPr lang="en-US" sz="1899" dirty="0">
                <a:solidFill>
                  <a:srgbClr val="000000"/>
                </a:solidFill>
                <a:latin typeface="DM Sans"/>
                <a:ea typeface="DM Sans"/>
                <a:cs typeface="DM Sans"/>
                <a:sym typeface="DM Sans"/>
              </a:rPr>
              <a:t>In addition, faculty from </a:t>
            </a:r>
            <a:r>
              <a:rPr lang="en-US" sz="1899" dirty="0">
                <a:solidFill>
                  <a:srgbClr val="000000"/>
                </a:solidFill>
                <a:latin typeface="DM Sans "/>
                <a:ea typeface="DM Sans Bold"/>
                <a:cs typeface="DM Sans Bold"/>
                <a:sym typeface="DM Sans Bold"/>
              </a:rPr>
              <a:t>___(number of divisions in the cohort)___ </a:t>
            </a:r>
            <a:r>
              <a:rPr lang="en-US" sz="1899" dirty="0">
                <a:solidFill>
                  <a:srgbClr val="000000"/>
                </a:solidFill>
                <a:latin typeface="DM Sans"/>
                <a:ea typeface="DM Sans"/>
                <a:cs typeface="DM Sans"/>
                <a:sym typeface="DM Sans"/>
              </a:rPr>
              <a:t>divisions make up the full comparison cohort. </a:t>
            </a:r>
            <a:endParaRPr lang="en-US" sz="3000" b="1" spc="71" dirty="0">
              <a:solidFill>
                <a:srgbClr val="A51C30"/>
              </a:solidFill>
              <a:latin typeface="Garamond Bold"/>
              <a:sym typeface="Garamond Bold"/>
            </a:endParaRPr>
          </a:p>
          <a:p>
            <a:pPr>
              <a:lnSpc>
                <a:spcPts val="2659"/>
              </a:lnSpc>
              <a:spcBef>
                <a:spcPct val="0"/>
              </a:spcBef>
            </a:pPr>
            <a:endParaRPr lang="en-US" sz="3000" b="1" spc="71" dirty="0">
              <a:solidFill>
                <a:srgbClr val="A51C30"/>
              </a:solidFill>
              <a:latin typeface="Garamond Bold"/>
              <a:sym typeface="Garamond Bold"/>
            </a:endParaRPr>
          </a:p>
          <a:p>
            <a:pPr>
              <a:lnSpc>
                <a:spcPts val="2659"/>
              </a:lnSpc>
              <a:spcBef>
                <a:spcPct val="0"/>
              </a:spcBef>
            </a:pPr>
            <a:r>
              <a:rPr lang="en-US" sz="3000" b="1" spc="71" dirty="0">
                <a:solidFill>
                  <a:srgbClr val="A51C30"/>
                </a:solidFill>
                <a:latin typeface="Garamond Bold"/>
                <a:sym typeface="Garamond Bold"/>
              </a:rPr>
              <a:t>Response Rates</a:t>
            </a:r>
          </a:p>
          <a:p>
            <a:pPr marL="342900" indent="-342900">
              <a:lnSpc>
                <a:spcPct val="150000"/>
              </a:lnSpc>
              <a:spcBef>
                <a:spcPct val="0"/>
              </a:spcBef>
              <a:buFont typeface="Arial" panose="020B0604020202020204" pitchFamily="34" charset="0"/>
              <a:buChar char="•"/>
            </a:pPr>
            <a:r>
              <a:rPr lang="en-US" sz="1900" dirty="0">
                <a:solidFill>
                  <a:srgbClr val="000000"/>
                </a:solidFill>
                <a:latin typeface="DM Sans"/>
                <a:ea typeface="DM Sans"/>
                <a:cs typeface="DM Sans"/>
                <a:sym typeface="DM Sans"/>
              </a:rPr>
              <a:t>Our overall Institutional Response Rate: __________ %</a:t>
            </a:r>
          </a:p>
          <a:p>
            <a:pPr marL="342900" indent="-342900">
              <a:lnSpc>
                <a:spcPct val="150000"/>
              </a:lnSpc>
              <a:spcBef>
                <a:spcPct val="0"/>
              </a:spcBef>
              <a:buFont typeface="Arial" panose="020B0604020202020204" pitchFamily="34" charset="0"/>
              <a:buChar char="•"/>
            </a:pPr>
            <a:r>
              <a:rPr lang="en-US" sz="1900" dirty="0">
                <a:solidFill>
                  <a:srgbClr val="000000"/>
                </a:solidFill>
                <a:latin typeface="DM Sans"/>
                <a:ea typeface="DM Sans"/>
                <a:cs typeface="DM Sans"/>
                <a:sym typeface="DM Sans"/>
              </a:rPr>
              <a:t>Response Rates by Group:</a:t>
            </a:r>
          </a:p>
          <a:p>
            <a:pPr marL="800100" lvl="1" indent="-342900">
              <a:lnSpc>
                <a:spcPct val="150000"/>
              </a:lnSpc>
              <a:spcBef>
                <a:spcPct val="0"/>
              </a:spcBef>
              <a:buFont typeface="Arial" panose="020B0604020202020204" pitchFamily="34" charset="0"/>
              <a:buChar char="•"/>
            </a:pPr>
            <a:r>
              <a:rPr lang="en-US" sz="1900" dirty="0">
                <a:solidFill>
                  <a:srgbClr val="000000"/>
                </a:solidFill>
                <a:latin typeface="DM Sans"/>
                <a:ea typeface="DM Sans"/>
                <a:cs typeface="DM Sans"/>
                <a:sym typeface="DM Sans"/>
              </a:rPr>
              <a:t>Tenure Status: _____________________________________</a:t>
            </a:r>
          </a:p>
          <a:p>
            <a:pPr marL="800100" lvl="1" indent="-342900">
              <a:lnSpc>
                <a:spcPct val="150000"/>
              </a:lnSpc>
              <a:spcBef>
                <a:spcPct val="0"/>
              </a:spcBef>
              <a:buFont typeface="Arial" panose="020B0604020202020204" pitchFamily="34" charset="0"/>
              <a:buChar char="•"/>
            </a:pPr>
            <a:r>
              <a:rPr lang="en-US" sz="1900" dirty="0">
                <a:solidFill>
                  <a:srgbClr val="000000"/>
                </a:solidFill>
                <a:latin typeface="DM Sans"/>
                <a:ea typeface="DM Sans"/>
                <a:cs typeface="DM Sans"/>
                <a:sym typeface="DM Sans"/>
              </a:rPr>
              <a:t>Rank: _____________________________________</a:t>
            </a:r>
          </a:p>
          <a:p>
            <a:pPr marL="800100" lvl="1" indent="-342900">
              <a:lnSpc>
                <a:spcPct val="150000"/>
              </a:lnSpc>
              <a:spcBef>
                <a:spcPct val="0"/>
              </a:spcBef>
              <a:buFont typeface="Arial" panose="020B0604020202020204" pitchFamily="34" charset="0"/>
              <a:buChar char="•"/>
            </a:pPr>
            <a:r>
              <a:rPr lang="en-US" sz="1900" dirty="0">
                <a:solidFill>
                  <a:srgbClr val="000000"/>
                </a:solidFill>
                <a:latin typeface="DM Sans"/>
                <a:ea typeface="DM Sans"/>
                <a:cs typeface="DM Sans"/>
                <a:sym typeface="DM Sans"/>
              </a:rPr>
              <a:t>Gender: _____________________________________</a:t>
            </a:r>
          </a:p>
          <a:p>
            <a:pPr marL="800100" lvl="1" indent="-342900">
              <a:lnSpc>
                <a:spcPct val="150000"/>
              </a:lnSpc>
              <a:spcBef>
                <a:spcPct val="0"/>
              </a:spcBef>
              <a:buFont typeface="Arial" panose="020B0604020202020204" pitchFamily="34" charset="0"/>
              <a:buChar char="•"/>
            </a:pPr>
            <a:r>
              <a:rPr lang="en-US" sz="1900" dirty="0">
                <a:solidFill>
                  <a:srgbClr val="000000"/>
                </a:solidFill>
                <a:latin typeface="DM Sans"/>
                <a:ea typeface="DM Sans"/>
                <a:cs typeface="DM Sans"/>
                <a:sym typeface="DM Sans"/>
              </a:rPr>
              <a:t>Race / Ethnicity: _____________________________________</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1878987"/>
            <a:ext cx="16230600" cy="0"/>
          </a:xfrm>
          <a:prstGeom prst="line">
            <a:avLst/>
          </a:prstGeom>
          <a:ln w="38100" cap="flat">
            <a:solidFill>
              <a:srgbClr val="000000"/>
            </a:solidFill>
            <a:prstDash val="solid"/>
            <a:headEnd type="none" w="sm" len="sm"/>
            <a:tailEnd type="none" w="sm" len="sm"/>
          </a:ln>
        </p:spPr>
        <p:txBody>
          <a:bodyPr/>
          <a:lstStyle/>
          <a:p>
            <a:endParaRPr lang="en-US"/>
          </a:p>
        </p:txBody>
      </p:sp>
      <p:grpSp>
        <p:nvGrpSpPr>
          <p:cNvPr id="3" name="Group 3"/>
          <p:cNvGrpSpPr/>
          <p:nvPr/>
        </p:nvGrpSpPr>
        <p:grpSpPr>
          <a:xfrm>
            <a:off x="0" y="9634321"/>
            <a:ext cx="18288000" cy="652679"/>
            <a:chOff x="0" y="0"/>
            <a:chExt cx="4816593" cy="171899"/>
          </a:xfrm>
        </p:grpSpPr>
        <p:sp>
          <p:nvSpPr>
            <p:cNvPr id="4" name="Freeform 4"/>
            <p:cNvSpPr/>
            <p:nvPr/>
          </p:nvSpPr>
          <p:spPr>
            <a:xfrm>
              <a:off x="0" y="0"/>
              <a:ext cx="4816592" cy="171899"/>
            </a:xfrm>
            <a:custGeom>
              <a:avLst/>
              <a:gdLst/>
              <a:ahLst/>
              <a:cxnLst/>
              <a:rect l="l" t="t" r="r" b="b"/>
              <a:pathLst>
                <a:path w="4816592" h="171899">
                  <a:moveTo>
                    <a:pt x="0" y="0"/>
                  </a:moveTo>
                  <a:lnTo>
                    <a:pt x="4816592" y="0"/>
                  </a:lnTo>
                  <a:lnTo>
                    <a:pt x="4816592" y="171899"/>
                  </a:lnTo>
                  <a:lnTo>
                    <a:pt x="0" y="171899"/>
                  </a:lnTo>
                  <a:close/>
                </a:path>
              </a:pathLst>
            </a:custGeom>
            <a:solidFill>
              <a:srgbClr val="213153"/>
            </a:solidFill>
          </p:spPr>
          <p:txBody>
            <a:bodyPr/>
            <a:lstStyle/>
            <a:p>
              <a:endParaRPr lang="en-US"/>
            </a:p>
          </p:txBody>
        </p:sp>
        <p:sp>
          <p:nvSpPr>
            <p:cNvPr id="5" name="TextBox 5"/>
            <p:cNvSpPr txBox="1"/>
            <p:nvPr/>
          </p:nvSpPr>
          <p:spPr>
            <a:xfrm>
              <a:off x="0" y="-76200"/>
              <a:ext cx="4816593" cy="248099"/>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410052" y="1054896"/>
            <a:ext cx="13490345" cy="679450"/>
          </a:xfrm>
          <a:prstGeom prst="rect">
            <a:avLst/>
          </a:prstGeom>
        </p:spPr>
        <p:txBody>
          <a:bodyPr lIns="0" tIns="0" rIns="0" bIns="0" rtlCol="0" anchor="t">
            <a:spAutoFit/>
          </a:bodyPr>
          <a:lstStyle/>
          <a:p>
            <a:pPr algn="l">
              <a:lnSpc>
                <a:spcPts val="5599"/>
              </a:lnSpc>
              <a:spcBef>
                <a:spcPct val="0"/>
              </a:spcBef>
            </a:pPr>
            <a:r>
              <a:rPr lang="en-US" sz="3999" b="1">
                <a:solidFill>
                  <a:srgbClr val="A51C30"/>
                </a:solidFill>
                <a:latin typeface="Garamond Bold"/>
                <a:ea typeface="Garamond Bold"/>
                <a:cs typeface="Garamond Bold"/>
                <a:sym typeface="Garamond Bold"/>
              </a:rPr>
              <a:t>PART 2</a:t>
            </a:r>
          </a:p>
        </p:txBody>
      </p:sp>
      <p:sp>
        <p:nvSpPr>
          <p:cNvPr id="7" name="TextBox 7"/>
          <p:cNvSpPr txBox="1"/>
          <p:nvPr/>
        </p:nvSpPr>
        <p:spPr>
          <a:xfrm>
            <a:off x="0" y="9806038"/>
            <a:ext cx="7268707" cy="280670"/>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DM Sans"/>
                <a:ea typeface="DM Sans"/>
                <a:cs typeface="DM Sans"/>
                <a:sym typeface="DM Sans"/>
              </a:rPr>
              <a:t>Collaborative on Academic Careers in Higher Education | COACHE</a:t>
            </a:r>
          </a:p>
        </p:txBody>
      </p:sp>
      <p:sp>
        <p:nvSpPr>
          <p:cNvPr id="8" name="Freeform 8"/>
          <p:cNvSpPr/>
          <p:nvPr/>
        </p:nvSpPr>
        <p:spPr>
          <a:xfrm>
            <a:off x="12143921" y="378213"/>
            <a:ext cx="5693005" cy="1095903"/>
          </a:xfrm>
          <a:custGeom>
            <a:avLst/>
            <a:gdLst/>
            <a:ahLst/>
            <a:cxnLst/>
            <a:rect l="l" t="t" r="r" b="b"/>
            <a:pathLst>
              <a:path w="5693005" h="1095903">
                <a:moveTo>
                  <a:pt x="0" y="0"/>
                </a:moveTo>
                <a:lnTo>
                  <a:pt x="5693005" y="0"/>
                </a:lnTo>
                <a:lnTo>
                  <a:pt x="5693005" y="1095903"/>
                </a:lnTo>
                <a:lnTo>
                  <a:pt x="0" y="1095903"/>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714081" y="9806038"/>
            <a:ext cx="7268707" cy="280670"/>
          </a:xfrm>
          <a:prstGeom prst="rect">
            <a:avLst/>
          </a:prstGeom>
        </p:spPr>
        <p:txBody>
          <a:bodyPr lIns="0" tIns="0" rIns="0" bIns="0" rtlCol="0" anchor="t">
            <a:spAutoFit/>
          </a:bodyPr>
          <a:lstStyle/>
          <a:p>
            <a:pPr algn="r">
              <a:lnSpc>
                <a:spcPts val="2380"/>
              </a:lnSpc>
              <a:spcBef>
                <a:spcPct val="0"/>
              </a:spcBef>
            </a:pPr>
            <a:r>
              <a:rPr lang="en-US" sz="1700">
                <a:solidFill>
                  <a:srgbClr val="FFFFFF"/>
                </a:solidFill>
                <a:latin typeface="DM Sans"/>
                <a:ea typeface="DM Sans"/>
                <a:cs typeface="DM Sans"/>
                <a:sym typeface="DM Sans"/>
              </a:rPr>
              <a:t>Instructional Slide (NOT for presenting)</a:t>
            </a:r>
          </a:p>
        </p:txBody>
      </p:sp>
      <p:pic>
        <p:nvPicPr>
          <p:cNvPr id="10" name="Picture 10"/>
          <p:cNvPicPr>
            <a:picLocks noChangeAspect="1"/>
          </p:cNvPicPr>
          <p:nvPr/>
        </p:nvPicPr>
        <p:blipFill>
          <a:blip r:embed="rId3"/>
          <a:stretch>
            <a:fillRect/>
          </a:stretch>
        </p:blipFill>
        <p:spPr>
          <a:xfrm>
            <a:off x="6057900" y="6660947"/>
            <a:ext cx="6172200" cy="1954530"/>
          </a:xfrm>
          <a:prstGeom prst="rect">
            <a:avLst/>
          </a:prstGeom>
        </p:spPr>
      </p:pic>
      <p:sp>
        <p:nvSpPr>
          <p:cNvPr id="11" name="TextBox 11"/>
          <p:cNvSpPr txBox="1"/>
          <p:nvPr/>
        </p:nvSpPr>
        <p:spPr>
          <a:xfrm>
            <a:off x="1796111" y="2763905"/>
            <a:ext cx="14695778" cy="1731243"/>
          </a:xfrm>
          <a:prstGeom prst="rect">
            <a:avLst/>
          </a:prstGeom>
        </p:spPr>
        <p:txBody>
          <a:bodyPr lIns="0" tIns="0" rIns="0" bIns="0" rtlCol="0" anchor="t">
            <a:spAutoFit/>
          </a:bodyPr>
          <a:lstStyle/>
          <a:p>
            <a:pPr algn="ctr">
              <a:lnSpc>
                <a:spcPts val="13999"/>
              </a:lnSpc>
            </a:pPr>
            <a:r>
              <a:rPr lang="en-US" sz="9999">
                <a:solidFill>
                  <a:srgbClr val="000000"/>
                </a:solidFill>
                <a:latin typeface="Adobe Garamond Pro"/>
                <a:ea typeface="Adobe Garamond Pro"/>
                <a:cs typeface="Adobe Garamond Pro"/>
                <a:sym typeface="Adobe Garamond Pro"/>
              </a:rPr>
              <a:t>BENCHMARKS </a:t>
            </a:r>
            <a:r>
              <a:rPr lang="en-US" sz="9999" dirty="0">
                <a:solidFill>
                  <a:srgbClr val="000000"/>
                </a:solidFill>
                <a:latin typeface="Adobe Garamond Pro"/>
                <a:ea typeface="Adobe Garamond Pro"/>
                <a:cs typeface="Adobe Garamond Pro"/>
                <a:sym typeface="Adobe Garamond Pro"/>
              </a:rPr>
              <a:t>ANALYSIS</a:t>
            </a:r>
          </a:p>
        </p:txBody>
      </p:sp>
      <p:sp>
        <p:nvSpPr>
          <p:cNvPr id="12" name="TextBox 12"/>
          <p:cNvSpPr txBox="1"/>
          <p:nvPr/>
        </p:nvSpPr>
        <p:spPr>
          <a:xfrm>
            <a:off x="5883009" y="5637394"/>
            <a:ext cx="6521978" cy="1364861"/>
          </a:xfrm>
          <a:prstGeom prst="rect">
            <a:avLst/>
          </a:prstGeom>
        </p:spPr>
        <p:txBody>
          <a:bodyPr wrap="square" lIns="0" tIns="0" rIns="0" bIns="0" rtlCol="0" anchor="t">
            <a:spAutoFit/>
          </a:bodyPr>
          <a:lstStyle/>
          <a:p>
            <a:pPr marL="561345" lvl="1" indent="-280673" algn="l">
              <a:lnSpc>
                <a:spcPts val="3640"/>
              </a:lnSpc>
              <a:buFont typeface="Arial"/>
              <a:buChar char="•"/>
            </a:pPr>
            <a:r>
              <a:rPr lang="en-US" sz="2600" dirty="0">
                <a:solidFill>
                  <a:srgbClr val="000000"/>
                </a:solidFill>
                <a:latin typeface="DM Sans"/>
                <a:ea typeface="DM Sans"/>
                <a:cs typeface="DM Sans"/>
                <a:sym typeface="DM Sans"/>
              </a:rPr>
              <a:t>Areas of Strengths &amp; Concerns</a:t>
            </a:r>
          </a:p>
          <a:p>
            <a:pPr marL="561345" lvl="1" indent="-280673" algn="l">
              <a:lnSpc>
                <a:spcPts val="3640"/>
              </a:lnSpc>
              <a:buFont typeface="Arial"/>
              <a:buChar char="•"/>
            </a:pPr>
            <a:r>
              <a:rPr lang="en-US" sz="2600" dirty="0">
                <a:solidFill>
                  <a:srgbClr val="000000"/>
                </a:solidFill>
                <a:latin typeface="DM Sans"/>
                <a:ea typeface="DM Sans"/>
                <a:cs typeface="DM Sans"/>
                <a:sym typeface="DM Sans"/>
              </a:rPr>
              <a:t>Deepening Analysis: Thematic Breakouts</a:t>
            </a:r>
          </a:p>
        </p:txBody>
      </p:sp>
      <p:sp>
        <p:nvSpPr>
          <p:cNvPr id="14" name="TextBox 13">
            <a:extLst>
              <a:ext uri="{FF2B5EF4-FFF2-40B4-BE49-F238E27FC236}">
                <a16:creationId xmlns:a16="http://schemas.microsoft.com/office/drawing/2014/main" id="{20725040-1A4B-879E-0BFB-7DEE5808DD2F}"/>
              </a:ext>
            </a:extLst>
          </p:cNvPr>
          <p:cNvSpPr txBox="1"/>
          <p:nvPr/>
        </p:nvSpPr>
        <p:spPr>
          <a:xfrm>
            <a:off x="4571998" y="4560790"/>
            <a:ext cx="9144000" cy="646331"/>
          </a:xfrm>
          <a:prstGeom prst="rect">
            <a:avLst/>
          </a:prstGeom>
          <a:noFill/>
        </p:spPr>
        <p:txBody>
          <a:bodyPr wrap="square">
            <a:spAutoFit/>
          </a:bodyPr>
          <a:lstStyle/>
          <a:p>
            <a:pPr algn="ctr"/>
            <a:r>
              <a:rPr lang="en-US" sz="3600" dirty="0">
                <a:solidFill>
                  <a:srgbClr val="000000"/>
                </a:solidFill>
                <a:latin typeface="DM Sans" pitchFamily="2" charset="0"/>
                <a:ea typeface="Adobe Bengali"/>
                <a:cs typeface="Adobe Bengali"/>
              </a:rPr>
              <a:t>(p.9</a:t>
            </a:r>
            <a:r>
              <a:rPr lang="en-US" sz="3600" dirty="0">
                <a:solidFill>
                  <a:srgbClr val="000000"/>
                </a:solidFill>
                <a:latin typeface="DM Sans" pitchFamily="2" charset="0"/>
              </a:rPr>
              <a:t>-15</a:t>
            </a:r>
            <a:r>
              <a:rPr lang="en-US" sz="3600" dirty="0">
                <a:solidFill>
                  <a:srgbClr val="000000"/>
                </a:solidFill>
                <a:latin typeface="DM Sans" pitchFamily="2" charset="0"/>
                <a:ea typeface="Adobe Bengali"/>
                <a:cs typeface="Adobe Bengali"/>
              </a:rPr>
              <a:t>)</a:t>
            </a:r>
          </a:p>
        </p:txBody>
      </p:sp>
      <p:sp>
        <p:nvSpPr>
          <p:cNvPr id="15" name="TextBox 12">
            <a:extLst>
              <a:ext uri="{FF2B5EF4-FFF2-40B4-BE49-F238E27FC236}">
                <a16:creationId xmlns:a16="http://schemas.microsoft.com/office/drawing/2014/main" id="{D9046154-23AF-89B1-A693-A74874AA80EB}"/>
              </a:ext>
            </a:extLst>
          </p:cNvPr>
          <p:cNvSpPr txBox="1"/>
          <p:nvPr/>
        </p:nvSpPr>
        <p:spPr>
          <a:xfrm>
            <a:off x="6184491" y="8385278"/>
            <a:ext cx="5919014" cy="342530"/>
          </a:xfrm>
          <a:prstGeom prst="rect">
            <a:avLst/>
          </a:prstGeom>
        </p:spPr>
        <p:txBody>
          <a:bodyPr wrap="square" lIns="0" tIns="0" rIns="0" bIns="0" rtlCol="0" anchor="t">
            <a:spAutoFit/>
          </a:bodyPr>
          <a:lstStyle/>
          <a:p>
            <a:pPr algn="ctr">
              <a:lnSpc>
                <a:spcPts val="2799"/>
              </a:lnSpc>
            </a:pPr>
            <a:r>
              <a:rPr lang="en-US" sz="1999" dirty="0">
                <a:solidFill>
                  <a:srgbClr val="000000"/>
                </a:solidFill>
                <a:latin typeface="DM Sans"/>
                <a:ea typeface="DM Sans"/>
                <a:cs typeface="DM Sans"/>
                <a:sym typeface="DM Sans"/>
              </a:rPr>
              <a:t>Your progress with the workbook: 27% completed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B8725465BA349A747B57A89D3ADCA" ma:contentTypeVersion="36" ma:contentTypeDescription="Create a new document." ma:contentTypeScope="" ma:versionID="c41833317e3b7b1f38d2dfc9ca9bf854">
  <xsd:schema xmlns:xsd="http://www.w3.org/2001/XMLSchema" xmlns:xs="http://www.w3.org/2001/XMLSchema" xmlns:p="http://schemas.microsoft.com/office/2006/metadata/properties" xmlns:ns2="18399a42-80da-4390-89be-d4595b899cf6" xmlns:ns3="5322279b-bd9f-4e62-b6e8-b191ca7d56ca" targetNamespace="http://schemas.microsoft.com/office/2006/metadata/properties" ma:root="true" ma:fieldsID="d65908541555c0fb236c58ce8ab3fc14" ns2:_="" ns3:_="">
    <xsd:import namespace="18399a42-80da-4390-89be-d4595b899cf6"/>
    <xsd:import namespace="5322279b-bd9f-4e62-b6e8-b191ca7d56c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99a42-80da-4390-89be-d4595b899cf6"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dexed="true" ma:internalName="MediaServiceDateTake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SearchProperties" ma:index="4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22279b-bd9f-4e62-b6e8-b191ca7d56ca" elementFormDefault="qualified">
    <xsd:import namespace="http://schemas.microsoft.com/office/2006/documentManagement/types"/>
    <xsd:import namespace="http://schemas.microsoft.com/office/infopath/2007/PartnerControls"/>
    <xsd:element name="TaxCatchAll" ma:index="35" nillable="true" ma:displayName="Taxonomy Catch All Column" ma:hidden="true" ma:list="{dbee4149-2a1c-4552-a11f-f99464bee4dd}" ma:internalName="TaxCatchAll" ma:showField="CatchAllData" ma:web="5322279b-bd9f-4e62-b6e8-b191ca7d56ca">
      <xsd:complexType>
        <xsd:complexContent>
          <xsd:extension base="dms:MultiChoiceLookup">
            <xsd:sequence>
              <xsd:element name="Value" type="dms:Lookup" maxOccurs="unbounded" minOccurs="0" nillable="true"/>
            </xsd:sequence>
          </xsd:extension>
        </xsd:complexContent>
      </xsd:complexType>
    </xsd:element>
    <xsd:element name="SharedWithUsers" ma:index="4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MS_Mappings xmlns="18399a42-80da-4390-89be-d4595b899cf6" xsi:nil="true"/>
    <Has_Leaders_Only_SectionGroup xmlns="18399a42-80da-4390-89be-d4595b899cf6" xsi:nil="true"/>
    <CultureName xmlns="18399a42-80da-4390-89be-d4595b899cf6" xsi:nil="true"/>
    <Owner xmlns="18399a42-80da-4390-89be-d4595b899cf6">
      <UserInfo>
        <DisplayName/>
        <AccountId xsi:nil="true"/>
        <AccountType/>
      </UserInfo>
    </Owner>
    <AppVersion xmlns="18399a42-80da-4390-89be-d4595b899cf6" xsi:nil="true"/>
    <Invited_Leaders xmlns="18399a42-80da-4390-89be-d4595b899cf6" xsi:nil="true"/>
    <IsNotebookLocked xmlns="18399a42-80da-4390-89be-d4595b899cf6" xsi:nil="true"/>
    <NotebookType xmlns="18399a42-80da-4390-89be-d4595b899cf6" xsi:nil="true"/>
    <TeamsChannelId xmlns="18399a42-80da-4390-89be-d4595b899cf6" xsi:nil="true"/>
    <Templates xmlns="18399a42-80da-4390-89be-d4595b899cf6" xsi:nil="true"/>
    <Members xmlns="18399a42-80da-4390-89be-d4595b899cf6">
      <UserInfo>
        <DisplayName/>
        <AccountId xsi:nil="true"/>
        <AccountType/>
      </UserInfo>
    </Members>
    <Member_Groups xmlns="18399a42-80da-4390-89be-d4595b899cf6">
      <UserInfo>
        <DisplayName/>
        <AccountId xsi:nil="true"/>
        <AccountType/>
      </UserInfo>
    </Member_Groups>
    <Self_Registration_Enabled xmlns="18399a42-80da-4390-89be-d4595b899cf6" xsi:nil="true"/>
    <TaxCatchAll xmlns="5322279b-bd9f-4e62-b6e8-b191ca7d56ca" xsi:nil="true"/>
    <FolderType xmlns="18399a42-80da-4390-89be-d4595b899cf6" xsi:nil="true"/>
    <Distribution_Groups xmlns="18399a42-80da-4390-89be-d4595b899cf6" xsi:nil="true"/>
    <lcf76f155ced4ddcb4097134ff3c332f xmlns="18399a42-80da-4390-89be-d4595b899cf6">
      <Terms xmlns="http://schemas.microsoft.com/office/infopath/2007/PartnerControls"/>
    </lcf76f155ced4ddcb4097134ff3c332f>
    <DefaultSectionNames xmlns="18399a42-80da-4390-89be-d4595b899cf6" xsi:nil="true"/>
    <Invited_Members xmlns="18399a42-80da-4390-89be-d4595b899cf6" xsi:nil="true"/>
    <Is_Collaboration_Space_Locked xmlns="18399a42-80da-4390-89be-d4595b899cf6" xsi:nil="true"/>
    <Math_Settings xmlns="18399a42-80da-4390-89be-d4595b899cf6" xsi:nil="true"/>
    <Leaders xmlns="18399a42-80da-4390-89be-d4595b899cf6">
      <UserInfo>
        <DisplayName/>
        <AccountId xsi:nil="true"/>
        <AccountType/>
      </UserInfo>
    </Leaders>
  </documentManagement>
</p:properties>
</file>

<file path=customXml/itemProps1.xml><?xml version="1.0" encoding="utf-8"?>
<ds:datastoreItem xmlns:ds="http://schemas.openxmlformats.org/officeDocument/2006/customXml" ds:itemID="{719843C9-DED3-4CF6-A647-1E8D6C0944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399a42-80da-4390-89be-d4595b899cf6"/>
    <ds:schemaRef ds:uri="5322279b-bd9f-4e62-b6e8-b191ca7d56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B6443D-B0EA-4934-B7CD-F578E0D49CC0}">
  <ds:schemaRefs>
    <ds:schemaRef ds:uri="http://schemas.microsoft.com/sharepoint/v3/contenttype/forms"/>
  </ds:schemaRefs>
</ds:datastoreItem>
</file>

<file path=customXml/itemProps3.xml><?xml version="1.0" encoding="utf-8"?>
<ds:datastoreItem xmlns:ds="http://schemas.openxmlformats.org/officeDocument/2006/customXml" ds:itemID="{F3826ED4-2E5E-46AA-8B40-47C729118E07}">
  <ds:schemaRefs>
    <ds:schemaRef ds:uri="http://schemas.microsoft.com/office/2006/metadata/properties"/>
    <ds:schemaRef ds:uri="http://schemas.microsoft.com/office/infopath/2007/PartnerControls"/>
    <ds:schemaRef ds:uri="18399a42-80da-4390-89be-d4595b899cf6"/>
    <ds:schemaRef ds:uri="5322279b-bd9f-4e62-b6e8-b191ca7d56ca"/>
  </ds:schemaRefs>
</ds:datastoreItem>
</file>

<file path=docProps/app.xml><?xml version="1.0" encoding="utf-8"?>
<Properties xmlns="http://schemas.openxmlformats.org/officeDocument/2006/extended-properties" xmlns:vt="http://schemas.openxmlformats.org/officeDocument/2006/docPropsVTypes">
  <TotalTime>1534</TotalTime>
  <Words>4681</Words>
  <Application>Microsoft Office PowerPoint</Application>
  <PresentationFormat>Custom</PresentationFormat>
  <Paragraphs>556</Paragraphs>
  <Slides>33</Slides>
  <Notes>16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JSAT Y2 Slide Deck</dc:title>
  <cp:lastModifiedBy>Fu, Annie</cp:lastModifiedBy>
  <cp:revision>45</cp:revision>
  <dcterms:created xsi:type="dcterms:W3CDTF">2006-08-16T00:00:00Z</dcterms:created>
  <dcterms:modified xsi:type="dcterms:W3CDTF">2026-07-20T13:47:40Z</dcterms:modified>
  <dc:identifier>DAGrR5LwHGU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0x010100F5BB8725465BA349A747B57A89D3ADCA</vt:lpwstr>
  </property>
  <property fmtid="{D5CDD505-2E9C-101B-9397-08002B2CF9AE}" pid="3" name="MediaServiceImageTags">
    <vt:lpwstr/>
  </property>
</Properties>
</file>