
<file path=[Content_Types].xml><?xml version="1.0" encoding="utf-8"?>
<Types xmlns="http://schemas.openxmlformats.org/package/2006/content-types">
  <Default Extension="5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75" r:id="rId6"/>
    <p:sldId id="260" r:id="rId7"/>
    <p:sldId id="261" r:id="rId8"/>
    <p:sldId id="262" r:id="rId9"/>
    <p:sldId id="263" r:id="rId10"/>
    <p:sldId id="264" r:id="rId11"/>
    <p:sldId id="274" r:id="rId12"/>
    <p:sldId id="273" r:id="rId13"/>
    <p:sldId id="276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5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Response rate</c:v>
                </c:pt>
              </c:strCache>
            </c:strRef>
          </c:tx>
          <c:spPr>
            <a:solidFill>
              <a:srgbClr val="C8102E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E18-422E-AC78-D6F4158F3C6E}"/>
              </c:ext>
            </c:extLst>
          </c:dPt>
          <c:dPt>
            <c:idx val="1"/>
            <c:invertIfNegative val="0"/>
            <c:bubble3D val="0"/>
            <c:spPr>
              <a:solidFill>
                <a:srgbClr val="C9A2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E18-422E-AC78-D6F4158F3C6E}"/>
              </c:ext>
            </c:extLst>
          </c:dPt>
          <c:dPt>
            <c:idx val="2"/>
            <c:invertIfNegative val="0"/>
            <c:bubble3D val="0"/>
            <c:spPr>
              <a:solidFill>
                <a:srgbClr val="B7B7B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E18-422E-AC78-D6F4158F3C6E}"/>
              </c:ext>
            </c:extLst>
          </c:dPt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 i="0" u="none" strike="noStrike">
                    <a:solidFill>
                      <a:srgbClr val="1A1A1A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Marist</c:v>
                </c:pt>
                <c:pt idx="1">
                  <c:v>Peer institutions</c:v>
                </c:pt>
                <c:pt idx="2">
                  <c:v>Full COACHE cohort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45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18-422E-AC78-D6F4158F3C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1" i="0" u="none" strike="noStrike">
                <a:solidFill>
                  <a:srgbClr val="1A1A1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818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45 minutes together. This is not a victory-lap talk. It's an honest account of moving from a written plan to actual change — the impediments, how we navigated them, what we built, and where reality pushed back. We'll open by putting YOUR experience in the room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INTERACTIVE #2 (~6-7 min). 4 min table talk, 2-3 min report-out. This gets provosts naming their own loudest impediment and — crucially — a concrete faculty ambassador. Ambassadors are the single most transferable move; make them leave with a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the proof. Not aspirations — artifacts. Each maps to a COACHE area of concern from the survey.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data-to-action proof COACHE audiences care about most. Read it left to right: each row is a benchmark where Marist scored in the bottom 30% of cohort, paired with the concrete thing built to answer it. The discipline — every artifact ties to a real concern, nothing invented — is the credibility move. Next slide shows the four artifacts in detail.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all four quickly, then let the next two slides go deeper on the dashboard and database — those are the ones people will ask to steal. Emphasize: every one traces to a bottom-30% COACHE benchmark. This is data-to-action, made tangible.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database is my favorite because it's low-cost, high-signal. Two minutes a year per faculty member creates institutional memory that outlasts any one administrator. It directly attacks the 'limited collaboration' benchmark and seeds Marist ARC.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HIGH-LEVEL and composed — don't air grievances. The 2% raise below inflation and the benefits reduction are real, but the message is about trust, not complaint. Provosts will respect the candor. Tie it to reciprocity: a plan can't manufacture resources it doesn't control — but it can keep faith by being honest.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four are the takeaways I want them to write down. If they remember nothing else: recruit ambassadors, name the limits, cook together, ship artifacts.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+ Q&amp;A (remaining ~5 min of interactive budget). End on the kitchen metaphor, then open the floor with the prompt: 'What's the first meal you'll cook with your faculty?' Gives provosts a concrete, forward-looking exit. Have contact/QR ready.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INTERACTIVE #1 (~8-10 min). Hand out index cards or use a shared board/Mentimeter. Give them 5 min to write one highlight + one lowlight. Then 3-4 min: ask for a show of hands / call out a few. Cluster the themes live on a flip chart or slide. The point: they discover the lowlights rhyme across institutions — trust, turf, and power show up everywhere. That primes my three impediments.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Credibility anchor. Lead with this: faculty didn't just tolerate the survey — 80% engaged, versus 45% at peers and 41% cohort-wide. That participation is itself evidence that faculty WANTED a seat at the table. It earns you the right to make the 'preparing the meal' argument that follows.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Transition: whatever your patterns were, ours clustered into three. Naming them plainly is what let us move.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each card. TRUST: the deepest one — faculty had seen surveys vanish before. TERRITORY: I had to be explicit that COACHE strengthens governance, doesn't replace it (our booklet says exactly this). POWER: be candid — I can't promise raises. Pretending otherwise destroys trust. Naming the limit honestly is itself trust-building.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heart of the method. The 'preparing the meal' metaphor: if you cook for people, they critique the food. If they cook with you, they own the outcome — and they forgive the parts that didn't come out perfectly.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Ambassadors = distributed leadership; the movement had many faces, not just mine. Listening sessions = empathy first, solutions second. COACHE-as-development = the reframe that changed everything: this isn't compliance, it's growth. Together these turned skepticism into co-authorship.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here. This is the thesis. A plan is a document; a mindset is a culture. The win isn't the artifacts on the next slides — it's that faculty welfare became an ongoing, collaborative habit rather than a one-time report.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visualizes the thesis. LEFT is the trap most action plans fall into — a polished document handed to faculty, who then critique it like diners sending food back. RIGHT is the reframe: ambassadors, listening sessions, and COACHE-as-development made faculty co-cooks. The forgiveness line matters for the honest slide later — co-authorship is what let faculty stay at the table even when comp moved the wrong 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5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C810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77240" y="1554480"/>
            <a:ext cx="87782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5200"/>
              </a:lnSpc>
              <a:buNone/>
            </a:pPr>
            <a:r>
              <a:rPr lang="en-US" sz="5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entury Schoolbook" pitchFamily="34" charset="-120"/>
              </a:rPr>
              <a:t>From Action Plan</a:t>
            </a:r>
            <a:endParaRPr lang="en-US" sz="5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ts val="5200"/>
              </a:lnSpc>
              <a:buNone/>
            </a:pPr>
            <a:r>
              <a:rPr lang="en-US" sz="5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entury Schoolbook" pitchFamily="34" charset="-120"/>
              </a:rPr>
              <a:t>to Action Taken</a:t>
            </a:r>
            <a:endParaRPr lang="en-US" sz="5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22960" y="3977640"/>
            <a:ext cx="8778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Charting Next Steps with COACHE at Marist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868680" y="4892040"/>
            <a:ext cx="2926080" cy="0"/>
          </a:xfrm>
          <a:prstGeom prst="line">
            <a:avLst/>
          </a:prstGeom>
          <a:noFill/>
          <a:ln w="254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22960" y="5074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Addrain Conyers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822960" y="554355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Interim Provost &amp; Dean of Faculty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822960" y="61264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COACHE Convening  ·  Harvard Graduate School of Education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17" name="Picture 16" descr="Image of Marist Logo">
            <a:extLst>
              <a:ext uri="{FF2B5EF4-FFF2-40B4-BE49-F238E27FC236}">
                <a16:creationId xmlns:a16="http://schemas.microsoft.com/office/drawing/2014/main" id="{B87F2F55-9AE4-835D-35B6-CD6D12656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2508" y="2217420"/>
            <a:ext cx="3123304" cy="23774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From menu to kitchen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658368" y="128016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shift that made the difference — faculty stopped being served and started cooking.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4709160" cy="338328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2346960"/>
            <a:ext cx="4709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kern="0" spc="300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MENU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4709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44474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Cooking FOR faculty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1234440" y="3520440"/>
            <a:ext cx="36576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finished plan, handed down</a:t>
            </a:r>
            <a:endParaRPr lang="en-US" sz="20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critique the food</a:t>
            </a:r>
            <a:endParaRPr lang="en-US" sz="20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done TO them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Compliance, not ownership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5532120" y="3429000"/>
            <a:ext cx="1051560" cy="777240"/>
          </a:xfrm>
          <a:prstGeom prst="chevron">
            <a:avLst/>
          </a:prstGeom>
          <a:solidFill>
            <a:srgbClr val="C89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812280" y="2148840"/>
            <a:ext cx="4709160" cy="3383280"/>
          </a:xfrm>
          <a:prstGeom prst="roundRect">
            <a:avLst>
              <a:gd name="adj" fmla="val 2703"/>
            </a:avLst>
          </a:prstGeom>
          <a:solidFill>
            <a:srgbClr val="C8102E"/>
          </a:solidFill>
          <a:ln/>
          <a:effectLst>
            <a:outerShdw blurRad="101600" dist="38100" dir="5400000" algn="bl" rotWithShape="0">
              <a:srgbClr val="BFBFBF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812280" y="2354580"/>
            <a:ext cx="4709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kern="0" spc="300" dirty="0">
                <a:solidFill>
                  <a:srgbClr val="F2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KITCHEN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6675120" y="2788920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Cooking WITH faculty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7406640" y="3520440"/>
            <a:ext cx="36576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help prepare the meal</a:t>
            </a:r>
            <a:endParaRPr lang="en-US" sz="20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own what's served</a:t>
            </a:r>
            <a:endParaRPr lang="en-US" sz="20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done WITH them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shared, ongoing mindset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40080" y="58064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people cook with you, they forgive the dishes that don't come out perfectly — and they come back to the table.</a:t>
            </a:r>
            <a:endParaRPr lang="en-US" sz="3200" dirty="0"/>
          </a:p>
        </p:txBody>
      </p:sp>
      <p:pic>
        <p:nvPicPr>
          <p:cNvPr id="15" name="Image 0" descr="/home/claude/marist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6512" y="6355080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B96177-F227-5FC8-7374-D1322CD8A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3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 feels weird to realize the Furious Five always get cooked in every movie  in some way. Po always has to be the one to help them win in the end. :">
            <a:extLst>
              <a:ext uri="{FF2B5EF4-FFF2-40B4-BE49-F238E27FC236}">
                <a16:creationId xmlns:a16="http://schemas.microsoft.com/office/drawing/2014/main" id="{8542FF52-9528-92D2-187C-A5C45544B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60" y="857856"/>
            <a:ext cx="10769600" cy="58529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D0CA9B-9AFD-335A-5C3C-11C6A1BEBD52}"/>
              </a:ext>
            </a:extLst>
          </p:cNvPr>
          <p:cNvSpPr txBox="1"/>
          <p:nvPr/>
        </p:nvSpPr>
        <p:spPr>
          <a:xfrm>
            <a:off x="1147313" y="26859"/>
            <a:ext cx="10006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The Furious Five Return</a:t>
            </a:r>
          </a:p>
        </p:txBody>
      </p:sp>
    </p:spTree>
    <p:extLst>
      <p:ext uri="{BB962C8B-B14F-4D97-AF65-F5344CB8AC3E}">
        <p14:creationId xmlns:p14="http://schemas.microsoft.com/office/powerpoint/2010/main" val="367994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C0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ainst Banging Head Wall Stock Illustrations – 31 Against Banging Head Wall  Stock Illustrations, Vectors &amp; Clipart - Dreamstime">
            <a:extLst>
              <a:ext uri="{FF2B5EF4-FFF2-40B4-BE49-F238E27FC236}">
                <a16:creationId xmlns:a16="http://schemas.microsoft.com/office/drawing/2014/main" id="{BA596F85-1E5C-51EF-91A2-E38EBB848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825" y="857250"/>
            <a:ext cx="6909759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844DC4-C12E-CD03-46A0-E080C8D7340D}"/>
              </a:ext>
            </a:extLst>
          </p:cNvPr>
          <p:cNvSpPr txBox="1"/>
          <p:nvPr/>
        </p:nvSpPr>
        <p:spPr>
          <a:xfrm>
            <a:off x="1483360" y="6000750"/>
            <a:ext cx="9601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C00000"/>
                </a:solidFill>
              </a:rPr>
              <a:t>When Furious Five refuse to change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9579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7A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7A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400" dirty="0">
                <a:solidFill>
                  <a:srgbClr val="C7E9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 ·  TABLE DISCUSSION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77240" y="12801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Turn to your table — 5 minutes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822960" y="2468880"/>
            <a:ext cx="10515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4532A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43000" y="2468880"/>
            <a:ext cx="9875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are your Furious Five/Hateful Eight?  </a:t>
            </a:r>
          </a:p>
          <a:p>
            <a:pPr marL="0" indent="0">
              <a:buNone/>
            </a:pPr>
            <a:r>
              <a:rPr lang="en-US" sz="3200" b="1" i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their resistance challenging?</a:t>
            </a:r>
            <a:endParaRPr lang="en-US" sz="3200" b="1" dirty="0"/>
          </a:p>
        </p:txBody>
      </p:sp>
      <p:sp>
        <p:nvSpPr>
          <p:cNvPr id="7" name="Shape 5"/>
          <p:cNvSpPr/>
          <p:nvPr/>
        </p:nvSpPr>
        <p:spPr>
          <a:xfrm>
            <a:off x="822960" y="3703320"/>
            <a:ext cx="10515600" cy="128524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4532A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43000" y="3703320"/>
            <a:ext cx="9875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one “ambassador” you could recruit — a faculty leader who'd carry the work?  </a:t>
            </a:r>
            <a:r>
              <a:rPr lang="en-US" sz="3200" b="1" i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them ideal?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4F5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or three tables report out. </a:t>
            </a:r>
            <a:endParaRPr lang="en-US" sz="1600" dirty="0"/>
          </a:p>
        </p:txBody>
      </p:sp>
      <p:pic>
        <p:nvPicPr>
          <p:cNvPr id="11" name="Image 0" descr="/home/claude/marist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C810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777240" y="274320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Action taken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concrete things now in motion — from template to database</a:t>
            </a:r>
            <a:r>
              <a:rPr lang="en-US" sz="19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900" dirty="0"/>
          </a:p>
        </p:txBody>
      </p:sp>
      <p:pic>
        <p:nvPicPr>
          <p:cNvPr id="7" name="Image 0" descr="/home/claude/marist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You said. We did.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58368" y="123444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artifact traces back to a bottom-30% COACHE benchmark faculty flagged</a:t>
            </a:r>
            <a:r>
              <a:rPr lang="en-US" sz="1600" i="1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349240" cy="548640"/>
          </a:xfrm>
          <a:prstGeom prst="rect">
            <a:avLst/>
          </a:prstGeom>
          <a:solidFill>
            <a:srgbClr val="4A4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989320" y="1874520"/>
            <a:ext cx="5559552" cy="54864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1874520"/>
            <a:ext cx="4983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SAID  (COACHE concern)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217920" y="1874520"/>
            <a:ext cx="519379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DID  (action taken)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423160"/>
            <a:ext cx="5349240" cy="886968"/>
          </a:xfrm>
          <a:prstGeom prst="rect">
            <a:avLst/>
          </a:prstGeom>
          <a:solidFill>
            <a:srgbClr val="FFFFFF"/>
          </a:solidFill>
          <a:ln w="9525">
            <a:solidFill>
              <a:srgbClr val="E4DE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989320" y="2423160"/>
            <a:ext cx="5559552" cy="886968"/>
          </a:xfrm>
          <a:prstGeom prst="rect">
            <a:avLst/>
          </a:prstGeom>
          <a:solidFill>
            <a:srgbClr val="FFFFFF"/>
          </a:solidFill>
          <a:ln w="9525">
            <a:solidFill>
              <a:srgbClr val="E4DE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68680" y="2423160"/>
            <a:ext cx="493776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Promotion criteria are unclear — especially Associate → Full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172200" y="2423160"/>
            <a:ext cx="36576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583680" y="2423160"/>
            <a:ext cx="4782312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T&amp;P template each department publishes over the year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40080" y="3310128"/>
            <a:ext cx="5349240" cy="886968"/>
          </a:xfrm>
          <a:prstGeom prst="rect">
            <a:avLst/>
          </a:prstGeom>
          <a:solidFill>
            <a:srgbClr val="F4F1EC"/>
          </a:solidFill>
          <a:ln w="9525">
            <a:solidFill>
              <a:srgbClr val="E4DE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989320" y="3310128"/>
            <a:ext cx="5559552" cy="886968"/>
          </a:xfrm>
          <a:prstGeom prst="rect">
            <a:avLst/>
          </a:prstGeom>
          <a:solidFill>
            <a:srgbClr val="F4F1EC"/>
          </a:solidFill>
          <a:ln w="9525">
            <a:solidFill>
              <a:srgbClr val="E4DE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8680" y="3310128"/>
            <a:ext cx="493776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load is heavy and unevenly distributed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172200" y="3310128"/>
            <a:ext cx="36576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83680" y="3310128"/>
            <a:ext cx="4782312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dashboard tracking load by School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40080" y="4197096"/>
            <a:ext cx="5349240" cy="886968"/>
          </a:xfrm>
          <a:prstGeom prst="rect">
            <a:avLst/>
          </a:prstGeom>
          <a:solidFill>
            <a:srgbClr val="FFFFFF"/>
          </a:solidFill>
          <a:ln w="9525">
            <a:solidFill>
              <a:srgbClr val="E4DE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989320" y="4197096"/>
            <a:ext cx="5559552" cy="886968"/>
          </a:xfrm>
          <a:prstGeom prst="rect">
            <a:avLst/>
          </a:prstGeom>
          <a:solidFill>
            <a:srgbClr val="FFFFFF"/>
          </a:solidFill>
          <a:ln w="9525">
            <a:solidFill>
              <a:srgbClr val="E4DE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68680" y="4197096"/>
            <a:ext cx="493776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Interdisciplinary work isn't recognized or rewarded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172200" y="4197096"/>
            <a:ext cx="36576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583680" y="4197096"/>
            <a:ext cx="4782312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Marist ARC — an annual research &amp; creative showcase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640080" y="5084064"/>
            <a:ext cx="5349240" cy="886968"/>
          </a:xfrm>
          <a:prstGeom prst="rect">
            <a:avLst/>
          </a:prstGeom>
          <a:solidFill>
            <a:srgbClr val="F4F1EC"/>
          </a:solidFill>
          <a:ln w="9525">
            <a:solidFill>
              <a:srgbClr val="E4DE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5989320" y="5084064"/>
            <a:ext cx="5559552" cy="886968"/>
          </a:xfrm>
          <a:prstGeom prst="rect">
            <a:avLst/>
          </a:prstGeom>
          <a:solidFill>
            <a:srgbClr val="F4F1EC"/>
          </a:solidFill>
          <a:ln w="9525">
            <a:solidFill>
              <a:srgbClr val="E4DE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68680" y="5084064"/>
            <a:ext cx="493776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 opportunities to collaborate across the institution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6172200" y="5084064"/>
            <a:ext cx="365760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6583680" y="5084064"/>
            <a:ext cx="4782312" cy="8869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Research Connectivity database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40080" y="6199632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wish list — a response. Faculty named the gap; we shipped something for each one.</a:t>
            </a:r>
            <a:endParaRPr lang="en-US" sz="1500" dirty="0"/>
          </a:p>
        </p:txBody>
      </p:sp>
      <p:pic>
        <p:nvPicPr>
          <p:cNvPr id="30" name="Image 0" descr="/home/claude/marist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What we built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658368" y="123444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artifact answers a specific concern faculty raised.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5780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" y="207568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32688" y="20756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00200" y="2039112"/>
            <a:ext cx="4069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T&amp;P Template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600200" y="2496312"/>
            <a:ext cx="4069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PROMOTION PROCESS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263640" y="1783080"/>
            <a:ext cx="525780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56248" y="207568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56248" y="20756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059168" y="2039112"/>
            <a:ext cx="4069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Service Dashboard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7223760" y="2496312"/>
            <a:ext cx="4069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 OF WORK: SERVICE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640080" y="3977640"/>
            <a:ext cx="525780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932688" y="427024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32688" y="42702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600200" y="4233672"/>
            <a:ext cx="4069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Marist ARC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600200" y="4690872"/>
            <a:ext cx="4069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INTERDISCIPLINARY WORK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6263640" y="3977640"/>
            <a:ext cx="525780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556248" y="427024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556248" y="42702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4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7059168" y="4279392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Collaboration Database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7223760" y="4690872"/>
            <a:ext cx="4069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COLLABORATION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937760" cy="68580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F2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SPOTLIGHT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280160"/>
            <a:ext cx="39319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Faculty Research Connectivity Database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3840480"/>
            <a:ext cx="39319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annual 2-minute survey builds a living map of who does what — so collaboration doesn't depend on who you happen to know.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94960" y="640080"/>
            <a:ext cx="6217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Captured each fall: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394960" y="1188720"/>
            <a:ext cx="6309360" cy="932688"/>
          </a:xfrm>
          <a:prstGeom prst="roundRect">
            <a:avLst>
              <a:gd name="adj" fmla="val 6863"/>
            </a:avLst>
          </a:prstGeom>
          <a:solidFill>
            <a:srgbClr val="F4F1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623560" y="1472184"/>
            <a:ext cx="365760" cy="36576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172200" y="1307592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&amp; rank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172200" y="1673352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they are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394960" y="2267712"/>
            <a:ext cx="6309360" cy="932688"/>
          </a:xfrm>
          <a:prstGeom prst="roundRect">
            <a:avLst>
              <a:gd name="adj" fmla="val 6863"/>
            </a:avLst>
          </a:prstGeom>
          <a:solidFill>
            <a:srgbClr val="F4F1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623560" y="2551176"/>
            <a:ext cx="365760" cy="36576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172200" y="2386584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Areas of expertise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172200" y="2752344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Methodological + content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394960" y="3346704"/>
            <a:ext cx="6309360" cy="932688"/>
          </a:xfrm>
          <a:prstGeom prst="roundRect">
            <a:avLst>
              <a:gd name="adj" fmla="val 6863"/>
            </a:avLst>
          </a:prstGeom>
          <a:solidFill>
            <a:srgbClr val="F4F1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5623560" y="3630168"/>
            <a:ext cx="365760" cy="36576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172200" y="3465576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research &amp; projects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172200" y="3831336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active now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394960" y="4425696"/>
            <a:ext cx="6309360" cy="932688"/>
          </a:xfrm>
          <a:prstGeom prst="roundRect">
            <a:avLst>
              <a:gd name="adj" fmla="val 6863"/>
            </a:avLst>
          </a:prstGeom>
          <a:solidFill>
            <a:srgbClr val="F4F1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5623560" y="4709160"/>
            <a:ext cx="365760" cy="36576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172200" y="4544568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resources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6172200" y="4910328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Equipment, datasets, lab space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394960" y="5504688"/>
            <a:ext cx="6309360" cy="932688"/>
          </a:xfrm>
          <a:prstGeom prst="roundRect">
            <a:avLst>
              <a:gd name="adj" fmla="val 6863"/>
            </a:avLst>
          </a:prstGeom>
          <a:solidFill>
            <a:srgbClr val="F4F1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5623560" y="5788152"/>
            <a:ext cx="365760" cy="36576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172200" y="5623560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research needs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6172200" y="5989320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Data, stats, theory support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B2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2B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68580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The Honest Part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749808" y="15544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C0C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impediments don't disappear once you start. They arrive mid-stride.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31520" y="2514600"/>
            <a:ext cx="5257800" cy="2651760"/>
          </a:xfrm>
          <a:prstGeom prst="roundRect">
            <a:avLst>
              <a:gd name="adj" fmla="val 3448"/>
            </a:avLst>
          </a:prstGeom>
          <a:solidFill>
            <a:srgbClr val="3A3232"/>
          </a:solidFill>
          <a:ln w="12700">
            <a:solidFill>
              <a:srgbClr val="5A4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49808" y="2834640"/>
            <a:ext cx="49651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3600" b="1" dirty="0">
                <a:solidFill>
                  <a:srgbClr val="F0C9C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Structural limits on</a:t>
            </a:r>
            <a:endParaRPr lang="en-US" sz="3600" dirty="0"/>
          </a:p>
          <a:p>
            <a:pPr marL="0" indent="0">
              <a:lnSpc>
                <a:spcPts val="2700"/>
              </a:lnSpc>
              <a:buNone/>
            </a:pPr>
            <a:r>
              <a:rPr lang="en-US" sz="3600" b="1" dirty="0">
                <a:solidFill>
                  <a:srgbClr val="F0C9C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faculty power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051560" y="3794760"/>
            <a:ext cx="46634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>
                <a:solidFill>
                  <a:srgbClr val="D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implementation, compensation and benefits moved the wrong way — a reminder that faculty influence over the budget is real but bounded.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217920" y="2514600"/>
            <a:ext cx="5257800" cy="2651760"/>
          </a:xfrm>
          <a:prstGeom prst="roundRect">
            <a:avLst>
              <a:gd name="adj" fmla="val 3448"/>
            </a:avLst>
          </a:prstGeom>
          <a:solidFill>
            <a:srgbClr val="32363A"/>
          </a:solidFill>
          <a:ln w="12700">
            <a:solidFill>
              <a:srgbClr val="4A52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294120" y="2834640"/>
            <a:ext cx="541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ADCFC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Why we name it anyway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6537960" y="3429000"/>
            <a:ext cx="46634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Credibility. </a:t>
            </a:r>
            <a:r>
              <a:rPr lang="en-US" sz="2000" dirty="0">
                <a:solidFill>
                  <a:srgbClr val="D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Pretending the plan fixed everything would forfeit the trust we built. Naming the limit is itself an act of good faith — and it keeps the collaboration honest.</a:t>
            </a:r>
            <a:endParaRPr lang="en-US" sz="2000" dirty="0"/>
          </a:p>
        </p:txBody>
      </p:sp>
      <p:pic>
        <p:nvPicPr>
          <p:cNvPr id="13" name="Image 0" descr="/home/claude/marist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Let's start with you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58368" y="1417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I share Marist's story — name your own.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101600" dist="38100" dir="5400000" algn="bl" rotWithShape="0">
              <a:srgbClr val="BFBFBF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5257800" cy="822960"/>
          </a:xfrm>
          <a:prstGeom prst="roundRect">
            <a:avLst>
              <a:gd name="adj" fmla="val 13333"/>
            </a:avLst>
          </a:prstGeom>
          <a:solidFill>
            <a:srgbClr val="1E7A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40080" y="2697480"/>
            <a:ext cx="5257800" cy="411480"/>
          </a:xfrm>
          <a:prstGeom prst="rect">
            <a:avLst/>
          </a:prstGeom>
          <a:solidFill>
            <a:srgbClr val="1E7A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286000"/>
            <a:ext cx="5257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337560"/>
            <a:ext cx="46177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has felt like a genuine win in your COACHE experience?</a:t>
            </a:r>
            <a:endParaRPr lang="en-US" sz="2400" dirty="0"/>
          </a:p>
          <a:p>
            <a:pPr marL="0" indent="0">
              <a:buNone/>
            </a:pPr>
            <a:r>
              <a:rPr lang="en-US" sz="1650" i="1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moment of traction, momentum, or trust earned.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6263640" y="2286000"/>
            <a:ext cx="5257800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101600" dist="38100" dir="5400000" algn="bl" rotWithShape="0">
              <a:srgbClr val="BFBFBF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263640" y="2286000"/>
            <a:ext cx="5257800" cy="822960"/>
          </a:xfrm>
          <a:prstGeom prst="roundRect">
            <a:avLst>
              <a:gd name="adj" fmla="val 13333"/>
            </a:avLst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263640" y="2697480"/>
            <a:ext cx="5257800" cy="41148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263640" y="2286000"/>
            <a:ext cx="5257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LOWLIGHT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337560"/>
            <a:ext cx="46177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has it stalled, frustrated, or met resistance?</a:t>
            </a:r>
            <a:endParaRPr lang="en-US" sz="2400" dirty="0"/>
          </a:p>
          <a:p>
            <a:pPr marL="0" indent="0">
              <a:buNone/>
            </a:pPr>
            <a:r>
              <a:rPr lang="en-US" sz="1650" i="1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impediment you didn't see coming.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640080" y="58064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5 minutes. Jot both down. We'll surface the patterns — you'll see you're not alone.</a:t>
            </a:r>
            <a:endParaRPr lang="en-US" sz="1600" dirty="0"/>
          </a:p>
        </p:txBody>
      </p:sp>
      <p:pic>
        <p:nvPicPr>
          <p:cNvPr id="16" name="Image 0" descr="/home/claude/marist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What transfers to your campus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691640"/>
            <a:ext cx="5257800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14400" y="1965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1600200" y="1993392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Recruit ambassadors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60120" y="2743200"/>
            <a:ext cx="46177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Distributed, faculty-led credibility beats any administrator's memo.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263640" y="1691640"/>
            <a:ext cx="5257800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1965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6000" dirty="0"/>
          </a:p>
        </p:txBody>
      </p:sp>
      <p:sp>
        <p:nvSpPr>
          <p:cNvPr id="9" name="Text 7"/>
          <p:cNvSpPr/>
          <p:nvPr/>
        </p:nvSpPr>
        <p:spPr>
          <a:xfrm>
            <a:off x="7223760" y="1993392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1A1A"/>
                </a:solidFill>
                <a:latin typeface="Century Schoolbook" pitchFamily="34" charset="0"/>
              </a:rPr>
              <a:t>Be honest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6583680" y="2743200"/>
            <a:ext cx="46177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Honesty about power protects trust more than optimism does.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40080" y="3977640"/>
            <a:ext cx="5257800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14400" y="4251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1485900" y="4279392"/>
            <a:ext cx="4480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Cook with faculty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960120" y="5029200"/>
            <a:ext cx="46177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Co-authorship turns a plan into a shared, self-sustaining mindset.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6263640" y="3977640"/>
            <a:ext cx="5257800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37960" y="4251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6000" dirty="0"/>
          </a:p>
        </p:txBody>
      </p:sp>
      <p:sp>
        <p:nvSpPr>
          <p:cNvPr id="17" name="Text 15"/>
          <p:cNvSpPr/>
          <p:nvPr/>
        </p:nvSpPr>
        <p:spPr>
          <a:xfrm>
            <a:off x="7223760" y="4279392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Build artifacts, not aspirations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6583680" y="5029200"/>
            <a:ext cx="46177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template, a dashboard, a database — small, durable, visible.</a:t>
            </a:r>
            <a:endParaRPr lang="en-US" sz="1450" dirty="0"/>
          </a:p>
        </p:txBody>
      </p:sp>
      <p:pic>
        <p:nvPicPr>
          <p:cNvPr id="20" name="Image 0" descr="/home/claude/marist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C810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1188720" y="2160917"/>
            <a:ext cx="9326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COACHE didn't hand us answers. It gave us a shared table — and the habit of returning to it.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868680" y="4709160"/>
            <a:ext cx="2926080" cy="0"/>
          </a:xfrm>
          <a:prstGeom prst="line">
            <a:avLst/>
          </a:prstGeom>
          <a:noFill/>
          <a:ln w="254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82600" y="5702924"/>
            <a:ext cx="8981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dirty="0">
                <a:solidFill>
                  <a:srgbClr val="E6A9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Addrain Conyers  ·  Interim Provost &amp; Dean of Faculty  addrain.conyers@marist.edu</a:t>
            </a:r>
            <a:endParaRPr lang="en-US" sz="3200" dirty="0"/>
          </a:p>
          <a:p>
            <a:pPr marL="0" indent="0">
              <a:buNone/>
            </a:pP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087120" y="3666187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i="1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Discussion: What will your deliverable be?</a:t>
            </a:r>
            <a:endParaRPr lang="en-US" sz="4000" b="1" dirty="0">
              <a:solidFill>
                <a:schemeClr val="accent4"/>
              </a:solidFill>
            </a:endParaRPr>
          </a:p>
        </p:txBody>
      </p:sp>
      <p:pic>
        <p:nvPicPr>
          <p:cNvPr id="10" name="Image 0" descr="/home/claude/marist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040" y="4892040"/>
            <a:ext cx="2011680" cy="6943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Faculty showed up for this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58368" y="128016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80% response rate — one of the highest nationally among COACHE partners.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3383280" cy="3566160"/>
          </a:xfrm>
          <a:prstGeom prst="roundRect">
            <a:avLst>
              <a:gd name="adj" fmla="val 2703"/>
            </a:avLst>
          </a:prstGeom>
          <a:solidFill>
            <a:srgbClr val="C8102E"/>
          </a:solidFill>
          <a:ln/>
          <a:effectLst>
            <a:outerShdw blurRad="101600" dist="38100" dir="5400000" algn="bl" rotWithShape="0">
              <a:srgbClr val="BFBFBF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2514600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8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80%</a:t>
            </a:r>
            <a:endParaRPr lang="en-US" sz="8800" dirty="0"/>
          </a:p>
        </p:txBody>
      </p:sp>
      <p:sp>
        <p:nvSpPr>
          <p:cNvPr id="6" name="Text 4"/>
          <p:cNvSpPr/>
          <p:nvPr/>
        </p:nvSpPr>
        <p:spPr>
          <a:xfrm>
            <a:off x="640080" y="388620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all faculty responded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371600" y="4480560"/>
            <a:ext cx="1920240" cy="0"/>
          </a:xfrm>
          <a:prstGeom prst="line">
            <a:avLst/>
          </a:prstGeom>
          <a:noFill/>
          <a:ln w="254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4617720"/>
            <a:ext cx="3383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F2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double the peer</a:t>
            </a:r>
            <a:endParaRPr lang="en-US" sz="14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F2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cohort averages.</a:t>
            </a:r>
            <a:endParaRPr lang="en-US" sz="1400" dirty="0"/>
          </a:p>
        </p:txBody>
      </p:sp>
      <p:graphicFrame>
        <p:nvGraphicFramePr>
          <p:cNvPr id="9" name="Chart 0"/>
          <p:cNvGraphicFramePr/>
          <p:nvPr/>
        </p:nvGraphicFramePr>
        <p:xfrm>
          <a:off x="4480560" y="2011680"/>
          <a:ext cx="704088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7"/>
          <p:cNvSpPr/>
          <p:nvPr/>
        </p:nvSpPr>
        <p:spPr>
          <a:xfrm>
            <a:off x="4480560" y="580644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2024 Marist COACHE Faculty Job Satisfaction Survey  ·  86 partner institutions</a:t>
            </a:r>
            <a:endParaRPr lang="en-US" sz="1100" dirty="0"/>
          </a:p>
        </p:txBody>
      </p:sp>
      <p:pic>
        <p:nvPicPr>
          <p:cNvPr id="12" name="Image 0" descr="/home/claude/marist_logo_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C810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264160" y="2743200"/>
            <a:ext cx="118465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The impediments</a:t>
            </a:r>
            <a:endParaRPr lang="en-US" sz="66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before action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264160" y="4663440"/>
            <a:ext cx="1164335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strong plan is not the same as a moving one. </a:t>
            </a:r>
          </a:p>
          <a:p>
            <a:pPr marL="0" indent="0">
              <a:buNone/>
            </a:pPr>
            <a:r>
              <a:rPr lang="en-US" sz="44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had obstacles.</a:t>
            </a:r>
            <a:endParaRPr lang="en-US" sz="4400" dirty="0"/>
          </a:p>
        </p:txBody>
      </p:sp>
      <p:pic>
        <p:nvPicPr>
          <p:cNvPr id="7" name="Image 0" descr="/home/claude/marist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AAEC9-C774-5E2D-6C5E-3A0694E5D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9CB53A-8C4B-9C97-7815-EA1CEC1A2A94}"/>
              </a:ext>
            </a:extLst>
          </p:cNvPr>
          <p:cNvSpPr txBox="1"/>
          <p:nvPr/>
        </p:nvSpPr>
        <p:spPr>
          <a:xfrm>
            <a:off x="852673" y="224287"/>
            <a:ext cx="10006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</a:rPr>
              <a:t>The Faculty Furious Five</a:t>
            </a:r>
          </a:p>
        </p:txBody>
      </p:sp>
      <p:pic>
        <p:nvPicPr>
          <p:cNvPr id="4" name="Picture 3" descr="Kung Fu Panda 4: How Tai Lung Is Returning">
            <a:extLst>
              <a:ext uri="{FF2B5EF4-FFF2-40B4-BE49-F238E27FC236}">
                <a16:creationId xmlns:a16="http://schemas.microsoft.com/office/drawing/2014/main" id="{11610C2E-BEF6-3307-C75C-1D60C36BE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20" y="1054100"/>
            <a:ext cx="11104881" cy="540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76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Three impediments before we could move on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600200"/>
            <a:ext cx="3566160" cy="429768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88900" dist="38100" dir="5400000" algn="bl" rotWithShape="0">
              <a:srgbClr val="BFBFBF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60120" y="187452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9C9C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01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60120" y="274320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Trust</a:t>
            </a:r>
            <a:endParaRPr lang="en-US" sz="5400" dirty="0"/>
          </a:p>
        </p:txBody>
      </p:sp>
      <p:sp>
        <p:nvSpPr>
          <p:cNvPr id="6" name="Shape 4"/>
          <p:cNvSpPr/>
          <p:nvPr/>
        </p:nvSpPr>
        <p:spPr>
          <a:xfrm>
            <a:off x="987552" y="3429000"/>
            <a:ext cx="914400" cy="0"/>
          </a:xfrm>
          <a:prstGeom prst="line">
            <a:avLst/>
          </a:prstGeom>
          <a:noFill/>
          <a:ln w="3175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361188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a survey become one more thing done TO faculty rather than WITH them? 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26280" y="1600200"/>
            <a:ext cx="3566160" cy="429768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88900" dist="38100" dir="5400000" algn="bl" rotWithShape="0">
              <a:srgbClr val="BFBFBF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846320" y="187452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9C9C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02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721860" y="2727960"/>
            <a:ext cx="3220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Territory</a:t>
            </a:r>
            <a:endParaRPr lang="en-US" sz="4800" dirty="0"/>
          </a:p>
        </p:txBody>
      </p:sp>
      <p:sp>
        <p:nvSpPr>
          <p:cNvPr id="11" name="Shape 9"/>
          <p:cNvSpPr/>
          <p:nvPr/>
        </p:nvSpPr>
        <p:spPr>
          <a:xfrm>
            <a:off x="4873752" y="3429000"/>
            <a:ext cx="914400" cy="0"/>
          </a:xfrm>
          <a:prstGeom prst="line">
            <a:avLst/>
          </a:prstGeom>
          <a:noFill/>
          <a:ln w="3175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46320" y="361188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turf question with faculty governance. 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412480" y="1600200"/>
            <a:ext cx="3566160" cy="429768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88900" dist="38100" dir="5400000" algn="bl" rotWithShape="0">
              <a:srgbClr val="BFBFBF">
                <a:alpha val="3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732520" y="187452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9C9C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03</a:t>
            </a:r>
            <a:endParaRPr lang="en-US" sz="4400" dirty="0"/>
          </a:p>
        </p:txBody>
      </p:sp>
      <p:sp>
        <p:nvSpPr>
          <p:cNvPr id="15" name="Text 13"/>
          <p:cNvSpPr/>
          <p:nvPr/>
        </p:nvSpPr>
        <p:spPr>
          <a:xfrm>
            <a:off x="8732520" y="274320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Power</a:t>
            </a:r>
            <a:endParaRPr lang="en-US" sz="5400" dirty="0"/>
          </a:p>
        </p:txBody>
      </p:sp>
      <p:sp>
        <p:nvSpPr>
          <p:cNvPr id="16" name="Shape 14"/>
          <p:cNvSpPr/>
          <p:nvPr/>
        </p:nvSpPr>
        <p:spPr>
          <a:xfrm>
            <a:off x="8759952" y="3429000"/>
            <a:ext cx="914400" cy="0"/>
          </a:xfrm>
          <a:prstGeom prst="line">
            <a:avLst/>
          </a:prstGeom>
          <a:noFill/>
          <a:ln w="3175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732520" y="361188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limit: faculty influence over compensation is structurally constrained. 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91440" y="61417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these are solved by a better report. They're solved by how you work.</a:t>
            </a:r>
            <a:endParaRPr lang="en-US" sz="2000" dirty="0"/>
          </a:p>
        </p:txBody>
      </p:sp>
      <p:pic>
        <p:nvPicPr>
          <p:cNvPr id="20" name="Image 0" descr="/home/claude/marist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C810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822960" y="2286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274320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How we navigated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777240" y="4246880"/>
            <a:ext cx="9601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800"/>
              </a:lnSpc>
              <a:buNone/>
            </a:pPr>
            <a:r>
              <a:rPr lang="en-US" sz="40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didn't hand faculty a finished plan.</a:t>
            </a:r>
          </a:p>
          <a:p>
            <a:pPr marL="0" indent="0">
              <a:lnSpc>
                <a:spcPts val="2800"/>
              </a:lnSpc>
              <a:buNone/>
            </a:pPr>
            <a:endParaRPr lang="en-US" sz="4000" dirty="0"/>
          </a:p>
          <a:p>
            <a:pPr marL="0" indent="0">
              <a:lnSpc>
                <a:spcPts val="2800"/>
              </a:lnSpc>
              <a:buNone/>
            </a:pPr>
            <a:r>
              <a:rPr lang="en-US" sz="40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invited them to help prepare the meal</a:t>
            </a:r>
            <a:r>
              <a:rPr lang="en-US" sz="2000" i="1" dirty="0">
                <a:solidFill>
                  <a:srgbClr val="FBE4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/>
          </a:p>
        </p:txBody>
      </p:sp>
      <p:pic>
        <p:nvPicPr>
          <p:cNvPr id="7" name="Image 0" descr="/home/claude/marist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C8102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Three moves that built ownership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972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60120" y="1984248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9842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691639" y="1755648"/>
            <a:ext cx="5120639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COACHE Ambassadors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1691640" y="23317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3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EMPOWERMENT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720840" y="1810512"/>
            <a:ext cx="0" cy="868680"/>
          </a:xfrm>
          <a:prstGeom prst="line">
            <a:avLst/>
          </a:prstGeom>
          <a:noFill/>
          <a:ln w="19050">
            <a:solidFill>
              <a:srgbClr val="E0DA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95160" y="1783080"/>
            <a:ext cx="44348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empowered as leaders of the movement — not subjects of it. 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3127248"/>
            <a:ext cx="10972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960120" y="3557016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60120" y="355701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691640" y="3328416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Listening Sessions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1691640" y="390448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3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6720840" y="3383280"/>
            <a:ext cx="0" cy="868680"/>
          </a:xfrm>
          <a:prstGeom prst="line">
            <a:avLst/>
          </a:prstGeom>
          <a:noFill/>
          <a:ln w="19050">
            <a:solidFill>
              <a:srgbClr val="E0DA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995160" y="3355848"/>
            <a:ext cx="44348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spaces for engagement and empathy. 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640080" y="4700016"/>
            <a:ext cx="10972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  <a:effectLst>
            <a:outerShdw blurRad="76200" dist="25400" dir="5400000" algn="bl" rotWithShape="0">
              <a:srgbClr val="C4C4C4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960120" y="5129784"/>
            <a:ext cx="502920" cy="50292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60120" y="512978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691640" y="4901184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COACHE as Faculty Development</a:t>
            </a:r>
            <a:endParaRPr lang="en-US" sz="3200" dirty="0"/>
          </a:p>
        </p:txBody>
      </p:sp>
      <p:sp>
        <p:nvSpPr>
          <p:cNvPr id="21" name="Text 19"/>
          <p:cNvSpPr/>
          <p:nvPr/>
        </p:nvSpPr>
        <p:spPr>
          <a:xfrm>
            <a:off x="1691639" y="56489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30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</a:t>
            </a:r>
            <a:endParaRPr lang="en-US" sz="2800" dirty="0"/>
          </a:p>
        </p:txBody>
      </p:sp>
      <p:sp>
        <p:nvSpPr>
          <p:cNvPr id="22" name="Shape 20"/>
          <p:cNvSpPr/>
          <p:nvPr/>
        </p:nvSpPr>
        <p:spPr>
          <a:xfrm>
            <a:off x="6720840" y="4956048"/>
            <a:ext cx="0" cy="868680"/>
          </a:xfrm>
          <a:prstGeom prst="line">
            <a:avLst/>
          </a:prstGeom>
          <a:noFill/>
          <a:ln w="19050">
            <a:solidFill>
              <a:srgbClr val="E0DA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812279" y="4928616"/>
            <a:ext cx="4876496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4447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Reframed the whole effort as professional growth. Faculty helped 'prepare the meal' — so they owned it when served.</a:t>
            </a:r>
            <a:endParaRPr lang="en-US" sz="2000" dirty="0"/>
          </a:p>
        </p:txBody>
      </p:sp>
      <p:pic>
        <p:nvPicPr>
          <p:cNvPr id="25" name="Image 0" descr="/home/claude/marist_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C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82319" y="1696963"/>
            <a:ext cx="10906455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400" i="1" dirty="0">
                <a:solidFill>
                  <a:srgbClr val="E8E8E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From action plan to action taken cultivated a </a:t>
            </a:r>
            <a:r>
              <a:rPr lang="en-US" sz="4400" b="1" i="1" dirty="0">
                <a:solidFill>
                  <a:srgbClr val="C89B3C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growth mindset</a:t>
            </a:r>
            <a:r>
              <a:rPr lang="en-US" sz="4400" i="1" dirty="0">
                <a:solidFill>
                  <a:srgbClr val="E8E8E8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— where improving faculty welfare is an ongoing state of mind, sustained through collaboration.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1209040" y="5120640"/>
            <a:ext cx="985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600" b="1" i="1" dirty="0">
                <a:solidFill>
                  <a:srgbClr val="FFC000"/>
                </a:solidFill>
              </a:rPr>
              <a:t>The plan was the destination. The mindset was the unexpected arrival.</a:t>
            </a:r>
          </a:p>
        </p:txBody>
      </p:sp>
      <p:pic>
        <p:nvPicPr>
          <p:cNvPr id="7" name="Image 0" descr="/home/claude/marist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55" y="5984725"/>
            <a:ext cx="1417320" cy="4892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5991</TotalTime>
  <Words>1826</Words>
  <Application>Microsoft Office PowerPoint</Application>
  <PresentationFormat>Widescreen</PresentationFormat>
  <Paragraphs>184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Schoolbook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Action Plan to Action Taken</dc:title>
  <dc:subject>PptxGenJS Presentation</dc:subject>
  <dc:creator>Addrain Conyers</dc:creator>
  <cp:lastModifiedBy>Addrain Conyers</cp:lastModifiedBy>
  <cp:revision>6</cp:revision>
  <dcterms:created xsi:type="dcterms:W3CDTF">2026-07-26T12:43:15Z</dcterms:created>
  <dcterms:modified xsi:type="dcterms:W3CDTF">2026-07-30T16:37:13Z</dcterms:modified>
</cp:coreProperties>
</file>